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6"/>
  </p:notes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97"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9" r:id="rId40"/>
    <p:sldId id="300" r:id="rId41"/>
    <p:sldId id="298" r:id="rId42"/>
    <p:sldId id="301" r:id="rId43"/>
    <p:sldId id="302" r:id="rId44"/>
    <p:sldId id="303" r:id="rId45"/>
    <p:sldId id="304" r:id="rId46"/>
    <p:sldId id="296"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66" r:id="rId101"/>
    <p:sldId id="365" r:id="rId102"/>
    <p:sldId id="364" r:id="rId103"/>
    <p:sldId id="358" r:id="rId104"/>
    <p:sldId id="360" r:id="rId105"/>
    <p:sldId id="361" r:id="rId106"/>
    <p:sldId id="363" r:id="rId107"/>
    <p:sldId id="362"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2" r:id="rId121"/>
    <p:sldId id="381" r:id="rId122"/>
    <p:sldId id="395" r:id="rId123"/>
    <p:sldId id="383" r:id="rId124"/>
    <p:sldId id="384" r:id="rId125"/>
    <p:sldId id="393" r:id="rId126"/>
    <p:sldId id="385" r:id="rId127"/>
    <p:sldId id="386" r:id="rId128"/>
    <p:sldId id="394" r:id="rId129"/>
    <p:sldId id="387" r:id="rId130"/>
    <p:sldId id="396" r:id="rId131"/>
    <p:sldId id="397" r:id="rId132"/>
    <p:sldId id="398" r:id="rId133"/>
    <p:sldId id="388" r:id="rId134"/>
    <p:sldId id="399" r:id="rId135"/>
    <p:sldId id="389" r:id="rId136"/>
    <p:sldId id="400" r:id="rId137"/>
    <p:sldId id="390" r:id="rId138"/>
    <p:sldId id="401" r:id="rId139"/>
    <p:sldId id="403" r:id="rId140"/>
    <p:sldId id="391" r:id="rId141"/>
    <p:sldId id="402" r:id="rId142"/>
    <p:sldId id="392" r:id="rId143"/>
    <p:sldId id="472" r:id="rId144"/>
    <p:sldId id="405" r:id="rId145"/>
    <p:sldId id="404" r:id="rId146"/>
    <p:sldId id="407" r:id="rId147"/>
    <p:sldId id="406" r:id="rId148"/>
    <p:sldId id="408" r:id="rId149"/>
    <p:sldId id="409" r:id="rId150"/>
    <p:sldId id="410" r:id="rId151"/>
    <p:sldId id="411" r:id="rId152"/>
    <p:sldId id="414" r:id="rId153"/>
    <p:sldId id="413" r:id="rId154"/>
    <p:sldId id="412" r:id="rId155"/>
    <p:sldId id="473" r:id="rId156"/>
    <p:sldId id="474"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5" r:id="rId214"/>
    <p:sldId id="380" r:id="rId21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5" autoAdjust="0"/>
    <p:restoredTop sz="94660"/>
  </p:normalViewPr>
  <p:slideViewPr>
    <p:cSldViewPr>
      <p:cViewPr varScale="1">
        <p:scale>
          <a:sx n="72" d="100"/>
          <a:sy n="72" d="100"/>
        </p:scale>
        <p:origin x="38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notesMaster" Target="notesMasters/notesMaster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heme" Target="theme/theme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4" Type="http://schemas.openxmlformats.org/officeDocument/2006/relationships/image" Target="../media/image1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8FE985-4016-4F88-909E-0FA1B4D7DDDA}" type="datetimeFigureOut">
              <a:rPr lang="es-ES" smtClean="0"/>
              <a:t>03/02/2018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8F4DC8-20FD-4529-9247-6F81A1405DF8}" type="slidenum">
              <a:rPr lang="es-ES" smtClean="0"/>
              <a:t>‹Nº›</a:t>
            </a:fld>
            <a:endParaRPr lang="es-ES"/>
          </a:p>
        </p:txBody>
      </p:sp>
    </p:spTree>
    <p:extLst>
      <p:ext uri="{BB962C8B-B14F-4D97-AF65-F5344CB8AC3E}">
        <p14:creationId xmlns:p14="http://schemas.microsoft.com/office/powerpoint/2010/main" val="3023835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125066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4333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558717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4465059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1561900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5939272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7909666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120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155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3965943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156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45088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157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10"/>
          </p:nvPr>
        </p:nvSpPr>
        <p:spPr/>
        <p:txBody>
          <a:bodyPr/>
          <a:lstStyle/>
          <a:p>
            <a:fld id="{6AF9A3B8-E818-4731-9E97-87EDD33D2E29}" type="slidenum">
              <a:rPr lang="es-PE" smtClean="0"/>
              <a:t>158</a:t>
            </a:fld>
            <a:endParaRPr lang="es-PE"/>
          </a:p>
        </p:txBody>
      </p:sp>
    </p:spTree>
    <p:extLst>
      <p:ext uri="{BB962C8B-B14F-4D97-AF65-F5344CB8AC3E}">
        <p14:creationId xmlns:p14="http://schemas.microsoft.com/office/powerpoint/2010/main" val="14606373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214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3161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29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38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46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31614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47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48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49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59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69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6904924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7161977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78161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28706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504496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79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7926137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1745777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805887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6227310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383034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2049517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0906402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688965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22824394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89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96</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4302980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99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103</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104</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105</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107</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316147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108</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109</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12802594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110</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34781711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111</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9003222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D2F5A-F08F-4E40-B409-873F85763D7C}" type="slidenum">
              <a:rPr lang="en-US"/>
              <a:pPr/>
              <a:t>112</a:t>
            </a:fld>
            <a:endParaRPr lang="en-US"/>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endParaRPr lang="ru-RU"/>
          </a:p>
        </p:txBody>
      </p:sp>
    </p:spTree>
    <p:extLst>
      <p:ext uri="{BB962C8B-B14F-4D97-AF65-F5344CB8AC3E}">
        <p14:creationId xmlns:p14="http://schemas.microsoft.com/office/powerpoint/2010/main" val="5424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3491496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3290190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417349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397465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377630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315925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176511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2569253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26821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175882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644B838-AD8E-4CF4-9306-C1A0DD697C19}" type="datetimeFigureOut">
              <a:rPr lang="es-ES" smtClean="0"/>
              <a:t>03/02/2018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8C9CA50-9DF7-4ACC-A1E1-5660722D7440}" type="slidenum">
              <a:rPr lang="es-ES" smtClean="0"/>
              <a:t>‹Nº›</a:t>
            </a:fld>
            <a:endParaRPr lang="es-ES"/>
          </a:p>
        </p:txBody>
      </p:sp>
    </p:spTree>
    <p:extLst>
      <p:ext uri="{BB962C8B-B14F-4D97-AF65-F5344CB8AC3E}">
        <p14:creationId xmlns:p14="http://schemas.microsoft.com/office/powerpoint/2010/main" val="237852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4B838-AD8E-4CF4-9306-C1A0DD697C19}" type="datetimeFigureOut">
              <a:rPr lang="es-ES" smtClean="0"/>
              <a:t>03/02/2018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9CA50-9DF7-4ACC-A1E1-5660722D7440}" type="slidenum">
              <a:rPr lang="es-ES" smtClean="0"/>
              <a:t>‹Nº›</a:t>
            </a:fld>
            <a:endParaRPr lang="es-ES"/>
          </a:p>
        </p:txBody>
      </p:sp>
    </p:spTree>
    <p:extLst>
      <p:ext uri="{BB962C8B-B14F-4D97-AF65-F5344CB8AC3E}">
        <p14:creationId xmlns:p14="http://schemas.microsoft.com/office/powerpoint/2010/main" val="4946179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mailto:prof.edgarcaceres@gmail.com" TargetMode="Externa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7.xml"/><Relationship Id="rId4" Type="http://schemas.microsoft.com/office/2007/relationships/hdphoto" Target="../media/hdphoto4.wdp"/></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8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8.wmf"/><Relationship Id="rId5" Type="http://schemas.openxmlformats.org/officeDocument/2006/relationships/oleObject" Target="../embeddings/oleObject2.bin"/><Relationship Id="rId10" Type="http://schemas.openxmlformats.org/officeDocument/2006/relationships/image" Target="../media/image180.wmf"/><Relationship Id="rId4" Type="http://schemas.openxmlformats.org/officeDocument/2006/relationships/image" Target="../media/image177.wmf"/><Relationship Id="rId9" Type="http://schemas.openxmlformats.org/officeDocument/2006/relationships/oleObject" Target="../embeddings/oleObject4.bin"/></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98.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cran.r-project.org/bin/windows/base/" TargetMode="Externa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hyperlink" Target="https://drive.google.com/drive/folders/0B_L10v3n36E4QlVPbGk4MEhSb0U?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00.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00.jpe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5.gif"/><Relationship Id="rId4" Type="http://schemas.microsoft.com/office/2007/relationships/hdphoto" Target="../media/hdphoto1.wd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152736" y="2130425"/>
            <a:ext cx="6838528" cy="1470025"/>
          </a:xfrm>
        </p:spPr>
        <p:txBody>
          <a:bodyPr>
            <a:normAutofit fontScale="90000"/>
          </a:bodyPr>
          <a:lstStyle/>
          <a:p>
            <a:r>
              <a:rPr lang="es-ES" sz="3200" b="1" dirty="0" smtClean="0"/>
              <a:t>Curso: R-Studio con aplicaciones en regresión lineal y pruebas no paramétricas</a:t>
            </a:r>
            <a:endParaRPr lang="es-ES" sz="3200" b="1" dirty="0"/>
          </a:p>
        </p:txBody>
      </p:sp>
      <p:pic>
        <p:nvPicPr>
          <p:cNvPr id="5" name="0 Imagen"/>
          <p:cNvPicPr/>
          <p:nvPr/>
        </p:nvPicPr>
        <p:blipFill>
          <a:blip r:embed="rId2" cstate="print">
            <a:extLst>
              <a:ext uri="{28A0092B-C50C-407E-A947-70E740481C1C}">
                <a14:useLocalDpi xmlns:a14="http://schemas.microsoft.com/office/drawing/2010/main" val="0"/>
              </a:ext>
            </a:extLst>
          </a:blip>
          <a:stretch>
            <a:fillRect/>
          </a:stretch>
        </p:blipFill>
        <p:spPr>
          <a:xfrm>
            <a:off x="1568733" y="202288"/>
            <a:ext cx="915035" cy="1059815"/>
          </a:xfrm>
          <a:prstGeom prst="rect">
            <a:avLst/>
          </a:prstGeom>
        </p:spPr>
      </p:pic>
      <p:sp>
        <p:nvSpPr>
          <p:cNvPr id="6" name="5 Rectángulo"/>
          <p:cNvSpPr/>
          <p:nvPr/>
        </p:nvSpPr>
        <p:spPr>
          <a:xfrm>
            <a:off x="2149198" y="293613"/>
            <a:ext cx="5832648" cy="1754326"/>
          </a:xfrm>
          <a:prstGeom prst="rect">
            <a:avLst/>
          </a:prstGeom>
        </p:spPr>
        <p:txBody>
          <a:bodyPr wrap="square">
            <a:spAutoFit/>
          </a:bodyPr>
          <a:lstStyle/>
          <a:p>
            <a:pPr algn="ctr"/>
            <a:r>
              <a:rPr lang="es-ES" b="1" dirty="0">
                <a:latin typeface="Calibri" pitchFamily="34" charset="0"/>
              </a:rPr>
              <a:t>UNIVERSIDAD NACIONAL MAYOR DE SAN MARCOS</a:t>
            </a:r>
          </a:p>
          <a:p>
            <a:pPr algn="ctr"/>
            <a:r>
              <a:rPr lang="es-ES" b="1" dirty="0">
                <a:latin typeface="Calibri" pitchFamily="34" charset="0"/>
              </a:rPr>
              <a:t>Universidad del Perú, DECANA DE AMÉRICA</a:t>
            </a:r>
          </a:p>
          <a:p>
            <a:pPr algn="ctr"/>
            <a:r>
              <a:rPr lang="es-ES" dirty="0" smtClean="0">
                <a:latin typeface="Calibri" pitchFamily="34" charset="0"/>
              </a:rPr>
              <a:t>Facultad </a:t>
            </a:r>
            <a:r>
              <a:rPr lang="es-ES" dirty="0">
                <a:latin typeface="Calibri" pitchFamily="34" charset="0"/>
              </a:rPr>
              <a:t>de Ciencias </a:t>
            </a:r>
            <a:r>
              <a:rPr lang="es-ES" dirty="0" smtClean="0">
                <a:latin typeface="Calibri" pitchFamily="34" charset="0"/>
              </a:rPr>
              <a:t>Matemáticas</a:t>
            </a:r>
          </a:p>
          <a:p>
            <a:pPr algn="ctr"/>
            <a:endParaRPr lang="es-ES" dirty="0">
              <a:latin typeface="Calibri" pitchFamily="34" charset="0"/>
            </a:endParaRPr>
          </a:p>
          <a:p>
            <a:pPr algn="ctr"/>
            <a:r>
              <a:rPr lang="es-ES" dirty="0"/>
              <a:t>Centro de Responsabilidad Social y Extensión Universitaria </a:t>
            </a:r>
          </a:p>
          <a:p>
            <a:pPr algn="ctr"/>
            <a:r>
              <a:rPr lang="es-ES" dirty="0"/>
              <a:t>(CERSEU</a:t>
            </a:r>
            <a:r>
              <a:rPr lang="es-ES" dirty="0" smtClean="0"/>
              <a:t>)</a:t>
            </a:r>
            <a:endParaRPr lang="es-ES" dirty="0">
              <a:latin typeface="Calibri" pitchFamily="34" charset="0"/>
            </a:endParaRPr>
          </a:p>
        </p:txBody>
      </p:sp>
      <p:grpSp>
        <p:nvGrpSpPr>
          <p:cNvPr id="9" name="8 Grupo"/>
          <p:cNvGrpSpPr/>
          <p:nvPr/>
        </p:nvGrpSpPr>
        <p:grpSpPr>
          <a:xfrm>
            <a:off x="1503122" y="5205480"/>
            <a:ext cx="6137757" cy="1146380"/>
            <a:chOff x="1835696" y="5205480"/>
            <a:chExt cx="6137757" cy="1146380"/>
          </a:xfrm>
        </p:grpSpPr>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5205480"/>
              <a:ext cx="2855604" cy="114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descr="http://www3.gobiernodecanarias.org/medusa/ecoblog/jbetgut/files/2012/12/google_drive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2546" y="5504257"/>
              <a:ext cx="2230907" cy="548827"/>
            </a:xfrm>
            <a:prstGeom prst="rect">
              <a:avLst/>
            </a:prstGeom>
            <a:noFill/>
            <a:extLst>
              <a:ext uri="{909E8E84-426E-40DD-AFC4-6F175D3DCCD1}">
                <a14:hiddenFill xmlns:a14="http://schemas.microsoft.com/office/drawing/2010/main">
                  <a:solidFill>
                    <a:srgbClr val="FFFFFF"/>
                  </a:solidFill>
                </a14:hiddenFill>
              </a:ext>
            </a:extLst>
          </p:spPr>
        </p:pic>
        <p:sp>
          <p:nvSpPr>
            <p:cNvPr id="10" name="9 Más"/>
            <p:cNvSpPr/>
            <p:nvPr/>
          </p:nvSpPr>
          <p:spPr>
            <a:xfrm>
              <a:off x="4948808" y="5529285"/>
              <a:ext cx="536231" cy="498770"/>
            </a:xfrm>
            <a:prstGeom prst="mathPlus">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grpSp>
      <p:sp>
        <p:nvSpPr>
          <p:cNvPr id="8" name="7 Rectángulo"/>
          <p:cNvSpPr/>
          <p:nvPr/>
        </p:nvSpPr>
        <p:spPr>
          <a:xfrm>
            <a:off x="2286000" y="3740839"/>
            <a:ext cx="4572000" cy="1200329"/>
          </a:xfrm>
          <a:prstGeom prst="rect">
            <a:avLst/>
          </a:prstGeom>
        </p:spPr>
        <p:txBody>
          <a:bodyPr>
            <a:spAutoFit/>
          </a:bodyPr>
          <a:lstStyle/>
          <a:p>
            <a:pPr algn="ctr"/>
            <a:r>
              <a:rPr lang="es-ES" dirty="0"/>
              <a:t>Docente: Edgar Luis Cáceres Angulo</a:t>
            </a:r>
          </a:p>
          <a:p>
            <a:pPr algn="ctr"/>
            <a:r>
              <a:rPr lang="es-ES" dirty="0" smtClean="0"/>
              <a:t>Correo: </a:t>
            </a:r>
            <a:r>
              <a:rPr lang="es-ES" dirty="0" smtClean="0">
                <a:hlinkClick r:id="rId5"/>
              </a:rPr>
              <a:t>prof.edgarcaceres@gmail.com</a:t>
            </a:r>
            <a:endParaRPr lang="es-ES" dirty="0" smtClean="0"/>
          </a:p>
          <a:p>
            <a:pPr algn="ctr"/>
            <a:endParaRPr lang="es-ES" dirty="0"/>
          </a:p>
          <a:p>
            <a:pPr algn="ctr"/>
            <a:r>
              <a:rPr lang="es-ES" b="1" smtClean="0"/>
              <a:t>Febrero, 2018</a:t>
            </a:r>
            <a:endParaRPr lang="es-ES" b="1" dirty="0"/>
          </a:p>
        </p:txBody>
      </p:sp>
    </p:spTree>
    <p:extLst>
      <p:ext uri="{BB962C8B-B14F-4D97-AF65-F5344CB8AC3E}">
        <p14:creationId xmlns:p14="http://schemas.microsoft.com/office/powerpoint/2010/main" val="1301255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051720" y="980728"/>
            <a:ext cx="6696744" cy="1384995"/>
          </a:xfrm>
          <a:prstGeom prst="rect">
            <a:avLst/>
          </a:prstGeom>
        </p:spPr>
        <p:txBody>
          <a:bodyPr wrap="square">
            <a:spAutoFit/>
          </a:bodyPr>
          <a:lstStyle/>
          <a:p>
            <a:pPr algn="just"/>
            <a:r>
              <a:rPr lang="es-ES" sz="1400" dirty="0"/>
              <a:t>Esa lista de comandos es el </a:t>
            </a:r>
            <a:r>
              <a:rPr lang="es-ES" sz="1400" u="sng" dirty="0">
                <a:solidFill>
                  <a:srgbClr val="FF0000"/>
                </a:solidFill>
              </a:rPr>
              <a:t>Historial de Comandos</a:t>
            </a:r>
            <a:r>
              <a:rPr lang="es-ES" sz="1400" dirty="0"/>
              <a:t>. </a:t>
            </a:r>
            <a:r>
              <a:rPr lang="es-ES" sz="1400" dirty="0" smtClean="0"/>
              <a:t>Usando las </a:t>
            </a:r>
            <a:r>
              <a:rPr lang="es-ES" sz="1400" dirty="0"/>
              <a:t>echas arriba y abajo puedes recorrer el Historial de Comandos, detenerte en cualquier </a:t>
            </a:r>
            <a:r>
              <a:rPr lang="es-ES" sz="1400" dirty="0" smtClean="0"/>
              <a:t>punto, modicar </a:t>
            </a:r>
            <a:r>
              <a:rPr lang="es-ES" sz="1400" dirty="0"/>
              <a:t>ese comando si lo deseas, y después ejecutarlo (con o sin modicaciones). </a:t>
            </a:r>
            <a:endParaRPr lang="es-ES" sz="1400" dirty="0" smtClean="0"/>
          </a:p>
          <a:p>
            <a:pPr algn="just"/>
            <a:endParaRPr lang="es-ES" sz="1400" dirty="0"/>
          </a:p>
          <a:p>
            <a:pPr algn="just"/>
            <a:r>
              <a:rPr lang="es-ES" sz="1400" dirty="0"/>
              <a:t>El Historial de Comandos que aparece en ese panel </a:t>
            </a:r>
            <a:r>
              <a:rPr lang="es-ES" sz="1400" dirty="0" smtClean="0"/>
              <a:t>refleja </a:t>
            </a:r>
            <a:r>
              <a:rPr lang="es-ES" sz="1400" dirty="0"/>
              <a:t>tus comandos de esta y </a:t>
            </a:r>
            <a:r>
              <a:rPr lang="es-ES" sz="1400" dirty="0" smtClean="0"/>
              <a:t>anteriores sesiones</a:t>
            </a:r>
            <a:r>
              <a:rPr lang="es-ES" sz="1400" dirty="0"/>
              <a:t>. </a:t>
            </a:r>
            <a:endParaRPr lang="es-PE" sz="1400"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740" y="2492896"/>
            <a:ext cx="4772025" cy="25622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383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835696" y="764704"/>
            <a:ext cx="6624736" cy="3416320"/>
          </a:xfrm>
          <a:prstGeom prst="rect">
            <a:avLst/>
          </a:prstGeom>
        </p:spPr>
        <p:txBody>
          <a:bodyPr wrap="square">
            <a:spAutoFit/>
          </a:bodyPr>
          <a:lstStyle/>
          <a:p>
            <a:endParaRPr lang="es-ES" dirty="0" smtClean="0"/>
          </a:p>
          <a:p>
            <a:r>
              <a:rPr lang="es-ES" dirty="0" smtClean="0"/>
              <a:t>Existe </a:t>
            </a:r>
            <a:r>
              <a:rPr lang="es-ES" dirty="0"/>
              <a:t>en R una versión vectorizada de esta instrucción condicional, cuya sintaxis es </a:t>
            </a:r>
            <a:endParaRPr lang="es-ES" dirty="0" smtClean="0"/>
          </a:p>
          <a:p>
            <a:endParaRPr lang="es-ES" dirty="0">
              <a:solidFill>
                <a:srgbClr val="FF0000"/>
              </a:solidFill>
            </a:endParaRPr>
          </a:p>
          <a:p>
            <a:r>
              <a:rPr lang="es-ES" dirty="0" err="1" smtClean="0">
                <a:solidFill>
                  <a:srgbClr val="FF0000"/>
                </a:solidFill>
              </a:rPr>
              <a:t>ifelse</a:t>
            </a:r>
            <a:r>
              <a:rPr lang="es-ES" dirty="0" smtClean="0">
                <a:solidFill>
                  <a:srgbClr val="FF0000"/>
                </a:solidFill>
              </a:rPr>
              <a:t> </a:t>
            </a:r>
            <a:r>
              <a:rPr lang="es-ES" dirty="0"/>
              <a:t>(condición, expresión 1, expresión 2) </a:t>
            </a:r>
            <a:endParaRPr lang="es-ES" dirty="0" smtClean="0"/>
          </a:p>
          <a:p>
            <a:endParaRPr lang="es-ES" dirty="0" smtClean="0"/>
          </a:p>
          <a:p>
            <a:r>
              <a:rPr lang="es-ES" dirty="0" smtClean="0"/>
              <a:t>Ejemplo:</a:t>
            </a:r>
          </a:p>
          <a:p>
            <a:endParaRPr lang="es-ES" dirty="0"/>
          </a:p>
          <a:p>
            <a:r>
              <a:rPr lang="es-ES" dirty="0" smtClean="0"/>
              <a:t>x </a:t>
            </a:r>
            <a:r>
              <a:rPr lang="es-ES" dirty="0"/>
              <a:t>&lt;- 1:10</a:t>
            </a:r>
          </a:p>
          <a:p>
            <a:r>
              <a:rPr lang="es-ES" dirty="0" err="1"/>
              <a:t>clasif</a:t>
            </a:r>
            <a:r>
              <a:rPr lang="es-ES" dirty="0"/>
              <a:t> &lt;- </a:t>
            </a:r>
            <a:r>
              <a:rPr lang="es-ES" dirty="0" err="1"/>
              <a:t>ifelse</a:t>
            </a:r>
            <a:r>
              <a:rPr lang="es-ES" dirty="0"/>
              <a:t>(x &gt; 5, 'grande', 'chico')</a:t>
            </a:r>
          </a:p>
          <a:p>
            <a:r>
              <a:rPr lang="es-ES" dirty="0" err="1"/>
              <a:t>clasif</a:t>
            </a:r>
            <a:r>
              <a:rPr lang="es-ES" dirty="0"/>
              <a:t> &lt;- paste(x, </a:t>
            </a:r>
            <a:r>
              <a:rPr lang="es-ES" dirty="0" err="1"/>
              <a:t>clasif</a:t>
            </a:r>
            <a:r>
              <a:rPr lang="es-ES" dirty="0"/>
              <a:t>)</a:t>
            </a:r>
          </a:p>
          <a:p>
            <a:r>
              <a:rPr lang="es-ES" dirty="0" err="1"/>
              <a:t>clasif</a:t>
            </a:r>
            <a:endParaRPr lang="es-ES" dirty="0"/>
          </a:p>
        </p:txBody>
      </p:sp>
    </p:spTree>
    <p:extLst>
      <p:ext uri="{BB962C8B-B14F-4D97-AF65-F5344CB8AC3E}">
        <p14:creationId xmlns:p14="http://schemas.microsoft.com/office/powerpoint/2010/main" val="36498058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071811" y="1628800"/>
            <a:ext cx="4572000" cy="3323987"/>
          </a:xfrm>
          <a:prstGeom prst="rect">
            <a:avLst/>
          </a:prstGeom>
        </p:spPr>
        <p:txBody>
          <a:bodyPr>
            <a:spAutoFit/>
          </a:bodyPr>
          <a:lstStyle/>
          <a:p>
            <a:pPr algn="l"/>
            <a:r>
              <a:rPr lang="es-PE" sz="1400" dirty="0"/>
              <a:t>Ejemplo </a:t>
            </a:r>
            <a:r>
              <a:rPr lang="es-PE" sz="1400" dirty="0" smtClean="0"/>
              <a:t>1</a:t>
            </a:r>
            <a:endParaRPr lang="es-PE" sz="1400" b="1" dirty="0" smtClean="0"/>
          </a:p>
          <a:p>
            <a:pPr algn="l"/>
            <a:endParaRPr lang="es-PE" sz="1400" dirty="0" smtClean="0">
              <a:solidFill>
                <a:srgbClr val="FF0000"/>
              </a:solidFill>
            </a:endParaRPr>
          </a:p>
          <a:p>
            <a:pPr algn="l"/>
            <a:r>
              <a:rPr lang="es-PE" sz="1400" dirty="0" smtClean="0">
                <a:solidFill>
                  <a:srgbClr val="FF0000"/>
                </a:solidFill>
              </a:rPr>
              <a:t>#</a:t>
            </a:r>
            <a:r>
              <a:rPr lang="es-PE" sz="1400" dirty="0">
                <a:solidFill>
                  <a:srgbClr val="FF0000"/>
                </a:solidFill>
              </a:rPr>
              <a:t>Generación de una variable discreta</a:t>
            </a:r>
          </a:p>
          <a:p>
            <a:pPr algn="l"/>
            <a:r>
              <a:rPr lang="en-US" sz="1400" dirty="0" err="1">
                <a:solidFill>
                  <a:srgbClr val="FF0000"/>
                </a:solidFill>
              </a:rPr>
              <a:t>aleadiscreta</a:t>
            </a:r>
            <a:r>
              <a:rPr lang="en-US" sz="1400" dirty="0">
                <a:solidFill>
                  <a:srgbClr val="FF0000"/>
                </a:solidFill>
              </a:rPr>
              <a:t> &lt;- function(n){</a:t>
            </a:r>
            <a:endParaRPr lang="es-PE" sz="1400" dirty="0">
              <a:solidFill>
                <a:srgbClr val="FF0000"/>
              </a:solidFill>
            </a:endParaRPr>
          </a:p>
          <a:p>
            <a:pPr algn="l"/>
            <a:r>
              <a:rPr lang="en-US" sz="1400" dirty="0">
                <a:solidFill>
                  <a:srgbClr val="FF0000"/>
                </a:solidFill>
              </a:rPr>
              <a:t>	t=rep(0,n)</a:t>
            </a:r>
            <a:endParaRPr lang="es-PE" sz="1400" dirty="0">
              <a:solidFill>
                <a:srgbClr val="FF0000"/>
              </a:solidFill>
            </a:endParaRPr>
          </a:p>
          <a:p>
            <a:pPr algn="l"/>
            <a:r>
              <a:rPr lang="en-US" sz="1400" dirty="0">
                <a:solidFill>
                  <a:srgbClr val="FF0000"/>
                </a:solidFill>
              </a:rPr>
              <a:t>	for(i in 1:n){</a:t>
            </a:r>
            <a:endParaRPr lang="es-PE" sz="1400" dirty="0">
              <a:solidFill>
                <a:srgbClr val="FF0000"/>
              </a:solidFill>
            </a:endParaRPr>
          </a:p>
          <a:p>
            <a:pPr algn="l"/>
            <a:r>
              <a:rPr lang="en-US" sz="1400" dirty="0">
                <a:solidFill>
                  <a:srgbClr val="FF0000"/>
                </a:solidFill>
              </a:rPr>
              <a:t>		u=</a:t>
            </a:r>
            <a:r>
              <a:rPr lang="en-US" sz="1400" dirty="0" err="1">
                <a:solidFill>
                  <a:srgbClr val="FF0000"/>
                </a:solidFill>
              </a:rPr>
              <a:t>runif</a:t>
            </a:r>
            <a:r>
              <a:rPr lang="en-US" sz="1400" dirty="0">
                <a:solidFill>
                  <a:srgbClr val="FF0000"/>
                </a:solidFill>
              </a:rPr>
              <a:t>(1)</a:t>
            </a:r>
            <a:endParaRPr lang="es-PE" sz="1400" dirty="0">
              <a:solidFill>
                <a:srgbClr val="FF0000"/>
              </a:solidFill>
            </a:endParaRPr>
          </a:p>
          <a:p>
            <a:pPr algn="l"/>
            <a:r>
              <a:rPr lang="en-US" sz="1400" dirty="0">
                <a:solidFill>
                  <a:srgbClr val="FF0000"/>
                </a:solidFill>
              </a:rPr>
              <a:t>		if(u&lt;0.90)</a:t>
            </a:r>
            <a:endParaRPr lang="es-PE" sz="1400" dirty="0">
              <a:solidFill>
                <a:srgbClr val="FF0000"/>
              </a:solidFill>
            </a:endParaRPr>
          </a:p>
          <a:p>
            <a:pPr algn="l"/>
            <a:r>
              <a:rPr lang="en-US" sz="1400" dirty="0">
                <a:solidFill>
                  <a:srgbClr val="FF0000"/>
                </a:solidFill>
              </a:rPr>
              <a:t>		t[i]=0</a:t>
            </a:r>
            <a:endParaRPr lang="es-PE" sz="1400" dirty="0">
              <a:solidFill>
                <a:srgbClr val="FF0000"/>
              </a:solidFill>
            </a:endParaRPr>
          </a:p>
          <a:p>
            <a:pPr algn="l"/>
            <a:r>
              <a:rPr lang="en-US" sz="1400" dirty="0">
                <a:solidFill>
                  <a:srgbClr val="FF0000"/>
                </a:solidFill>
              </a:rPr>
              <a:t>		else</a:t>
            </a:r>
            <a:endParaRPr lang="es-PE" sz="1400" dirty="0">
              <a:solidFill>
                <a:srgbClr val="FF0000"/>
              </a:solidFill>
            </a:endParaRPr>
          </a:p>
          <a:p>
            <a:pPr algn="l"/>
            <a:r>
              <a:rPr lang="en-US" sz="1400" dirty="0">
                <a:solidFill>
                  <a:srgbClr val="FF0000"/>
                </a:solidFill>
              </a:rPr>
              <a:t>		t[i]=1</a:t>
            </a:r>
            <a:endParaRPr lang="es-PE" sz="1400" dirty="0">
              <a:solidFill>
                <a:srgbClr val="FF0000"/>
              </a:solidFill>
            </a:endParaRPr>
          </a:p>
          <a:p>
            <a:pPr algn="l"/>
            <a:r>
              <a:rPr lang="en-US" sz="1400" dirty="0">
                <a:solidFill>
                  <a:srgbClr val="FF0000"/>
                </a:solidFill>
              </a:rPr>
              <a:t>	</a:t>
            </a:r>
            <a:r>
              <a:rPr lang="es-PE" sz="1400" dirty="0">
                <a:solidFill>
                  <a:srgbClr val="FF0000"/>
                </a:solidFill>
              </a:rPr>
              <a:t>}</a:t>
            </a:r>
          </a:p>
          <a:p>
            <a:pPr algn="l"/>
            <a:r>
              <a:rPr lang="es-PE" sz="1400" dirty="0">
                <a:solidFill>
                  <a:srgbClr val="FF0000"/>
                </a:solidFill>
              </a:rPr>
              <a:t>t</a:t>
            </a:r>
          </a:p>
          <a:p>
            <a:pPr algn="l"/>
            <a:r>
              <a:rPr lang="es-PE" sz="1400" dirty="0" smtClean="0">
                <a:solidFill>
                  <a:srgbClr val="FF0000"/>
                </a:solidFill>
              </a:rPr>
              <a:t>}</a:t>
            </a:r>
          </a:p>
          <a:p>
            <a:pPr algn="l"/>
            <a:endParaRPr lang="es-PE" sz="1400" dirty="0">
              <a:solidFill>
                <a:srgbClr val="FF0000"/>
              </a:solidFill>
            </a:endParaRPr>
          </a:p>
        </p:txBody>
      </p:sp>
    </p:spTree>
    <p:extLst>
      <p:ext uri="{BB962C8B-B14F-4D97-AF65-F5344CB8AC3E}">
        <p14:creationId xmlns:p14="http://schemas.microsoft.com/office/powerpoint/2010/main" val="9733131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051720" y="1340768"/>
            <a:ext cx="6246440" cy="4616648"/>
          </a:xfrm>
          <a:prstGeom prst="rect">
            <a:avLst/>
          </a:prstGeom>
        </p:spPr>
        <p:txBody>
          <a:bodyPr wrap="square">
            <a:spAutoFit/>
          </a:bodyPr>
          <a:lstStyle/>
          <a:p>
            <a:r>
              <a:rPr lang="es-PE" sz="1400" dirty="0"/>
              <a:t>Ejemplo </a:t>
            </a:r>
            <a:r>
              <a:rPr lang="es-PE" sz="1400" dirty="0" smtClean="0"/>
              <a:t>2</a:t>
            </a:r>
          </a:p>
          <a:p>
            <a:endParaRPr lang="es-PE" sz="1400" b="1" dirty="0"/>
          </a:p>
          <a:p>
            <a:r>
              <a:rPr lang="es-PE" sz="1400" dirty="0" smtClean="0">
                <a:solidFill>
                  <a:srgbClr val="FF0000"/>
                </a:solidFill>
              </a:rPr>
              <a:t>#</a:t>
            </a:r>
            <a:r>
              <a:rPr lang="es-PE" sz="1400" dirty="0">
                <a:solidFill>
                  <a:srgbClr val="FF0000"/>
                </a:solidFill>
              </a:rPr>
              <a:t>Generación de una distribución normal</a:t>
            </a:r>
            <a:endParaRPr lang="es-ES" sz="1400" dirty="0">
              <a:solidFill>
                <a:srgbClr val="FF0000"/>
              </a:solidFill>
            </a:endParaRPr>
          </a:p>
          <a:p>
            <a:r>
              <a:rPr lang="en-US" sz="1400" dirty="0" err="1">
                <a:solidFill>
                  <a:srgbClr val="FF0000"/>
                </a:solidFill>
              </a:rPr>
              <a:t>aleanormal</a:t>
            </a:r>
            <a:r>
              <a:rPr lang="en-US" sz="1400" dirty="0">
                <a:solidFill>
                  <a:srgbClr val="FF0000"/>
                </a:solidFill>
              </a:rPr>
              <a:t> &lt;- function(n){</a:t>
            </a:r>
            <a:endParaRPr lang="es-ES" sz="1400" dirty="0">
              <a:solidFill>
                <a:srgbClr val="FF0000"/>
              </a:solidFill>
            </a:endParaRPr>
          </a:p>
          <a:p>
            <a:r>
              <a:rPr lang="en-US" sz="1400" dirty="0">
                <a:solidFill>
                  <a:srgbClr val="FF0000"/>
                </a:solidFill>
              </a:rPr>
              <a:t>	z=rep(0,n)</a:t>
            </a:r>
            <a:endParaRPr lang="es-ES" sz="1400" dirty="0">
              <a:solidFill>
                <a:srgbClr val="FF0000"/>
              </a:solidFill>
            </a:endParaRPr>
          </a:p>
          <a:p>
            <a:r>
              <a:rPr lang="en-US" sz="1400" dirty="0">
                <a:solidFill>
                  <a:srgbClr val="FF0000"/>
                </a:solidFill>
              </a:rPr>
              <a:t>	for(j in 1:n){</a:t>
            </a:r>
            <a:endParaRPr lang="es-ES" sz="1400" dirty="0">
              <a:solidFill>
                <a:srgbClr val="FF0000"/>
              </a:solidFill>
            </a:endParaRPr>
          </a:p>
          <a:p>
            <a:r>
              <a:rPr lang="en-US" sz="1400" dirty="0">
                <a:solidFill>
                  <a:srgbClr val="FF0000"/>
                </a:solidFill>
              </a:rPr>
              <a:t>		</a:t>
            </a:r>
            <a:r>
              <a:rPr lang="en-US" sz="1400" dirty="0" err="1">
                <a:solidFill>
                  <a:srgbClr val="FF0000"/>
                </a:solidFill>
              </a:rPr>
              <a:t>sw</a:t>
            </a:r>
            <a:r>
              <a:rPr lang="en-US" sz="1400" dirty="0">
                <a:solidFill>
                  <a:srgbClr val="FF0000"/>
                </a:solidFill>
              </a:rPr>
              <a:t>=0</a:t>
            </a:r>
            <a:endParaRPr lang="es-ES" sz="1400" dirty="0">
              <a:solidFill>
                <a:srgbClr val="FF0000"/>
              </a:solidFill>
            </a:endParaRPr>
          </a:p>
          <a:p>
            <a:r>
              <a:rPr lang="en-US" sz="1400" dirty="0">
                <a:solidFill>
                  <a:srgbClr val="FF0000"/>
                </a:solidFill>
              </a:rPr>
              <a:t>		while(</a:t>
            </a:r>
            <a:r>
              <a:rPr lang="en-US" sz="1400" dirty="0" err="1">
                <a:solidFill>
                  <a:srgbClr val="FF0000"/>
                </a:solidFill>
              </a:rPr>
              <a:t>sw</a:t>
            </a:r>
            <a:r>
              <a:rPr lang="en-US" sz="1400" dirty="0">
                <a:solidFill>
                  <a:srgbClr val="FF0000"/>
                </a:solidFill>
              </a:rPr>
              <a:t>==0){</a:t>
            </a:r>
            <a:endParaRPr lang="es-ES" sz="1400" dirty="0">
              <a:solidFill>
                <a:srgbClr val="FF0000"/>
              </a:solidFill>
            </a:endParaRPr>
          </a:p>
          <a:p>
            <a:r>
              <a:rPr lang="en-US" sz="1400" dirty="0">
                <a:solidFill>
                  <a:srgbClr val="FF0000"/>
                </a:solidFill>
              </a:rPr>
              <a:t>		</a:t>
            </a:r>
            <a:r>
              <a:rPr lang="es-PE" sz="1400" dirty="0">
                <a:solidFill>
                  <a:srgbClr val="FF0000"/>
                </a:solidFill>
              </a:rPr>
              <a:t>y1=-log(</a:t>
            </a:r>
            <a:r>
              <a:rPr lang="es-PE" sz="1400" dirty="0" err="1">
                <a:solidFill>
                  <a:srgbClr val="FF0000"/>
                </a:solidFill>
              </a:rPr>
              <a:t>runif</a:t>
            </a:r>
            <a:r>
              <a:rPr lang="es-PE" sz="1400" dirty="0">
                <a:solidFill>
                  <a:srgbClr val="FF0000"/>
                </a:solidFill>
              </a:rPr>
              <a:t>(1))</a:t>
            </a:r>
            <a:endParaRPr lang="es-ES" sz="1400" dirty="0">
              <a:solidFill>
                <a:srgbClr val="FF0000"/>
              </a:solidFill>
            </a:endParaRPr>
          </a:p>
          <a:p>
            <a:r>
              <a:rPr lang="es-PE" sz="1400" dirty="0">
                <a:solidFill>
                  <a:srgbClr val="FF0000"/>
                </a:solidFill>
              </a:rPr>
              <a:t>		y2=-log(</a:t>
            </a:r>
            <a:r>
              <a:rPr lang="es-PE" sz="1400" dirty="0" err="1">
                <a:solidFill>
                  <a:srgbClr val="FF0000"/>
                </a:solidFill>
              </a:rPr>
              <a:t>runif</a:t>
            </a:r>
            <a:r>
              <a:rPr lang="es-PE" sz="1400" dirty="0">
                <a:solidFill>
                  <a:srgbClr val="FF0000"/>
                </a:solidFill>
              </a:rPr>
              <a:t>(1))</a:t>
            </a:r>
            <a:endParaRPr lang="es-ES" sz="1400" dirty="0">
              <a:solidFill>
                <a:srgbClr val="FF0000"/>
              </a:solidFill>
            </a:endParaRPr>
          </a:p>
          <a:p>
            <a:r>
              <a:rPr lang="es-PE" sz="1400" dirty="0">
                <a:solidFill>
                  <a:srgbClr val="FF0000"/>
                </a:solidFill>
              </a:rPr>
              <a:t>			</a:t>
            </a:r>
            <a:r>
              <a:rPr lang="es-PE" sz="1400" dirty="0" err="1">
                <a:solidFill>
                  <a:srgbClr val="FF0000"/>
                </a:solidFill>
              </a:rPr>
              <a:t>if</a:t>
            </a:r>
            <a:r>
              <a:rPr lang="es-PE" sz="1400" dirty="0">
                <a:solidFill>
                  <a:srgbClr val="FF0000"/>
                </a:solidFill>
              </a:rPr>
              <a:t>(y2-(1/2)*(y1-1)^2&gt;0){</a:t>
            </a:r>
            <a:endParaRPr lang="es-ES" sz="1400" dirty="0">
              <a:solidFill>
                <a:srgbClr val="FF0000"/>
              </a:solidFill>
            </a:endParaRPr>
          </a:p>
          <a:p>
            <a:r>
              <a:rPr lang="es-PE" sz="1400" dirty="0">
                <a:solidFill>
                  <a:srgbClr val="FF0000"/>
                </a:solidFill>
              </a:rPr>
              <a:t>			y=y2-(1/2)*(y1-1)^2</a:t>
            </a:r>
            <a:endParaRPr lang="es-ES" sz="1400" dirty="0">
              <a:solidFill>
                <a:srgbClr val="FF0000"/>
              </a:solidFill>
            </a:endParaRPr>
          </a:p>
          <a:p>
            <a:r>
              <a:rPr lang="es-PE" sz="1400" dirty="0">
                <a:solidFill>
                  <a:srgbClr val="FF0000"/>
                </a:solidFill>
              </a:rPr>
              <a:t>			</a:t>
            </a:r>
            <a:r>
              <a:rPr lang="es-PE" sz="1400" dirty="0" err="1">
                <a:solidFill>
                  <a:srgbClr val="FF0000"/>
                </a:solidFill>
              </a:rPr>
              <a:t>sw</a:t>
            </a:r>
            <a:r>
              <a:rPr lang="es-PE" sz="1400" dirty="0">
                <a:solidFill>
                  <a:srgbClr val="FF0000"/>
                </a:solidFill>
              </a:rPr>
              <a:t>=1</a:t>
            </a:r>
            <a:endParaRPr lang="es-ES" sz="1400" dirty="0">
              <a:solidFill>
                <a:srgbClr val="FF0000"/>
              </a:solidFill>
            </a:endParaRPr>
          </a:p>
          <a:p>
            <a:r>
              <a:rPr lang="es-PE" sz="1400" dirty="0">
                <a:solidFill>
                  <a:srgbClr val="FF0000"/>
                </a:solidFill>
              </a:rPr>
              <a:t>			}</a:t>
            </a:r>
            <a:endParaRPr lang="es-ES" sz="1400" dirty="0">
              <a:solidFill>
                <a:srgbClr val="FF0000"/>
              </a:solidFill>
            </a:endParaRPr>
          </a:p>
          <a:p>
            <a:r>
              <a:rPr lang="es-PE" sz="1400" dirty="0">
                <a:solidFill>
                  <a:srgbClr val="FF0000"/>
                </a:solidFill>
              </a:rPr>
              <a:t>		}</a:t>
            </a:r>
            <a:endParaRPr lang="es-ES" sz="1400" dirty="0">
              <a:solidFill>
                <a:srgbClr val="FF0000"/>
              </a:solidFill>
            </a:endParaRPr>
          </a:p>
          <a:p>
            <a:r>
              <a:rPr lang="es-PE" sz="1400" dirty="0">
                <a:solidFill>
                  <a:srgbClr val="FF0000"/>
                </a:solidFill>
              </a:rPr>
              <a:t>		#Luego</a:t>
            </a:r>
            <a:endParaRPr lang="es-ES" sz="1400" dirty="0">
              <a:solidFill>
                <a:srgbClr val="FF0000"/>
              </a:solidFill>
            </a:endParaRPr>
          </a:p>
          <a:p>
            <a:r>
              <a:rPr lang="es-PE" sz="1400" dirty="0">
                <a:solidFill>
                  <a:srgbClr val="FF0000"/>
                </a:solidFill>
              </a:rPr>
              <a:t>		u=</a:t>
            </a:r>
            <a:r>
              <a:rPr lang="es-PE" sz="1400" dirty="0" err="1">
                <a:solidFill>
                  <a:srgbClr val="FF0000"/>
                </a:solidFill>
              </a:rPr>
              <a:t>runif</a:t>
            </a:r>
            <a:r>
              <a:rPr lang="es-PE" sz="1400" dirty="0">
                <a:solidFill>
                  <a:srgbClr val="FF0000"/>
                </a:solidFill>
              </a:rPr>
              <a:t>(1)</a:t>
            </a:r>
            <a:endParaRPr lang="es-ES" sz="1400" dirty="0">
              <a:solidFill>
                <a:srgbClr val="FF0000"/>
              </a:solidFill>
            </a:endParaRPr>
          </a:p>
          <a:p>
            <a:r>
              <a:rPr lang="es-PE" sz="1400" dirty="0">
                <a:solidFill>
                  <a:srgbClr val="FF0000"/>
                </a:solidFill>
              </a:rPr>
              <a:t>		</a:t>
            </a:r>
            <a:r>
              <a:rPr lang="es-PE" sz="1400" dirty="0" err="1">
                <a:solidFill>
                  <a:srgbClr val="FF0000"/>
                </a:solidFill>
              </a:rPr>
              <a:t>if</a:t>
            </a:r>
            <a:r>
              <a:rPr lang="es-PE" sz="1400" dirty="0">
                <a:solidFill>
                  <a:srgbClr val="FF0000"/>
                </a:solidFill>
              </a:rPr>
              <a:t>(u&lt;=0.5){z[j]=y1}</a:t>
            </a:r>
            <a:endParaRPr lang="es-ES" sz="1400" dirty="0">
              <a:solidFill>
                <a:srgbClr val="FF0000"/>
              </a:solidFill>
            </a:endParaRPr>
          </a:p>
          <a:p>
            <a:r>
              <a:rPr lang="es-PE" sz="1400" dirty="0">
                <a:solidFill>
                  <a:srgbClr val="FF0000"/>
                </a:solidFill>
              </a:rPr>
              <a:t>		</a:t>
            </a:r>
            <a:r>
              <a:rPr lang="es-PE" sz="1400" dirty="0" err="1">
                <a:solidFill>
                  <a:srgbClr val="FF0000"/>
                </a:solidFill>
              </a:rPr>
              <a:t>else</a:t>
            </a:r>
            <a:r>
              <a:rPr lang="es-PE" sz="1400" dirty="0">
                <a:solidFill>
                  <a:srgbClr val="FF0000"/>
                </a:solidFill>
              </a:rPr>
              <a:t>{z[j]=-y1}</a:t>
            </a:r>
            <a:endParaRPr lang="es-ES" sz="1400" dirty="0">
              <a:solidFill>
                <a:srgbClr val="FF0000"/>
              </a:solidFill>
            </a:endParaRPr>
          </a:p>
          <a:p>
            <a:r>
              <a:rPr lang="es-PE" sz="1400" dirty="0">
                <a:solidFill>
                  <a:srgbClr val="FF0000"/>
                </a:solidFill>
              </a:rPr>
              <a:t>	}</a:t>
            </a:r>
            <a:endParaRPr lang="es-ES" sz="1400" dirty="0">
              <a:solidFill>
                <a:srgbClr val="FF0000"/>
              </a:solidFill>
            </a:endParaRPr>
          </a:p>
          <a:p>
            <a:endParaRPr lang="es-PE" sz="1400" dirty="0">
              <a:solidFill>
                <a:srgbClr val="FF0000"/>
              </a:solidFill>
            </a:endParaRPr>
          </a:p>
        </p:txBody>
      </p:sp>
    </p:spTree>
    <p:extLst>
      <p:ext uri="{BB962C8B-B14F-4D97-AF65-F5344CB8AC3E}">
        <p14:creationId xmlns:p14="http://schemas.microsoft.com/office/powerpoint/2010/main" val="33632219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6532637" cy="1200329"/>
          </a:xfrm>
          <a:prstGeom prst="rect">
            <a:avLst/>
          </a:prstGeom>
        </p:spPr>
        <p:txBody>
          <a:bodyPr wrap="square">
            <a:spAutoFit/>
          </a:bodyPr>
          <a:lstStyle/>
          <a:p>
            <a:pPr algn="l"/>
            <a:r>
              <a:rPr lang="es-ES" b="1" dirty="0" smtClean="0">
                <a:latin typeface="+mj-lt"/>
                <a:ea typeface="+mj-ea"/>
                <a:cs typeface="+mj-cs"/>
              </a:rPr>
              <a:t>Funciones </a:t>
            </a:r>
            <a:r>
              <a:rPr lang="es-ES" b="1" dirty="0">
                <a:latin typeface="+mj-lt"/>
                <a:ea typeface="+mj-ea"/>
                <a:cs typeface="+mj-cs"/>
              </a:rPr>
              <a:t>y estructuras de control </a:t>
            </a:r>
            <a:r>
              <a:rPr lang="es-ES" b="1" dirty="0" err="1">
                <a:latin typeface="+mj-lt"/>
                <a:ea typeface="+mj-ea"/>
                <a:cs typeface="+mj-cs"/>
              </a:rPr>
              <a:t>if</a:t>
            </a:r>
            <a:r>
              <a:rPr lang="es-ES" b="1" dirty="0">
                <a:latin typeface="+mj-lt"/>
                <a:ea typeface="+mj-ea"/>
                <a:cs typeface="+mj-cs"/>
              </a:rPr>
              <a:t>, </a:t>
            </a:r>
            <a:r>
              <a:rPr lang="es-ES" b="1" dirty="0" err="1">
                <a:latin typeface="+mj-lt"/>
                <a:ea typeface="+mj-ea"/>
                <a:cs typeface="+mj-cs"/>
              </a:rPr>
              <a:t>for</a:t>
            </a:r>
            <a:r>
              <a:rPr lang="es-ES" b="1" dirty="0">
                <a:latin typeface="+mj-lt"/>
                <a:ea typeface="+mj-ea"/>
                <a:cs typeface="+mj-cs"/>
              </a:rPr>
              <a:t>, </a:t>
            </a:r>
            <a:r>
              <a:rPr lang="es-ES" b="1" dirty="0" err="1">
                <a:latin typeface="+mj-lt"/>
                <a:ea typeface="+mj-ea"/>
                <a:cs typeface="+mj-cs"/>
              </a:rPr>
              <a:t>while</a:t>
            </a:r>
            <a:r>
              <a:rPr lang="es-ES" b="1" dirty="0">
                <a:latin typeface="+mj-lt"/>
                <a:ea typeface="+mj-ea"/>
                <a:cs typeface="+mj-cs"/>
              </a:rPr>
              <a:t>, repeat, </a:t>
            </a:r>
            <a:r>
              <a:rPr lang="es-ES" b="1" dirty="0" err="1">
                <a:latin typeface="+mj-lt"/>
                <a:ea typeface="+mj-ea"/>
                <a:cs typeface="+mj-cs"/>
              </a:rPr>
              <a:t>ifelse</a:t>
            </a:r>
            <a:endParaRPr lang="es-ES" b="1" dirty="0">
              <a:latin typeface="+mj-lt"/>
              <a:ea typeface="+mj-ea"/>
              <a:cs typeface="+mj-cs"/>
            </a:endParaRPr>
          </a:p>
          <a:p>
            <a:pPr algn="l"/>
            <a:endParaRPr lang="es-PE" b="1" dirty="0">
              <a:latin typeface="+mj-lt"/>
              <a:ea typeface="+mj-ea"/>
              <a:cs typeface="+mj-cs"/>
            </a:endParaRPr>
          </a:p>
        </p:txBody>
      </p:sp>
      <p:sp>
        <p:nvSpPr>
          <p:cNvPr id="2" name="1 Rectángulo"/>
          <p:cNvSpPr/>
          <p:nvPr/>
        </p:nvSpPr>
        <p:spPr>
          <a:xfrm>
            <a:off x="2195736" y="1903264"/>
            <a:ext cx="4572000" cy="3970318"/>
          </a:xfrm>
          <a:prstGeom prst="rect">
            <a:avLst/>
          </a:prstGeom>
        </p:spPr>
        <p:txBody>
          <a:bodyPr>
            <a:spAutoFit/>
          </a:bodyPr>
          <a:lstStyle/>
          <a:p>
            <a:pPr algn="l"/>
            <a:r>
              <a:rPr lang="es-PE" sz="1400" dirty="0" smtClean="0">
                <a:solidFill>
                  <a:srgbClr val="FF0000"/>
                </a:solidFill>
              </a:rPr>
              <a:t>µ1=7.5</a:t>
            </a:r>
            <a:endParaRPr lang="es-PE" sz="1400" dirty="0">
              <a:solidFill>
                <a:srgbClr val="FF0000"/>
              </a:solidFill>
            </a:endParaRPr>
          </a:p>
          <a:p>
            <a:pPr algn="l"/>
            <a:r>
              <a:rPr lang="es-PE" sz="1400" dirty="0">
                <a:solidFill>
                  <a:srgbClr val="FF0000"/>
                </a:solidFill>
              </a:rPr>
              <a:t>µ2=27.5</a:t>
            </a:r>
          </a:p>
          <a:p>
            <a:pPr algn="l"/>
            <a:r>
              <a:rPr lang="es-PE" sz="1400" dirty="0">
                <a:solidFill>
                  <a:srgbClr val="FF0000"/>
                </a:solidFill>
              </a:rPr>
              <a:t>σ1=2.5</a:t>
            </a:r>
          </a:p>
          <a:p>
            <a:pPr algn="l"/>
            <a:r>
              <a:rPr lang="es-PE" sz="1400" dirty="0">
                <a:solidFill>
                  <a:srgbClr val="FF0000"/>
                </a:solidFill>
              </a:rPr>
              <a:t>σ2=25/6</a:t>
            </a:r>
          </a:p>
          <a:p>
            <a:pPr algn="l"/>
            <a:r>
              <a:rPr lang="es-PE" sz="1400" dirty="0">
                <a:solidFill>
                  <a:srgbClr val="FF0000"/>
                </a:solidFill>
              </a:rPr>
              <a:t>n=5000</a:t>
            </a:r>
          </a:p>
          <a:p>
            <a:pPr algn="l"/>
            <a:r>
              <a:rPr lang="en-US" sz="1400" dirty="0">
                <a:solidFill>
                  <a:srgbClr val="FF0000"/>
                </a:solidFill>
              </a:rPr>
              <a:t>w=rep(0,n)</a:t>
            </a:r>
            <a:endParaRPr lang="es-PE" sz="1400" dirty="0">
              <a:solidFill>
                <a:srgbClr val="FF0000"/>
              </a:solidFill>
            </a:endParaRPr>
          </a:p>
          <a:p>
            <a:pPr algn="l"/>
            <a:r>
              <a:rPr lang="en-US" sz="1400" dirty="0">
                <a:solidFill>
                  <a:srgbClr val="FF0000"/>
                </a:solidFill>
              </a:rPr>
              <a:t>u1=</a:t>
            </a:r>
            <a:r>
              <a:rPr lang="en-US" sz="1400" dirty="0" err="1">
                <a:solidFill>
                  <a:srgbClr val="FF0000"/>
                </a:solidFill>
              </a:rPr>
              <a:t>runif</a:t>
            </a:r>
            <a:r>
              <a:rPr lang="en-US" sz="1400" dirty="0">
                <a:solidFill>
                  <a:srgbClr val="FF0000"/>
                </a:solidFill>
              </a:rPr>
              <a:t>(1)</a:t>
            </a:r>
            <a:endParaRPr lang="es-PE" sz="1400" dirty="0">
              <a:solidFill>
                <a:srgbClr val="FF0000"/>
              </a:solidFill>
            </a:endParaRPr>
          </a:p>
          <a:p>
            <a:pPr algn="l"/>
            <a:r>
              <a:rPr lang="en-US" sz="1400" dirty="0">
                <a:solidFill>
                  <a:srgbClr val="FF0000"/>
                </a:solidFill>
              </a:rPr>
              <a:t>for(i in 1:n){</a:t>
            </a:r>
            <a:endParaRPr lang="es-PE" sz="1400" dirty="0">
              <a:solidFill>
                <a:srgbClr val="FF0000"/>
              </a:solidFill>
            </a:endParaRPr>
          </a:p>
          <a:p>
            <a:pPr algn="l"/>
            <a:r>
              <a:rPr lang="en-US" sz="1400" dirty="0">
                <a:solidFill>
                  <a:srgbClr val="FF0000"/>
                </a:solidFill>
              </a:rPr>
              <a:t>	z &lt;- </a:t>
            </a:r>
            <a:r>
              <a:rPr lang="en-US" sz="1400" dirty="0" err="1">
                <a:solidFill>
                  <a:srgbClr val="FF0000"/>
                </a:solidFill>
              </a:rPr>
              <a:t>aleanormal</a:t>
            </a:r>
            <a:r>
              <a:rPr lang="en-US" sz="1400" dirty="0">
                <a:solidFill>
                  <a:srgbClr val="FF0000"/>
                </a:solidFill>
              </a:rPr>
              <a:t>(1)</a:t>
            </a:r>
            <a:endParaRPr lang="es-PE" sz="1400" dirty="0">
              <a:solidFill>
                <a:srgbClr val="FF0000"/>
              </a:solidFill>
            </a:endParaRPr>
          </a:p>
          <a:p>
            <a:pPr algn="l"/>
            <a:r>
              <a:rPr lang="en-US" sz="1400" dirty="0">
                <a:solidFill>
                  <a:srgbClr val="FF0000"/>
                </a:solidFill>
              </a:rPr>
              <a:t>	</a:t>
            </a:r>
            <a:r>
              <a:rPr lang="es-PE" sz="1400" dirty="0">
                <a:solidFill>
                  <a:srgbClr val="FF0000"/>
                </a:solidFill>
              </a:rPr>
              <a:t>x=µ1+z*σ1</a:t>
            </a:r>
          </a:p>
          <a:p>
            <a:pPr algn="l"/>
            <a:r>
              <a:rPr lang="es-PE" sz="1400" dirty="0">
                <a:solidFill>
                  <a:srgbClr val="FF0000"/>
                </a:solidFill>
              </a:rPr>
              <a:t>	y=µ2+z*σ2</a:t>
            </a:r>
          </a:p>
          <a:p>
            <a:pPr algn="l"/>
            <a:r>
              <a:rPr lang="es-PE" sz="1400" dirty="0">
                <a:solidFill>
                  <a:srgbClr val="FF0000"/>
                </a:solidFill>
              </a:rPr>
              <a:t>	t &lt;- </a:t>
            </a:r>
            <a:r>
              <a:rPr lang="es-PE" sz="1400" dirty="0" err="1">
                <a:solidFill>
                  <a:srgbClr val="FF0000"/>
                </a:solidFill>
              </a:rPr>
              <a:t>aleadiscreta</a:t>
            </a:r>
            <a:r>
              <a:rPr lang="es-PE" sz="1400" dirty="0">
                <a:solidFill>
                  <a:srgbClr val="FF0000"/>
                </a:solidFill>
              </a:rPr>
              <a:t>(1)</a:t>
            </a:r>
          </a:p>
          <a:p>
            <a:pPr algn="l"/>
            <a:r>
              <a:rPr lang="es-PE" sz="1400" dirty="0">
                <a:solidFill>
                  <a:srgbClr val="FF0000"/>
                </a:solidFill>
              </a:rPr>
              <a:t>	α1=t</a:t>
            </a:r>
          </a:p>
          <a:p>
            <a:pPr algn="l"/>
            <a:r>
              <a:rPr lang="es-PE" sz="1400" dirty="0">
                <a:solidFill>
                  <a:srgbClr val="FF0000"/>
                </a:solidFill>
              </a:rPr>
              <a:t>	α2=1-t</a:t>
            </a:r>
          </a:p>
          <a:p>
            <a:pPr algn="l"/>
            <a:r>
              <a:rPr lang="es-PE" sz="1400" dirty="0">
                <a:solidFill>
                  <a:srgbClr val="FF0000"/>
                </a:solidFill>
              </a:rPr>
              <a:t>	w[i]=α1*x+α2*y</a:t>
            </a:r>
          </a:p>
          <a:p>
            <a:pPr algn="l"/>
            <a:r>
              <a:rPr lang="es-PE" sz="1400" dirty="0">
                <a:solidFill>
                  <a:srgbClr val="FF0000"/>
                </a:solidFill>
              </a:rPr>
              <a:t> </a:t>
            </a:r>
          </a:p>
          <a:p>
            <a:pPr algn="l"/>
            <a:r>
              <a:rPr lang="es-PE" sz="1400" dirty="0">
                <a:solidFill>
                  <a:srgbClr val="FF0000"/>
                </a:solidFill>
              </a:rPr>
              <a:t>}</a:t>
            </a:r>
          </a:p>
          <a:p>
            <a:pPr algn="l"/>
            <a:r>
              <a:rPr lang="es-PE" sz="1400" dirty="0" err="1">
                <a:solidFill>
                  <a:srgbClr val="FF0000"/>
                </a:solidFill>
              </a:rPr>
              <a:t>hist</a:t>
            </a:r>
            <a:r>
              <a:rPr lang="es-PE" sz="1400" dirty="0">
                <a:solidFill>
                  <a:srgbClr val="FF0000"/>
                </a:solidFill>
              </a:rPr>
              <a:t>(w)</a:t>
            </a:r>
          </a:p>
        </p:txBody>
      </p:sp>
      <p:pic>
        <p:nvPicPr>
          <p:cNvPr id="6" name="5 Imagen"/>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5403653" y="2140583"/>
            <a:ext cx="2941320" cy="1224915"/>
          </a:xfrm>
          <a:prstGeom prst="rect">
            <a:avLst/>
          </a:prstGeom>
          <a:noFill/>
          <a:ln>
            <a:noFill/>
          </a:ln>
        </p:spPr>
      </p:pic>
      <p:sp>
        <p:nvSpPr>
          <p:cNvPr id="3" name="2 Rectángulo"/>
          <p:cNvSpPr/>
          <p:nvPr/>
        </p:nvSpPr>
        <p:spPr>
          <a:xfrm>
            <a:off x="5403653" y="1893033"/>
            <a:ext cx="1691680" cy="738664"/>
          </a:xfrm>
          <a:prstGeom prst="rect">
            <a:avLst/>
          </a:prstGeom>
        </p:spPr>
        <p:txBody>
          <a:bodyPr wrap="square">
            <a:spAutoFit/>
          </a:bodyPr>
          <a:lstStyle/>
          <a:p>
            <a:pPr algn="l"/>
            <a:r>
              <a:rPr lang="es-PE" sz="1400" dirty="0" smtClean="0"/>
              <a:t>Realice </a:t>
            </a:r>
            <a:r>
              <a:rPr lang="es-PE" sz="1400" dirty="0"/>
              <a:t>el siguiente ejemplo por simulación:</a:t>
            </a:r>
          </a:p>
        </p:txBody>
      </p:sp>
    </p:spTree>
    <p:extLst>
      <p:ext uri="{BB962C8B-B14F-4D97-AF65-F5344CB8AC3E}">
        <p14:creationId xmlns:p14="http://schemas.microsoft.com/office/powerpoint/2010/main" val="40557440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6532637" cy="1200329"/>
          </a:xfrm>
          <a:prstGeom prst="rect">
            <a:avLst/>
          </a:prstGeom>
        </p:spPr>
        <p:txBody>
          <a:bodyPr wrap="square">
            <a:spAutoFit/>
          </a:bodyPr>
          <a:lstStyle/>
          <a:p>
            <a:pPr algn="l"/>
            <a:r>
              <a:rPr lang="es-ES" b="1" dirty="0" smtClean="0">
                <a:latin typeface="+mj-lt"/>
                <a:ea typeface="+mj-ea"/>
                <a:cs typeface="+mj-cs"/>
              </a:rPr>
              <a:t>Funciones </a:t>
            </a:r>
            <a:r>
              <a:rPr lang="es-ES" b="1" dirty="0">
                <a:latin typeface="+mj-lt"/>
                <a:ea typeface="+mj-ea"/>
                <a:cs typeface="+mj-cs"/>
              </a:rPr>
              <a:t>y estructuras de control </a:t>
            </a:r>
            <a:r>
              <a:rPr lang="es-ES" b="1" dirty="0" err="1">
                <a:latin typeface="+mj-lt"/>
                <a:ea typeface="+mj-ea"/>
                <a:cs typeface="+mj-cs"/>
              </a:rPr>
              <a:t>if</a:t>
            </a:r>
            <a:r>
              <a:rPr lang="es-ES" b="1" dirty="0">
                <a:latin typeface="+mj-lt"/>
                <a:ea typeface="+mj-ea"/>
                <a:cs typeface="+mj-cs"/>
              </a:rPr>
              <a:t>, </a:t>
            </a:r>
            <a:r>
              <a:rPr lang="es-ES" b="1" dirty="0" err="1">
                <a:latin typeface="+mj-lt"/>
                <a:ea typeface="+mj-ea"/>
                <a:cs typeface="+mj-cs"/>
              </a:rPr>
              <a:t>for</a:t>
            </a:r>
            <a:r>
              <a:rPr lang="es-ES" b="1" dirty="0">
                <a:latin typeface="+mj-lt"/>
                <a:ea typeface="+mj-ea"/>
                <a:cs typeface="+mj-cs"/>
              </a:rPr>
              <a:t>, </a:t>
            </a:r>
            <a:r>
              <a:rPr lang="es-ES" b="1" dirty="0" err="1">
                <a:latin typeface="+mj-lt"/>
                <a:ea typeface="+mj-ea"/>
                <a:cs typeface="+mj-cs"/>
              </a:rPr>
              <a:t>while</a:t>
            </a:r>
            <a:r>
              <a:rPr lang="es-ES" b="1" dirty="0">
                <a:latin typeface="+mj-lt"/>
                <a:ea typeface="+mj-ea"/>
                <a:cs typeface="+mj-cs"/>
              </a:rPr>
              <a:t>, repeat, </a:t>
            </a:r>
            <a:r>
              <a:rPr lang="es-ES" b="1" dirty="0" err="1">
                <a:latin typeface="+mj-lt"/>
                <a:ea typeface="+mj-ea"/>
                <a:cs typeface="+mj-cs"/>
              </a:rPr>
              <a:t>ifelse</a:t>
            </a:r>
            <a:endParaRPr lang="es-ES" b="1" dirty="0">
              <a:latin typeface="+mj-lt"/>
              <a:ea typeface="+mj-ea"/>
              <a:cs typeface="+mj-cs"/>
            </a:endParaRPr>
          </a:p>
          <a:p>
            <a:pPr algn="l"/>
            <a:endParaRPr lang="es-PE" b="1" dirty="0">
              <a:latin typeface="+mj-lt"/>
              <a:ea typeface="+mj-ea"/>
              <a:cs typeface="+mj-cs"/>
            </a:endParaRPr>
          </a:p>
        </p:txBody>
      </p:sp>
      <p:sp>
        <p:nvSpPr>
          <p:cNvPr id="3" name="2 Rectángulo"/>
          <p:cNvSpPr/>
          <p:nvPr/>
        </p:nvSpPr>
        <p:spPr>
          <a:xfrm>
            <a:off x="2071810" y="1628800"/>
            <a:ext cx="6532638" cy="4401205"/>
          </a:xfrm>
          <a:prstGeom prst="rect">
            <a:avLst/>
          </a:prstGeom>
        </p:spPr>
        <p:txBody>
          <a:bodyPr wrap="square">
            <a:spAutoFit/>
          </a:bodyPr>
          <a:lstStyle/>
          <a:p>
            <a:pPr algn="l"/>
            <a:r>
              <a:rPr lang="es-ES" sz="1400" dirty="0" smtClean="0">
                <a:solidFill>
                  <a:srgbClr val="FF0000"/>
                </a:solidFill>
              </a:rPr>
              <a:t>Repeat</a:t>
            </a:r>
          </a:p>
          <a:p>
            <a:pPr algn="l"/>
            <a:endParaRPr lang="es-ES" sz="1400" dirty="0">
              <a:solidFill>
                <a:srgbClr val="FF0000"/>
              </a:solidFill>
            </a:endParaRPr>
          </a:p>
          <a:p>
            <a:pPr algn="l"/>
            <a:r>
              <a:rPr lang="es-ES" sz="1400" dirty="0"/>
              <a:t>En este apartado, estudiaremos la sentencia de control de repetición repeat.</a:t>
            </a:r>
          </a:p>
          <a:p>
            <a:pPr algn="l"/>
            <a:endParaRPr lang="es-ES" sz="1400" dirty="0"/>
          </a:p>
          <a:p>
            <a:pPr algn="l"/>
            <a:r>
              <a:rPr lang="es-ES" sz="1400" dirty="0"/>
              <a:t>En esta estructura de repetición, un trozo de código se repite de forma consecutiva hasta que la interrumpamos mediante la instrucción break.</a:t>
            </a:r>
          </a:p>
          <a:p>
            <a:pPr algn="l"/>
            <a:endParaRPr lang="es-ES" sz="1400" dirty="0"/>
          </a:p>
          <a:p>
            <a:pPr algn="l"/>
            <a:r>
              <a:rPr lang="es-ES" sz="1400" dirty="0"/>
              <a:t>La sintaxis de la sentencia de control repeat, es la siguiente:</a:t>
            </a:r>
          </a:p>
          <a:p>
            <a:pPr algn="l"/>
            <a:endParaRPr lang="es-ES" sz="1400" dirty="0"/>
          </a:p>
          <a:p>
            <a:pPr algn="l"/>
            <a:r>
              <a:rPr lang="es-ES" sz="1400" dirty="0"/>
              <a:t>repeat</a:t>
            </a:r>
          </a:p>
          <a:p>
            <a:pPr algn="l"/>
            <a:r>
              <a:rPr lang="es-ES" sz="1400" dirty="0"/>
              <a:t>{</a:t>
            </a:r>
          </a:p>
          <a:p>
            <a:pPr algn="l"/>
            <a:r>
              <a:rPr lang="es-ES" sz="1400" dirty="0"/>
              <a:t>expresión 1</a:t>
            </a:r>
          </a:p>
          <a:p>
            <a:pPr algn="l"/>
            <a:r>
              <a:rPr lang="es-ES" sz="1400" dirty="0"/>
              <a:t>expresión 2</a:t>
            </a:r>
          </a:p>
          <a:p>
            <a:pPr algn="l"/>
            <a:r>
              <a:rPr lang="es-ES" sz="1400" dirty="0"/>
              <a:t>···</a:t>
            </a:r>
          </a:p>
          <a:p>
            <a:pPr algn="l"/>
            <a:r>
              <a:rPr lang="es-ES" sz="1400" dirty="0"/>
              <a:t>expresión N</a:t>
            </a:r>
          </a:p>
          <a:p>
            <a:pPr algn="l"/>
            <a:r>
              <a:rPr lang="es-ES" sz="1400" dirty="0"/>
              <a:t>}</a:t>
            </a:r>
          </a:p>
          <a:p>
            <a:pPr algn="l"/>
            <a:endParaRPr lang="es-ES" sz="1400" dirty="0"/>
          </a:p>
          <a:p>
            <a:pPr algn="l"/>
            <a:r>
              <a:rPr lang="es-ES" sz="1400" dirty="0"/>
              <a:t>La diferencia entre otras estructuras de repetición es que en la repeat, es </a:t>
            </a:r>
            <a:r>
              <a:rPr lang="es-ES" sz="1400" dirty="0" smtClean="0"/>
              <a:t>necesario interrumpir </a:t>
            </a:r>
            <a:r>
              <a:rPr lang="es-ES" sz="1400" dirty="0"/>
              <a:t>el bucle mediante la instrucción break de lo contrario, nunca terminaría las repeticiones.</a:t>
            </a:r>
            <a:endParaRPr lang="es-PE" sz="1400" dirty="0"/>
          </a:p>
        </p:txBody>
      </p:sp>
    </p:spTree>
    <p:extLst>
      <p:ext uri="{BB962C8B-B14F-4D97-AF65-F5344CB8AC3E}">
        <p14:creationId xmlns:p14="http://schemas.microsoft.com/office/powerpoint/2010/main" val="26208238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6532637" cy="1200329"/>
          </a:xfrm>
          <a:prstGeom prst="rect">
            <a:avLst/>
          </a:prstGeom>
        </p:spPr>
        <p:txBody>
          <a:bodyPr wrap="square">
            <a:spAutoFit/>
          </a:bodyPr>
          <a:lstStyle/>
          <a:p>
            <a:pPr algn="l"/>
            <a:r>
              <a:rPr lang="es-ES" b="1" dirty="0" smtClean="0">
                <a:latin typeface="+mj-lt"/>
                <a:ea typeface="+mj-ea"/>
                <a:cs typeface="+mj-cs"/>
              </a:rPr>
              <a:t>Funciones </a:t>
            </a:r>
            <a:r>
              <a:rPr lang="es-ES" b="1" dirty="0">
                <a:latin typeface="+mj-lt"/>
                <a:ea typeface="+mj-ea"/>
                <a:cs typeface="+mj-cs"/>
              </a:rPr>
              <a:t>y estructuras de control </a:t>
            </a:r>
            <a:r>
              <a:rPr lang="es-ES" b="1" dirty="0" err="1">
                <a:latin typeface="+mj-lt"/>
                <a:ea typeface="+mj-ea"/>
                <a:cs typeface="+mj-cs"/>
              </a:rPr>
              <a:t>if</a:t>
            </a:r>
            <a:r>
              <a:rPr lang="es-ES" b="1" dirty="0">
                <a:latin typeface="+mj-lt"/>
                <a:ea typeface="+mj-ea"/>
                <a:cs typeface="+mj-cs"/>
              </a:rPr>
              <a:t>, </a:t>
            </a:r>
            <a:r>
              <a:rPr lang="es-ES" b="1" dirty="0" err="1">
                <a:latin typeface="+mj-lt"/>
                <a:ea typeface="+mj-ea"/>
                <a:cs typeface="+mj-cs"/>
              </a:rPr>
              <a:t>for</a:t>
            </a:r>
            <a:r>
              <a:rPr lang="es-ES" b="1" dirty="0">
                <a:latin typeface="+mj-lt"/>
                <a:ea typeface="+mj-ea"/>
                <a:cs typeface="+mj-cs"/>
              </a:rPr>
              <a:t>, </a:t>
            </a:r>
            <a:r>
              <a:rPr lang="es-ES" b="1" dirty="0" err="1">
                <a:latin typeface="+mj-lt"/>
                <a:ea typeface="+mj-ea"/>
                <a:cs typeface="+mj-cs"/>
              </a:rPr>
              <a:t>while</a:t>
            </a:r>
            <a:r>
              <a:rPr lang="es-ES" b="1" dirty="0">
                <a:latin typeface="+mj-lt"/>
                <a:ea typeface="+mj-ea"/>
                <a:cs typeface="+mj-cs"/>
              </a:rPr>
              <a:t>, repeat, </a:t>
            </a:r>
            <a:r>
              <a:rPr lang="es-ES" b="1" dirty="0" err="1">
                <a:latin typeface="+mj-lt"/>
                <a:ea typeface="+mj-ea"/>
                <a:cs typeface="+mj-cs"/>
              </a:rPr>
              <a:t>ifelse</a:t>
            </a:r>
            <a:endParaRPr lang="es-ES" b="1" dirty="0">
              <a:latin typeface="+mj-lt"/>
              <a:ea typeface="+mj-ea"/>
              <a:cs typeface="+mj-cs"/>
            </a:endParaRPr>
          </a:p>
          <a:p>
            <a:pPr algn="l"/>
            <a:endParaRPr lang="es-PE" b="1" dirty="0">
              <a:latin typeface="+mj-lt"/>
              <a:ea typeface="+mj-ea"/>
              <a:cs typeface="+mj-cs"/>
            </a:endParaRPr>
          </a:p>
        </p:txBody>
      </p:sp>
      <p:sp>
        <p:nvSpPr>
          <p:cNvPr id="3" name="2 Rectángulo"/>
          <p:cNvSpPr/>
          <p:nvPr/>
        </p:nvSpPr>
        <p:spPr>
          <a:xfrm>
            <a:off x="2071810" y="1628800"/>
            <a:ext cx="6532638" cy="2462213"/>
          </a:xfrm>
          <a:prstGeom prst="rect">
            <a:avLst/>
          </a:prstGeom>
        </p:spPr>
        <p:txBody>
          <a:bodyPr wrap="square">
            <a:spAutoFit/>
          </a:bodyPr>
          <a:lstStyle/>
          <a:p>
            <a:pPr algn="l"/>
            <a:r>
              <a:rPr lang="es-ES" sz="1400" dirty="0"/>
              <a:t>Por ejemplo, creamos una función que muestre por pantalla el valor de la variable</a:t>
            </a:r>
            <a:r>
              <a:rPr lang="es-ES" sz="1400" i="1" dirty="0"/>
              <a:t> i</a:t>
            </a:r>
            <a:r>
              <a:rPr lang="es-ES" sz="1400" dirty="0"/>
              <a:t> hasta que sea menor que 11:</a:t>
            </a:r>
            <a:br>
              <a:rPr lang="es-ES" sz="1400" dirty="0"/>
            </a:br>
            <a:r>
              <a:rPr lang="es-ES" sz="1400" dirty="0"/>
              <a:t/>
            </a:r>
            <a:br>
              <a:rPr lang="es-ES" sz="1400" dirty="0"/>
            </a:br>
            <a:r>
              <a:rPr lang="es-ES" sz="1400" dirty="0"/>
              <a:t>i &lt;- 0</a:t>
            </a:r>
          </a:p>
          <a:p>
            <a:pPr algn="l"/>
            <a:r>
              <a:rPr lang="es-ES" sz="1400" dirty="0"/>
              <a:t>repeat {</a:t>
            </a:r>
            <a:r>
              <a:rPr lang="es-ES" sz="1400" dirty="0" err="1"/>
              <a:t>if</a:t>
            </a:r>
            <a:r>
              <a:rPr lang="es-ES" sz="1400" dirty="0"/>
              <a:t> (i &lt;11){</a:t>
            </a:r>
          </a:p>
          <a:p>
            <a:pPr algn="l"/>
            <a:r>
              <a:rPr lang="es-ES" sz="1400" dirty="0" err="1"/>
              <a:t>print</a:t>
            </a:r>
            <a:r>
              <a:rPr lang="es-ES" sz="1400" dirty="0"/>
              <a:t>(i)</a:t>
            </a:r>
          </a:p>
          <a:p>
            <a:pPr algn="l"/>
            <a:r>
              <a:rPr lang="es-ES" sz="1400" dirty="0"/>
              <a:t>i &lt;- i+1</a:t>
            </a:r>
          </a:p>
          <a:p>
            <a:pPr algn="l"/>
            <a:r>
              <a:rPr lang="es-ES" sz="1400" dirty="0"/>
              <a:t>}</a:t>
            </a:r>
          </a:p>
          <a:p>
            <a:pPr algn="l"/>
            <a:r>
              <a:rPr lang="es-ES" sz="1400" dirty="0" err="1"/>
              <a:t>else</a:t>
            </a:r>
            <a:endParaRPr lang="es-ES" sz="1400" dirty="0"/>
          </a:p>
          <a:p>
            <a:pPr algn="l"/>
            <a:r>
              <a:rPr lang="es-ES" sz="1400" dirty="0"/>
              <a:t>break;</a:t>
            </a:r>
          </a:p>
          <a:p>
            <a:pPr algn="l"/>
            <a:r>
              <a:rPr lang="es-ES" sz="1400" dirty="0"/>
              <a:t>}</a:t>
            </a:r>
            <a:endParaRPr lang="es-PE" sz="1400" dirty="0"/>
          </a:p>
        </p:txBody>
      </p:sp>
    </p:spTree>
    <p:extLst>
      <p:ext uri="{BB962C8B-B14F-4D97-AF65-F5344CB8AC3E}">
        <p14:creationId xmlns:p14="http://schemas.microsoft.com/office/powerpoint/2010/main" val="28039687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972024" y="764704"/>
            <a:ext cx="6934200" cy="7159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s-ES" sz="2400" b="1" dirty="0" smtClean="0"/>
              <a:t>Evaluación:</a:t>
            </a:r>
            <a:endParaRPr lang="es-E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32656"/>
            <a:ext cx="381000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7338444" y="2348880"/>
            <a:ext cx="1068288" cy="646331"/>
          </a:xfrm>
          <a:prstGeom prst="rect">
            <a:avLst/>
          </a:prstGeom>
        </p:spPr>
        <p:txBody>
          <a:bodyPr wrap="square">
            <a:spAutoFit/>
          </a:bodyPr>
          <a:lstStyle/>
          <a:p>
            <a:r>
              <a:rPr lang="es-ES" sz="600" dirty="0" smtClean="0"/>
              <a:t>Recuperado: https</a:t>
            </a:r>
            <a:r>
              <a:rPr lang="es-ES" sz="600" dirty="0"/>
              <a:t>://s3.amazonaws.com/lowres.cartoonstock.com/law-order-prison-prisoner-jails-incarceration-historians-aton1666_low.jpg</a:t>
            </a:r>
          </a:p>
        </p:txBody>
      </p:sp>
      <p:sp>
        <p:nvSpPr>
          <p:cNvPr id="5" name="4 Rectángulo"/>
          <p:cNvSpPr/>
          <p:nvPr/>
        </p:nvSpPr>
        <p:spPr>
          <a:xfrm>
            <a:off x="1619672" y="1340768"/>
            <a:ext cx="3672408" cy="1477328"/>
          </a:xfrm>
          <a:prstGeom prst="rect">
            <a:avLst/>
          </a:prstGeom>
          <a:solidFill>
            <a:srgbClr val="FFFF00"/>
          </a:solidFill>
        </p:spPr>
        <p:txBody>
          <a:bodyPr wrap="square">
            <a:spAutoFit/>
          </a:bodyPr>
          <a:lstStyle/>
          <a:p>
            <a:r>
              <a:rPr lang="es-ES" dirty="0">
                <a:solidFill>
                  <a:srgbClr val="FF0000"/>
                </a:solidFill>
              </a:rPr>
              <a:t>El siguiente programa de R contiene 5 errores. ¿Sabrías encontrarlos? Indica </a:t>
            </a:r>
            <a:r>
              <a:rPr lang="es-ES" dirty="0" smtClean="0">
                <a:solidFill>
                  <a:srgbClr val="FF0000"/>
                </a:solidFill>
              </a:rPr>
              <a:t>la línea del </a:t>
            </a:r>
            <a:r>
              <a:rPr lang="es-ES" dirty="0">
                <a:solidFill>
                  <a:srgbClr val="FF0000"/>
                </a:solidFill>
              </a:rPr>
              <a:t>sitio donde se encuentra el error y explícalo y corrígelo en una hoja aparte.</a:t>
            </a:r>
          </a:p>
        </p:txBody>
      </p:sp>
      <p:sp>
        <p:nvSpPr>
          <p:cNvPr id="6" name="5 Rectángulo"/>
          <p:cNvSpPr/>
          <p:nvPr/>
        </p:nvSpPr>
        <p:spPr>
          <a:xfrm>
            <a:off x="1619672" y="2995211"/>
            <a:ext cx="4572000" cy="3631763"/>
          </a:xfrm>
          <a:prstGeom prst="rect">
            <a:avLst/>
          </a:prstGeom>
        </p:spPr>
        <p:txBody>
          <a:bodyPr>
            <a:spAutoFit/>
          </a:bodyPr>
          <a:lstStyle/>
          <a:p>
            <a:r>
              <a:rPr lang="es-ES" sz="1600" dirty="0"/>
              <a:t>integrar &lt;- </a:t>
            </a:r>
            <a:r>
              <a:rPr lang="es-ES" sz="1600" dirty="0" err="1" smtClean="0"/>
              <a:t>funtion</a:t>
            </a:r>
            <a:r>
              <a:rPr lang="es-ES" sz="1600" dirty="0" smtClean="0"/>
              <a:t> </a:t>
            </a:r>
            <a:r>
              <a:rPr lang="es-ES" sz="1600" dirty="0"/>
              <a:t>(f, a, b, n = 10)</a:t>
            </a:r>
          </a:p>
          <a:p>
            <a:r>
              <a:rPr lang="es-ES" sz="1600" dirty="0"/>
              <a:t>  {h &lt;- (b - a) / n;</a:t>
            </a:r>
          </a:p>
          <a:p>
            <a:r>
              <a:rPr lang="es-ES" sz="1600" dirty="0"/>
              <a:t>   res &lt;- 0;</a:t>
            </a:r>
          </a:p>
          <a:p>
            <a:r>
              <a:rPr lang="es-ES" sz="1600" dirty="0"/>
              <a:t>   c &lt;- a;</a:t>
            </a:r>
          </a:p>
          <a:p>
            <a:r>
              <a:rPr lang="es-ES" sz="1600" dirty="0"/>
              <a:t>   </a:t>
            </a:r>
            <a:r>
              <a:rPr lang="es-ES" sz="1600" dirty="0" err="1"/>
              <a:t>while</a:t>
            </a:r>
            <a:r>
              <a:rPr lang="es-ES" sz="1600" dirty="0"/>
              <a:t> (c &lt;= b)</a:t>
            </a:r>
          </a:p>
          <a:p>
            <a:r>
              <a:rPr lang="es-ES" sz="1600" dirty="0"/>
              <a:t>     {res &lt;- res + h </a:t>
            </a:r>
            <a:r>
              <a:rPr lang="es-ES" sz="1600" dirty="0" smtClean="0"/>
              <a:t>f(c </a:t>
            </a:r>
            <a:r>
              <a:rPr lang="es-ES" sz="1600" dirty="0"/>
              <a:t>+ (h / 2));</a:t>
            </a:r>
          </a:p>
          <a:p>
            <a:r>
              <a:rPr lang="es-ES" sz="1600" dirty="0"/>
              <a:t>      c </a:t>
            </a:r>
            <a:r>
              <a:rPr lang="es-ES" sz="1600" dirty="0" smtClean="0"/>
              <a:t>&lt; </a:t>
            </a:r>
            <a:r>
              <a:rPr lang="es-ES" sz="1600" dirty="0"/>
              <a:t>c + h}</a:t>
            </a:r>
          </a:p>
          <a:p>
            <a:r>
              <a:rPr lang="es-ES" sz="1600" dirty="0"/>
              <a:t>   </a:t>
            </a:r>
            <a:r>
              <a:rPr lang="es-ES" sz="1600" dirty="0" err="1"/>
              <a:t>print</a:t>
            </a:r>
            <a:r>
              <a:rPr lang="es-ES" sz="1600" dirty="0"/>
              <a:t>(paste("La integral es</a:t>
            </a:r>
            <a:r>
              <a:rPr lang="es-ES" sz="1600" dirty="0" smtClean="0"/>
              <a:t>:, </a:t>
            </a:r>
            <a:r>
              <a:rPr lang="es-ES" sz="1600" dirty="0"/>
              <a:t>res));</a:t>
            </a:r>
          </a:p>
          <a:p>
            <a:r>
              <a:rPr lang="es-ES" sz="1600" dirty="0"/>
              <a:t>   res}</a:t>
            </a:r>
          </a:p>
          <a:p>
            <a:r>
              <a:rPr lang="es-ES" sz="1600" dirty="0"/>
              <a:t> </a:t>
            </a:r>
          </a:p>
          <a:p>
            <a:r>
              <a:rPr lang="es-ES" sz="1600" dirty="0"/>
              <a:t>integrar(sin, -pi, pi) # Toma el valor por defecto de n</a:t>
            </a:r>
          </a:p>
          <a:p>
            <a:r>
              <a:rPr lang="es-ES" sz="1600" dirty="0"/>
              <a:t>integrar(sin, -pi, pi, 100) # Cambia el valor de n</a:t>
            </a:r>
          </a:p>
          <a:p>
            <a:r>
              <a:rPr lang="es-ES" sz="1600" dirty="0"/>
              <a:t>integrar(sin, n = 100, -pi, pi) # Nombrando los argumentos no importa el orden</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030" y="4138699"/>
            <a:ext cx="3299194" cy="9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52990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2 Rectángulo"/>
          <p:cNvSpPr/>
          <p:nvPr/>
        </p:nvSpPr>
        <p:spPr>
          <a:xfrm>
            <a:off x="2168860" y="1167348"/>
            <a:ext cx="6390456" cy="2308324"/>
          </a:xfrm>
          <a:prstGeom prst="rect">
            <a:avLst/>
          </a:prstGeom>
        </p:spPr>
        <p:txBody>
          <a:bodyPr wrap="square">
            <a:spAutoFit/>
          </a:bodyPr>
          <a:lstStyle/>
          <a:p>
            <a:pPr>
              <a:lnSpc>
                <a:spcPct val="120000"/>
              </a:lnSpc>
              <a:defRPr/>
            </a:pPr>
            <a:r>
              <a:rPr lang="es-ES" sz="1200" dirty="0">
                <a:latin typeface="Arial" pitchFamily="34" charset="0"/>
                <a:cs typeface="Arial" pitchFamily="34" charset="0"/>
              </a:rPr>
              <a:t>Libros:</a:t>
            </a:r>
          </a:p>
          <a:p>
            <a:pPr marL="534988" indent="-534988">
              <a:lnSpc>
                <a:spcPct val="120000"/>
              </a:lnSpc>
              <a:buFont typeface="+mj-lt"/>
              <a:buAutoNum type="arabicPeriod"/>
              <a:defRPr/>
            </a:pPr>
            <a:r>
              <a:rPr lang="es-ES" sz="1200" dirty="0">
                <a:latin typeface="Arial" pitchFamily="34" charset="0"/>
                <a:cs typeface="Arial" pitchFamily="34" charset="0"/>
              </a:rPr>
              <a:t>Antón, V. N., &amp; </a:t>
            </a:r>
            <a:r>
              <a:rPr lang="es-ES" sz="1200" dirty="0" err="1">
                <a:latin typeface="Arial" pitchFamily="34" charset="0"/>
                <a:cs typeface="Arial" pitchFamily="34" charset="0"/>
              </a:rPr>
              <a:t>Tusell</a:t>
            </a:r>
            <a:r>
              <a:rPr lang="es-ES" sz="1200" dirty="0">
                <a:latin typeface="Arial" pitchFamily="34" charset="0"/>
                <a:cs typeface="Arial" pitchFamily="34" charset="0"/>
              </a:rPr>
              <a:t>, F. (1999). Regresión y análisis de varianza. </a:t>
            </a:r>
            <a:r>
              <a:rPr lang="es-ES" sz="1200" dirty="0" err="1">
                <a:latin typeface="Arial" pitchFamily="34" charset="0"/>
                <a:cs typeface="Arial" pitchFamily="34" charset="0"/>
              </a:rPr>
              <a:t>Euskal</a:t>
            </a:r>
            <a:r>
              <a:rPr lang="es-ES" sz="1200" dirty="0">
                <a:latin typeface="Arial" pitchFamily="34" charset="0"/>
                <a:cs typeface="Arial" pitchFamily="34" charset="0"/>
              </a:rPr>
              <a:t> </a:t>
            </a:r>
            <a:r>
              <a:rPr lang="es-ES" sz="1200" dirty="0" err="1">
                <a:latin typeface="Arial" pitchFamily="34" charset="0"/>
                <a:cs typeface="Arial" pitchFamily="34" charset="0"/>
              </a:rPr>
              <a:t>Herriko</a:t>
            </a:r>
            <a:r>
              <a:rPr lang="es-ES" sz="1200" dirty="0">
                <a:latin typeface="Arial" pitchFamily="34" charset="0"/>
                <a:cs typeface="Arial" pitchFamily="34" charset="0"/>
              </a:rPr>
              <a:t> </a:t>
            </a:r>
            <a:r>
              <a:rPr lang="es-ES" sz="1200" dirty="0" err="1">
                <a:latin typeface="Arial" pitchFamily="34" charset="0"/>
                <a:cs typeface="Arial" pitchFamily="34" charset="0"/>
              </a:rPr>
              <a:t>Unibertsitatea</a:t>
            </a:r>
            <a:r>
              <a:rPr lang="es-ES" sz="1200" dirty="0">
                <a:latin typeface="Arial" pitchFamily="34" charset="0"/>
                <a:cs typeface="Arial" pitchFamily="34" charset="0"/>
              </a:rPr>
              <a:t>, </a:t>
            </a:r>
            <a:r>
              <a:rPr lang="es-ES" sz="1200" dirty="0" err="1">
                <a:latin typeface="Arial" pitchFamily="34" charset="0"/>
                <a:cs typeface="Arial" pitchFamily="34" charset="0"/>
              </a:rPr>
              <a:t>Argitalpen</a:t>
            </a:r>
            <a:r>
              <a:rPr lang="es-ES" sz="1200" dirty="0">
                <a:latin typeface="Arial" pitchFamily="34" charset="0"/>
                <a:cs typeface="Arial" pitchFamily="34" charset="0"/>
              </a:rPr>
              <a:t> </a:t>
            </a:r>
            <a:r>
              <a:rPr lang="es-ES" sz="1200" dirty="0" err="1">
                <a:latin typeface="Arial" pitchFamily="34" charset="0"/>
                <a:cs typeface="Arial" pitchFamily="34" charset="0"/>
              </a:rPr>
              <a:t>Zerbitzua</a:t>
            </a:r>
            <a:r>
              <a:rPr lang="es-ES" sz="1200" dirty="0">
                <a:latin typeface="Arial" pitchFamily="34" charset="0"/>
                <a:cs typeface="Arial" pitchFamily="34" charset="0"/>
              </a:rPr>
              <a:t>.</a:t>
            </a:r>
          </a:p>
          <a:p>
            <a:pPr marL="534988" indent="-534988">
              <a:lnSpc>
                <a:spcPct val="120000"/>
              </a:lnSpc>
              <a:buFont typeface="+mj-lt"/>
              <a:buAutoNum type="arabicPeriod"/>
              <a:defRPr/>
            </a:pPr>
            <a:r>
              <a:rPr lang="en-US" sz="1200" dirty="0" err="1">
                <a:latin typeface="Arial" pitchFamily="34" charset="0"/>
                <a:cs typeface="Arial" pitchFamily="34" charset="0"/>
              </a:rPr>
              <a:t>Salloum</a:t>
            </a:r>
            <a:r>
              <a:rPr lang="en-US" sz="1200" dirty="0">
                <a:latin typeface="Arial" pitchFamily="34" charset="0"/>
                <a:cs typeface="Arial" pitchFamily="34" charset="0"/>
              </a:rPr>
              <a:t>, S., </a:t>
            </a:r>
            <a:r>
              <a:rPr lang="en-US" sz="1200" dirty="0" err="1">
                <a:latin typeface="Arial" pitchFamily="34" charset="0"/>
                <a:cs typeface="Arial" pitchFamily="34" charset="0"/>
              </a:rPr>
              <a:t>Dautov</a:t>
            </a:r>
            <a:r>
              <a:rPr lang="en-US" sz="1200" dirty="0">
                <a:latin typeface="Arial" pitchFamily="34" charset="0"/>
                <a:cs typeface="Arial" pitchFamily="34" charset="0"/>
              </a:rPr>
              <a:t>, R., Chen, X., </a:t>
            </a:r>
            <a:r>
              <a:rPr lang="en-US" sz="1200" dirty="0" err="1">
                <a:latin typeface="Arial" pitchFamily="34" charset="0"/>
                <a:cs typeface="Arial" pitchFamily="34" charset="0"/>
              </a:rPr>
              <a:t>Peng</a:t>
            </a:r>
            <a:r>
              <a:rPr lang="en-US" sz="1200" dirty="0">
                <a:latin typeface="Arial" pitchFamily="34" charset="0"/>
                <a:cs typeface="Arial" pitchFamily="34" charset="0"/>
              </a:rPr>
              <a:t>, P. X., &amp; Huang, J. Z. (2016). Big data analytics on Apache Spark. International Journal of Data Science and Analytics, 1-20.</a:t>
            </a:r>
          </a:p>
          <a:p>
            <a:pPr>
              <a:lnSpc>
                <a:spcPct val="120000"/>
              </a:lnSpc>
              <a:defRPr/>
            </a:pPr>
            <a:endParaRPr lang="es-ES" sz="1200" dirty="0" smtClean="0">
              <a:latin typeface="Arial" pitchFamily="34" charset="0"/>
              <a:cs typeface="Arial" pitchFamily="34" charset="0"/>
            </a:endParaRPr>
          </a:p>
          <a:p>
            <a:pPr>
              <a:lnSpc>
                <a:spcPct val="120000"/>
              </a:lnSpc>
              <a:defRPr/>
            </a:pPr>
            <a:r>
              <a:rPr lang="es-ES" sz="1200" dirty="0" smtClean="0">
                <a:latin typeface="Arial" pitchFamily="34" charset="0"/>
                <a:cs typeface="Arial" pitchFamily="34" charset="0"/>
              </a:rPr>
              <a:t>Páginas web:</a:t>
            </a:r>
          </a:p>
          <a:p>
            <a:pPr marL="534988" indent="-534988">
              <a:lnSpc>
                <a:spcPct val="120000"/>
              </a:lnSpc>
              <a:buFont typeface="+mj-lt"/>
              <a:buAutoNum type="arabicPeriod"/>
              <a:defRPr/>
            </a:pPr>
            <a:r>
              <a:rPr lang="es-ES" sz="1200" dirty="0" smtClean="0">
                <a:latin typeface="Arial" pitchFamily="34" charset="0"/>
                <a:cs typeface="Arial" pitchFamily="34" charset="0"/>
              </a:rPr>
              <a:t>www.ub.edu/stat/docencia/EADB/Curso%20basico%20de%20R-bn.pdf</a:t>
            </a:r>
            <a:endParaRPr lang="es-ES" sz="1200" dirty="0">
              <a:latin typeface="Arial" pitchFamily="34" charset="0"/>
              <a:cs typeface="Arial" pitchFamily="34" charset="0"/>
            </a:endParaRPr>
          </a:p>
          <a:p>
            <a:pPr marL="534988" indent="-534988">
              <a:lnSpc>
                <a:spcPct val="120000"/>
              </a:lnSpc>
              <a:buFont typeface="+mj-lt"/>
              <a:buAutoNum type="arabicPeriod"/>
              <a:defRPr/>
            </a:pPr>
            <a:r>
              <a:rPr lang="es-ES" sz="1200" dirty="0" smtClean="0">
                <a:latin typeface="Arial" pitchFamily="34" charset="0"/>
                <a:cs typeface="Arial" pitchFamily="34" charset="0"/>
              </a:rPr>
              <a:t>https</a:t>
            </a:r>
            <a:r>
              <a:rPr lang="es-ES" sz="1200" dirty="0">
                <a:latin typeface="Arial" pitchFamily="34" charset="0"/>
                <a:cs typeface="Arial" pitchFamily="34" charset="0"/>
              </a:rPr>
              <a:t>://www.cs.us.es/~</a:t>
            </a:r>
            <a:r>
              <a:rPr lang="es-ES" sz="1200" dirty="0" smtClean="0">
                <a:latin typeface="Arial" pitchFamily="34" charset="0"/>
                <a:cs typeface="Arial" pitchFamily="34" charset="0"/>
              </a:rPr>
              <a:t>fran/curso_unia/introduccion_R.html</a:t>
            </a:r>
            <a:endParaRPr lang="es-ES" sz="1200" dirty="0">
              <a:latin typeface="Arial" pitchFamily="34" charset="0"/>
              <a:cs typeface="Arial" pitchFamily="34" charset="0"/>
            </a:endParaRPr>
          </a:p>
        </p:txBody>
      </p:sp>
      <p:sp>
        <p:nvSpPr>
          <p:cNvPr id="10" name="3 Rectángulo"/>
          <p:cNvSpPr/>
          <p:nvPr/>
        </p:nvSpPr>
        <p:spPr>
          <a:xfrm>
            <a:off x="2168860" y="670571"/>
            <a:ext cx="6651612" cy="387798"/>
          </a:xfrm>
          <a:prstGeom prst="rect">
            <a:avLst/>
          </a:prstGeom>
        </p:spPr>
        <p:txBody>
          <a:bodyPr wrap="square">
            <a:spAutoFit/>
          </a:bodyPr>
          <a:lstStyle/>
          <a:p>
            <a:pPr algn="l">
              <a:lnSpc>
                <a:spcPct val="80000"/>
              </a:lnSpc>
            </a:pPr>
            <a:r>
              <a:rPr lang="es-ES" b="1" dirty="0" smtClean="0"/>
              <a:t>Bibliografía:</a:t>
            </a:r>
            <a:endParaRPr lang="es-ES" b="1" dirty="0"/>
          </a:p>
        </p:txBody>
      </p:sp>
    </p:spTree>
    <p:extLst>
      <p:ext uri="{BB962C8B-B14F-4D97-AF65-F5344CB8AC3E}">
        <p14:creationId xmlns:p14="http://schemas.microsoft.com/office/powerpoint/2010/main" val="39967573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685800"/>
            <a:ext cx="6934200" cy="715963"/>
          </a:xfrm>
        </p:spPr>
        <p:txBody>
          <a:bodyPr/>
          <a:lstStyle/>
          <a:p>
            <a:r>
              <a:rPr lang="en-US" sz="4000" dirty="0" smtClean="0">
                <a:solidFill>
                  <a:srgbClr val="4D4D4D"/>
                </a:solidFill>
              </a:rPr>
              <a:t>SESIÓN 3</a:t>
            </a:r>
            <a:endParaRPr lang="en-US" sz="4000" dirty="0">
              <a:solidFill>
                <a:srgbClr val="4D4D4D"/>
              </a:solidFill>
            </a:endParaRPr>
          </a:p>
        </p:txBody>
      </p:sp>
      <p:sp>
        <p:nvSpPr>
          <p:cNvPr id="6" name="Rectangle 3"/>
          <p:cNvSpPr txBox="1">
            <a:spLocks noChangeArrowheads="1"/>
          </p:cNvSpPr>
          <p:nvPr/>
        </p:nvSpPr>
        <p:spPr bwMode="auto">
          <a:xfrm>
            <a:off x="1981200" y="1630363"/>
            <a:ext cx="6934200" cy="3022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80000"/>
              </a:lnSpc>
              <a:buFontTx/>
              <a:buNone/>
            </a:pPr>
            <a:r>
              <a:rPr lang="es-ES" sz="1800" b="1" dirty="0" smtClean="0"/>
              <a:t>Gráficos y análisis de datos</a:t>
            </a:r>
          </a:p>
          <a:p>
            <a:r>
              <a:rPr lang="es-PE" sz="1800" dirty="0" smtClean="0"/>
              <a:t>Introducción a los gráficos</a:t>
            </a:r>
          </a:p>
          <a:p>
            <a:r>
              <a:rPr lang="es-PE" sz="1800" dirty="0" smtClean="0"/>
              <a:t>Funciones graficas principales</a:t>
            </a:r>
          </a:p>
          <a:p>
            <a:r>
              <a:rPr lang="es-PE" sz="1800" dirty="0" smtClean="0"/>
              <a:t>Parámetros gráficos</a:t>
            </a:r>
          </a:p>
          <a:p>
            <a:r>
              <a:rPr lang="es-PE" sz="1800" dirty="0" smtClean="0"/>
              <a:t>Múltiples dispositivos gráficos</a:t>
            </a:r>
          </a:p>
          <a:p>
            <a:r>
              <a:rPr lang="es-PE" sz="1800" dirty="0" smtClean="0"/>
              <a:t>Guardar gráficos</a:t>
            </a:r>
            <a:endParaRPr lang="es-PE" sz="1800" dirty="0"/>
          </a:p>
        </p:txBody>
      </p:sp>
      <p:pic>
        <p:nvPicPr>
          <p:cNvPr id="7" name="Picture 2" descr="http://juangabrielgomila.com/wp-content/uploads/2015/06/image007.gi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075" y="3717032"/>
            <a:ext cx="4133850" cy="24765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
        <p:nvSpPr>
          <p:cNvPr id="8" name="Rectángulo 1"/>
          <p:cNvSpPr/>
          <p:nvPr/>
        </p:nvSpPr>
        <p:spPr>
          <a:xfrm>
            <a:off x="6732240" y="4703254"/>
            <a:ext cx="1296144" cy="720080"/>
          </a:xfrm>
          <a:prstGeom prst="rect">
            <a:avLst/>
          </a:prstGeom>
        </p:spPr>
        <p:txBody>
          <a:bodyPr wrap="square">
            <a:spAutoFit/>
          </a:bodyPr>
          <a:lstStyle/>
          <a:p>
            <a:r>
              <a:rPr lang="es-PE" sz="800" dirty="0"/>
              <a:t>recuperado: http://juangabrielgomila.com/wp-content/uploads/2015/06/image007.gif.png</a:t>
            </a:r>
          </a:p>
        </p:txBody>
      </p:sp>
    </p:spTree>
    <p:extLst>
      <p:ext uri="{BB962C8B-B14F-4D97-AF65-F5344CB8AC3E}">
        <p14:creationId xmlns:p14="http://schemas.microsoft.com/office/powerpoint/2010/main" val="28114547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685800"/>
            <a:ext cx="6934200" cy="715963"/>
          </a:xfrm>
        </p:spPr>
        <p:txBody>
          <a:bodyPr/>
          <a:lstStyle/>
          <a:p>
            <a:r>
              <a:rPr lang="es-PE" sz="2400" b="1" kern="1200" dirty="0"/>
              <a:t>Introducción a los gráficos</a:t>
            </a:r>
          </a:p>
        </p:txBody>
      </p:sp>
      <p:sp>
        <p:nvSpPr>
          <p:cNvPr id="5" name="Rectángulo 4"/>
          <p:cNvSpPr/>
          <p:nvPr/>
        </p:nvSpPr>
        <p:spPr>
          <a:xfrm>
            <a:off x="1981200" y="1556792"/>
            <a:ext cx="6479232" cy="4031873"/>
          </a:xfrm>
          <a:prstGeom prst="rect">
            <a:avLst/>
          </a:prstGeom>
        </p:spPr>
        <p:txBody>
          <a:bodyPr wrap="square">
            <a:spAutoFit/>
          </a:bodyPr>
          <a:lstStyle/>
          <a:p>
            <a:pPr algn="l"/>
            <a:r>
              <a:rPr lang="es-PE" sz="1600" dirty="0" smtClean="0"/>
              <a:t>Los </a:t>
            </a:r>
            <a:r>
              <a:rPr lang="es-PE" sz="1600" dirty="0"/>
              <a:t>gráficos disponibles en R son de gran calidad y de una versatilidad impresionante</a:t>
            </a:r>
            <a:r>
              <a:rPr lang="es-PE" sz="1600" dirty="0" smtClean="0"/>
              <a:t>.</a:t>
            </a:r>
          </a:p>
          <a:p>
            <a:pPr algn="l"/>
            <a:endParaRPr lang="es-PE" sz="1600" dirty="0"/>
          </a:p>
          <a:p>
            <a:pPr algn="l"/>
            <a:r>
              <a:rPr lang="es-PE" sz="1600" dirty="0"/>
              <a:t>Para hacernos una idea, podemos ejecutar la demo del programa mediante:</a:t>
            </a:r>
          </a:p>
          <a:p>
            <a:pPr algn="l"/>
            <a:endParaRPr lang="es-PE" sz="1600" dirty="0"/>
          </a:p>
          <a:p>
            <a:pPr algn="l"/>
            <a:r>
              <a:rPr lang="es-PE" sz="1600" dirty="0">
                <a:solidFill>
                  <a:srgbClr val="FF0000"/>
                </a:solidFill>
              </a:rPr>
              <a:t>demo("</a:t>
            </a:r>
            <a:r>
              <a:rPr lang="es-PE" sz="1600" dirty="0" err="1">
                <a:solidFill>
                  <a:srgbClr val="FF0000"/>
                </a:solidFill>
              </a:rPr>
              <a:t>graphics</a:t>
            </a:r>
            <a:r>
              <a:rPr lang="es-PE" sz="1600" dirty="0">
                <a:solidFill>
                  <a:srgbClr val="FF0000"/>
                </a:solidFill>
              </a:rPr>
              <a:t>")</a:t>
            </a:r>
          </a:p>
          <a:p>
            <a:pPr algn="l"/>
            <a:endParaRPr lang="es-PE" sz="1600" dirty="0"/>
          </a:p>
          <a:p>
            <a:pPr algn="l"/>
            <a:r>
              <a:rPr lang="es-PE" sz="1600" dirty="0"/>
              <a:t>Para poder crear gráficos es necesario inicializar un dispositivo gráfico (</a:t>
            </a:r>
            <a:r>
              <a:rPr lang="es-PE" sz="1600" dirty="0" err="1"/>
              <a:t>graphic</a:t>
            </a:r>
            <a:r>
              <a:rPr lang="es-PE" sz="1600" dirty="0"/>
              <a:t> </a:t>
            </a:r>
            <a:r>
              <a:rPr lang="es-PE" sz="1600" dirty="0" err="1"/>
              <a:t>device</a:t>
            </a:r>
            <a:r>
              <a:rPr lang="es-PE" sz="1600" dirty="0" smtClean="0"/>
              <a:t>), y </a:t>
            </a:r>
            <a:r>
              <a:rPr lang="es-PE" sz="1600" dirty="0"/>
              <a:t>si hay varios, elegir uno de ellos.</a:t>
            </a:r>
          </a:p>
          <a:p>
            <a:pPr algn="l"/>
            <a:endParaRPr lang="es-PE" sz="1600" dirty="0"/>
          </a:p>
          <a:p>
            <a:pPr algn="l"/>
            <a:r>
              <a:rPr lang="es-PE" sz="1600" dirty="0" err="1">
                <a:solidFill>
                  <a:srgbClr val="FF0000"/>
                </a:solidFill>
              </a:rPr>
              <a:t>win.graph</a:t>
            </a:r>
            <a:r>
              <a:rPr lang="es-PE" sz="1600" dirty="0">
                <a:solidFill>
                  <a:srgbClr val="FF0000"/>
                </a:solidFill>
              </a:rPr>
              <a:t>()</a:t>
            </a:r>
          </a:p>
          <a:p>
            <a:pPr algn="l"/>
            <a:r>
              <a:rPr lang="es-PE" sz="1600" dirty="0">
                <a:solidFill>
                  <a:srgbClr val="FF0000"/>
                </a:solidFill>
              </a:rPr>
              <a:t>x11() </a:t>
            </a:r>
          </a:p>
          <a:p>
            <a:pPr algn="l"/>
            <a:r>
              <a:rPr lang="es-PE" sz="1600" dirty="0" err="1">
                <a:solidFill>
                  <a:srgbClr val="FF0000"/>
                </a:solidFill>
              </a:rPr>
              <a:t>windows</a:t>
            </a:r>
            <a:r>
              <a:rPr lang="es-PE" sz="1600" dirty="0">
                <a:solidFill>
                  <a:srgbClr val="FF0000"/>
                </a:solidFill>
              </a:rPr>
              <a:t>()	</a:t>
            </a:r>
            <a:endParaRPr lang="es-PE" sz="1600" dirty="0" smtClean="0">
              <a:solidFill>
                <a:srgbClr val="FF0000"/>
              </a:solidFill>
            </a:endParaRPr>
          </a:p>
          <a:p>
            <a:pPr algn="l"/>
            <a:endParaRPr lang="es-PE" sz="1600" dirty="0"/>
          </a:p>
          <a:p>
            <a:pPr algn="l"/>
            <a:r>
              <a:rPr lang="es-PE" sz="1600" dirty="0" smtClean="0"/>
              <a:t>Crea una ventana para gráficos (</a:t>
            </a:r>
            <a:r>
              <a:rPr lang="es-PE" sz="1600" dirty="0" err="1" smtClean="0"/>
              <a:t>graphic</a:t>
            </a:r>
            <a:r>
              <a:rPr lang="es-PE" sz="1600" dirty="0" smtClean="0"/>
              <a:t> </a:t>
            </a:r>
            <a:r>
              <a:rPr lang="es-PE" sz="1600" dirty="0" err="1" smtClean="0"/>
              <a:t>device</a:t>
            </a:r>
            <a:r>
              <a:rPr lang="es-PE" sz="1600" dirty="0" smtClean="0"/>
              <a:t>) y la deja como dispositivo activo, al cual se enviarán todos los dibujos.</a:t>
            </a:r>
            <a:endParaRPr lang="es-PE" sz="1600" dirty="0"/>
          </a:p>
        </p:txBody>
      </p:sp>
    </p:spTree>
    <p:extLst>
      <p:ext uri="{BB962C8B-B14F-4D97-AF65-F5344CB8AC3E}">
        <p14:creationId xmlns:p14="http://schemas.microsoft.com/office/powerpoint/2010/main" val="687029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051720" y="980728"/>
            <a:ext cx="6696744" cy="1384995"/>
          </a:xfrm>
          <a:prstGeom prst="rect">
            <a:avLst/>
          </a:prstGeom>
        </p:spPr>
        <p:txBody>
          <a:bodyPr wrap="square">
            <a:spAutoFit/>
          </a:bodyPr>
          <a:lstStyle/>
          <a:p>
            <a:pPr algn="just"/>
            <a:r>
              <a:rPr lang="es-ES" sz="1400" dirty="0"/>
              <a:t>Esa lista de comandos es el </a:t>
            </a:r>
            <a:r>
              <a:rPr lang="es-ES" sz="1400" u="sng" dirty="0">
                <a:solidFill>
                  <a:srgbClr val="FF0000"/>
                </a:solidFill>
              </a:rPr>
              <a:t>Historial de Comandos</a:t>
            </a:r>
            <a:r>
              <a:rPr lang="es-ES" sz="1400" dirty="0"/>
              <a:t>. </a:t>
            </a:r>
            <a:r>
              <a:rPr lang="es-ES" sz="1400" dirty="0" smtClean="0"/>
              <a:t>Usando las </a:t>
            </a:r>
            <a:r>
              <a:rPr lang="es-ES" sz="1400" dirty="0"/>
              <a:t>echas arriba y abajo puedes recorrer el Historial de Comandos, detenerte en cualquier </a:t>
            </a:r>
            <a:r>
              <a:rPr lang="es-ES" sz="1400" dirty="0" smtClean="0"/>
              <a:t>punto, modicar </a:t>
            </a:r>
            <a:r>
              <a:rPr lang="es-ES" sz="1400" dirty="0"/>
              <a:t>ese comando si lo deseas, y después ejecutarlo (con o sin modicaciones). </a:t>
            </a:r>
            <a:endParaRPr lang="es-ES" sz="1400" dirty="0" smtClean="0"/>
          </a:p>
          <a:p>
            <a:pPr algn="just"/>
            <a:endParaRPr lang="es-ES" sz="1400" dirty="0"/>
          </a:p>
          <a:p>
            <a:pPr algn="just"/>
            <a:r>
              <a:rPr lang="es-ES" sz="1400" dirty="0"/>
              <a:t>El Historial de Comandos que aparece en ese panel </a:t>
            </a:r>
            <a:r>
              <a:rPr lang="es-ES" sz="1400" dirty="0" smtClean="0"/>
              <a:t>refleja </a:t>
            </a:r>
            <a:r>
              <a:rPr lang="es-ES" sz="1400" dirty="0"/>
              <a:t>tus comandos de esta y </a:t>
            </a:r>
            <a:r>
              <a:rPr lang="es-ES" sz="1400" dirty="0" smtClean="0"/>
              <a:t>anteriores sesiones</a:t>
            </a:r>
            <a:r>
              <a:rPr lang="es-ES" sz="1400" dirty="0"/>
              <a:t>. </a:t>
            </a:r>
            <a:endParaRPr lang="es-PE" sz="1400" dirty="0"/>
          </a:p>
        </p:txBody>
      </p:sp>
      <p:sp>
        <p:nvSpPr>
          <p:cNvPr id="3" name="2 Rectángulo"/>
          <p:cNvSpPr/>
          <p:nvPr/>
        </p:nvSpPr>
        <p:spPr>
          <a:xfrm>
            <a:off x="2051720" y="2708920"/>
            <a:ext cx="6696744" cy="461665"/>
          </a:xfrm>
          <a:prstGeom prst="rect">
            <a:avLst/>
          </a:prstGeom>
        </p:spPr>
        <p:txBody>
          <a:bodyPr wrap="square">
            <a:spAutoFit/>
          </a:bodyPr>
          <a:lstStyle/>
          <a:p>
            <a:pPr algn="l"/>
            <a:r>
              <a:rPr lang="es-PE" b="1" dirty="0">
                <a:latin typeface="+mj-lt"/>
                <a:ea typeface="+mj-ea"/>
                <a:cs typeface="+mj-cs"/>
              </a:rPr>
              <a:t>Secuencias regulares, secuencias aleatorias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672" y="3356992"/>
            <a:ext cx="5809156" cy="319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10806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81200" y="1556792"/>
            <a:ext cx="6479232" cy="3046988"/>
          </a:xfrm>
          <a:prstGeom prst="rect">
            <a:avLst/>
          </a:prstGeom>
        </p:spPr>
        <p:txBody>
          <a:bodyPr wrap="square">
            <a:spAutoFit/>
          </a:bodyPr>
          <a:lstStyle/>
          <a:p>
            <a:pPr algn="l"/>
            <a:r>
              <a:rPr lang="es-PE" sz="1600" dirty="0"/>
              <a:t>Para eliminar la ventana gráfica actual:</a:t>
            </a:r>
          </a:p>
          <a:p>
            <a:pPr algn="l"/>
            <a:r>
              <a:rPr lang="es-PE" sz="1600" b="1" dirty="0" err="1"/>
              <a:t>dev.off</a:t>
            </a:r>
            <a:r>
              <a:rPr lang="es-PE" sz="1600" b="1" dirty="0" smtClean="0"/>
              <a:t>()</a:t>
            </a:r>
          </a:p>
          <a:p>
            <a:pPr algn="l"/>
            <a:endParaRPr lang="es-PE" sz="1600" dirty="0"/>
          </a:p>
          <a:p>
            <a:pPr algn="l"/>
            <a:r>
              <a:rPr lang="es-PE" sz="1600" dirty="0"/>
              <a:t>En el caso de que haya varias ventanas gráficas, podemos cambiar entre ellas </a:t>
            </a:r>
            <a:r>
              <a:rPr lang="es-PE" sz="1600" dirty="0" smtClean="0"/>
              <a:t>utilizando el </a:t>
            </a:r>
            <a:r>
              <a:rPr lang="es-PE" sz="1600" dirty="0"/>
              <a:t>comando </a:t>
            </a:r>
            <a:r>
              <a:rPr lang="es-PE" sz="1600" dirty="0" err="1"/>
              <a:t>dev.set</a:t>
            </a:r>
            <a:r>
              <a:rPr lang="es-PE" sz="1600" dirty="0"/>
              <a:t>(). </a:t>
            </a:r>
            <a:endParaRPr lang="es-PE" sz="1600" dirty="0" smtClean="0"/>
          </a:p>
          <a:p>
            <a:pPr algn="l"/>
            <a:endParaRPr lang="es-PE" sz="1600" dirty="0"/>
          </a:p>
          <a:p>
            <a:pPr algn="l"/>
            <a:r>
              <a:rPr lang="es-PE" sz="1600" dirty="0" smtClean="0">
                <a:solidFill>
                  <a:srgbClr val="000000"/>
                </a:solidFill>
              </a:rPr>
              <a:t>Un </a:t>
            </a:r>
            <a:r>
              <a:rPr lang="es-PE" sz="1600" dirty="0">
                <a:solidFill>
                  <a:srgbClr val="000000"/>
                </a:solidFill>
              </a:rPr>
              <a:t>ejemplo</a:t>
            </a:r>
            <a:r>
              <a:rPr lang="es-PE" sz="1600" dirty="0" smtClean="0">
                <a:solidFill>
                  <a:srgbClr val="000000"/>
                </a:solidFill>
              </a:rPr>
              <a:t>:</a:t>
            </a:r>
          </a:p>
          <a:p>
            <a:pPr algn="l"/>
            <a:endParaRPr lang="es-PE" sz="1600" dirty="0"/>
          </a:p>
          <a:p>
            <a:pPr algn="l"/>
            <a:r>
              <a:rPr lang="es-PE" sz="1600" dirty="0" err="1" smtClean="0">
                <a:solidFill>
                  <a:srgbClr val="FF0000"/>
                </a:solidFill>
              </a:rPr>
              <a:t>win.graph</a:t>
            </a:r>
            <a:r>
              <a:rPr lang="es-PE" sz="1600" dirty="0">
                <a:solidFill>
                  <a:srgbClr val="FF0000"/>
                </a:solidFill>
              </a:rPr>
              <a:t>()     </a:t>
            </a:r>
            <a:r>
              <a:rPr lang="es-PE" sz="1600" dirty="0" smtClean="0">
                <a:solidFill>
                  <a:srgbClr val="FF0000"/>
                </a:solidFill>
              </a:rPr>
              <a:t># </a:t>
            </a:r>
            <a:r>
              <a:rPr lang="es-PE" sz="1600" dirty="0">
                <a:solidFill>
                  <a:srgbClr val="FF0000"/>
                </a:solidFill>
              </a:rPr>
              <a:t>Crea una ventana gráfica (dispositivo 2)</a:t>
            </a:r>
            <a:br>
              <a:rPr lang="es-PE" sz="1600" dirty="0">
                <a:solidFill>
                  <a:srgbClr val="FF0000"/>
                </a:solidFill>
              </a:rPr>
            </a:br>
            <a:r>
              <a:rPr lang="es-PE" sz="1600" dirty="0" err="1" smtClean="0">
                <a:solidFill>
                  <a:srgbClr val="FF0000"/>
                </a:solidFill>
              </a:rPr>
              <a:t>win.graph</a:t>
            </a:r>
            <a:r>
              <a:rPr lang="es-PE" sz="1600" dirty="0">
                <a:solidFill>
                  <a:srgbClr val="FF0000"/>
                </a:solidFill>
              </a:rPr>
              <a:t>()     # Crea otra ventana gráfica (dispositivo 3): ésta </a:t>
            </a:r>
            <a:r>
              <a:rPr lang="es-PE" sz="1600" dirty="0" smtClean="0">
                <a:solidFill>
                  <a:srgbClr val="FF0000"/>
                </a:solidFill>
              </a:rPr>
              <a:t>es </a:t>
            </a:r>
            <a:r>
              <a:rPr lang="es-PE" sz="1600" dirty="0">
                <a:solidFill>
                  <a:srgbClr val="FF0000"/>
                </a:solidFill>
              </a:rPr>
              <a:t>ahora </a:t>
            </a:r>
            <a:r>
              <a:rPr lang="es-PE" sz="1600" dirty="0" smtClean="0">
                <a:solidFill>
                  <a:srgbClr val="FF0000"/>
                </a:solidFill>
              </a:rPr>
              <a:t>la ventana </a:t>
            </a:r>
            <a:r>
              <a:rPr lang="es-PE" sz="1600" dirty="0">
                <a:solidFill>
                  <a:srgbClr val="FF0000"/>
                </a:solidFill>
              </a:rPr>
              <a:t>activa</a:t>
            </a:r>
            <a:br>
              <a:rPr lang="es-PE" sz="1600" dirty="0">
                <a:solidFill>
                  <a:srgbClr val="FF0000"/>
                </a:solidFill>
              </a:rPr>
            </a:br>
            <a:r>
              <a:rPr lang="es-PE" sz="1600" dirty="0" err="1" smtClean="0">
                <a:solidFill>
                  <a:srgbClr val="FF0000"/>
                </a:solidFill>
              </a:rPr>
              <a:t>dev.set</a:t>
            </a:r>
            <a:r>
              <a:rPr lang="es-PE" sz="1600" dirty="0" smtClean="0">
                <a:solidFill>
                  <a:srgbClr val="FF0000"/>
                </a:solidFill>
              </a:rPr>
              <a:t>(2</a:t>
            </a:r>
            <a:r>
              <a:rPr lang="es-PE" sz="1600" dirty="0">
                <a:solidFill>
                  <a:srgbClr val="FF0000"/>
                </a:solidFill>
              </a:rPr>
              <a:t>)      # Hace que la ventana activa sea la dos.</a:t>
            </a:r>
          </a:p>
        </p:txBody>
      </p:sp>
      <p:sp>
        <p:nvSpPr>
          <p:cNvPr id="7" name="Rectangle 2"/>
          <p:cNvSpPr>
            <a:spLocks noGrp="1" noChangeArrowheads="1"/>
          </p:cNvSpPr>
          <p:nvPr>
            <p:ph type="title"/>
          </p:nvPr>
        </p:nvSpPr>
        <p:spPr>
          <a:xfrm>
            <a:off x="1981200" y="685800"/>
            <a:ext cx="6934200" cy="715963"/>
          </a:xfrm>
        </p:spPr>
        <p:txBody>
          <a:bodyPr/>
          <a:lstStyle/>
          <a:p>
            <a:r>
              <a:rPr lang="es-PE" sz="2400" dirty="0" smtClean="0"/>
              <a:t>Parámetros gráficos</a:t>
            </a:r>
            <a:endParaRPr lang="es-PE" sz="2400" b="1" kern="1200" dirty="0"/>
          </a:p>
        </p:txBody>
      </p:sp>
    </p:spTree>
    <p:extLst>
      <p:ext uri="{BB962C8B-B14F-4D97-AF65-F5344CB8AC3E}">
        <p14:creationId xmlns:p14="http://schemas.microsoft.com/office/powerpoint/2010/main" val="13175004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981200" y="685800"/>
            <a:ext cx="6934200" cy="715963"/>
          </a:xfrm>
        </p:spPr>
        <p:txBody>
          <a:bodyPr/>
          <a:lstStyle/>
          <a:p>
            <a:r>
              <a:rPr lang="es-PE" sz="2400" dirty="0" smtClean="0"/>
              <a:t>Parámetros gráficos</a:t>
            </a:r>
            <a:endParaRPr lang="es-PE" sz="2400" b="1" kern="1200" dirty="0"/>
          </a:p>
        </p:txBody>
      </p:sp>
      <p:sp>
        <p:nvSpPr>
          <p:cNvPr id="5" name="Rectángulo 4"/>
          <p:cNvSpPr/>
          <p:nvPr/>
        </p:nvSpPr>
        <p:spPr>
          <a:xfrm>
            <a:off x="1981200" y="1556792"/>
            <a:ext cx="6479232" cy="1077218"/>
          </a:xfrm>
          <a:prstGeom prst="rect">
            <a:avLst/>
          </a:prstGeom>
        </p:spPr>
        <p:txBody>
          <a:bodyPr wrap="square">
            <a:spAutoFit/>
          </a:bodyPr>
          <a:lstStyle/>
          <a:p>
            <a:pPr algn="l"/>
            <a:r>
              <a:rPr lang="es-PE" sz="1600" dirty="0"/>
              <a:t>Para eliminar una ventana gráfica</a:t>
            </a:r>
            <a:r>
              <a:rPr lang="es-PE" sz="1600" dirty="0" smtClean="0"/>
              <a:t>:</a:t>
            </a:r>
          </a:p>
          <a:p>
            <a:pPr algn="l"/>
            <a:endParaRPr lang="es-PE" sz="1600" dirty="0"/>
          </a:p>
          <a:p>
            <a:pPr algn="l"/>
            <a:r>
              <a:rPr lang="es-PE" sz="1600" dirty="0" err="1">
                <a:solidFill>
                  <a:srgbClr val="FF0000"/>
                </a:solidFill>
              </a:rPr>
              <a:t>dev.off</a:t>
            </a:r>
            <a:r>
              <a:rPr lang="es-PE" sz="1600" dirty="0">
                <a:solidFill>
                  <a:srgbClr val="FF0000"/>
                </a:solidFill>
              </a:rPr>
              <a:t>(3)        # Elimina la ventana número 3. La ventana 2 queda como </a:t>
            </a:r>
            <a:r>
              <a:rPr lang="es-PE" sz="1600" dirty="0" smtClean="0">
                <a:solidFill>
                  <a:srgbClr val="FF0000"/>
                </a:solidFill>
              </a:rPr>
              <a:t>ventana activa</a:t>
            </a:r>
            <a:endParaRPr lang="es-PE" sz="1600" dirty="0">
              <a:solidFill>
                <a:srgbClr val="FF0000"/>
              </a:solidFill>
            </a:endParaRPr>
          </a:p>
        </p:txBody>
      </p:sp>
      <p:sp>
        <p:nvSpPr>
          <p:cNvPr id="6" name="Rectángulo 5"/>
          <p:cNvSpPr/>
          <p:nvPr/>
        </p:nvSpPr>
        <p:spPr>
          <a:xfrm>
            <a:off x="1981200" y="3501008"/>
            <a:ext cx="4572000" cy="3108543"/>
          </a:xfrm>
          <a:prstGeom prst="rect">
            <a:avLst/>
          </a:prstGeom>
        </p:spPr>
        <p:txBody>
          <a:bodyPr>
            <a:spAutoFit/>
          </a:bodyPr>
          <a:lstStyle/>
          <a:p>
            <a:pPr algn="l"/>
            <a:r>
              <a:rPr lang="es-PE" sz="1400" dirty="0"/>
              <a:t>Gráficos de alto nivel</a:t>
            </a:r>
          </a:p>
          <a:p>
            <a:pPr algn="l"/>
            <a:endParaRPr lang="es-PE" sz="1400" dirty="0"/>
          </a:p>
          <a:p>
            <a:pPr algn="l"/>
            <a:r>
              <a:rPr lang="es-PE" sz="1400" dirty="0"/>
              <a:t>Entre las funciones de alto nivel para dibujar, podemos destacar por su frecuencia de uso</a:t>
            </a:r>
          </a:p>
          <a:p>
            <a:pPr algn="l"/>
            <a:r>
              <a:rPr lang="es-PE" sz="1400" dirty="0"/>
              <a:t>las siguientes:</a:t>
            </a:r>
          </a:p>
          <a:p>
            <a:pPr algn="l"/>
            <a:endParaRPr lang="es-PE" sz="1400" dirty="0"/>
          </a:p>
          <a:p>
            <a:pPr algn="l"/>
            <a:r>
              <a:rPr lang="es-PE" sz="1400" dirty="0" err="1">
                <a:solidFill>
                  <a:srgbClr val="FF0000"/>
                </a:solidFill>
              </a:rPr>
              <a:t>barplot</a:t>
            </a:r>
            <a:r>
              <a:rPr lang="es-PE" sz="1400" dirty="0">
                <a:solidFill>
                  <a:srgbClr val="FF0000"/>
                </a:solidFill>
              </a:rPr>
              <a:t>	Diagrama de barras</a:t>
            </a:r>
          </a:p>
          <a:p>
            <a:pPr algn="l"/>
            <a:r>
              <a:rPr lang="es-PE" sz="1400" dirty="0" err="1">
                <a:solidFill>
                  <a:srgbClr val="FF0000"/>
                </a:solidFill>
              </a:rPr>
              <a:t>boxplot</a:t>
            </a:r>
            <a:r>
              <a:rPr lang="es-PE" sz="1400" dirty="0">
                <a:solidFill>
                  <a:srgbClr val="FF0000"/>
                </a:solidFill>
              </a:rPr>
              <a:t>	Diagrama de caja</a:t>
            </a:r>
          </a:p>
          <a:p>
            <a:pPr algn="l"/>
            <a:r>
              <a:rPr lang="es-PE" sz="1400" dirty="0" err="1">
                <a:solidFill>
                  <a:srgbClr val="FF0000"/>
                </a:solidFill>
              </a:rPr>
              <a:t>contour</a:t>
            </a:r>
            <a:r>
              <a:rPr lang="es-PE" sz="1400" dirty="0">
                <a:solidFill>
                  <a:srgbClr val="FF0000"/>
                </a:solidFill>
              </a:rPr>
              <a:t>	Gráfico de contorno</a:t>
            </a:r>
          </a:p>
          <a:p>
            <a:pPr algn="l"/>
            <a:r>
              <a:rPr lang="es-PE" sz="1400" dirty="0" err="1">
                <a:solidFill>
                  <a:srgbClr val="FF0000"/>
                </a:solidFill>
              </a:rPr>
              <a:t>hist</a:t>
            </a:r>
            <a:r>
              <a:rPr lang="es-PE" sz="1400" dirty="0">
                <a:solidFill>
                  <a:srgbClr val="FF0000"/>
                </a:solidFill>
              </a:rPr>
              <a:t>	Histograma</a:t>
            </a:r>
          </a:p>
          <a:p>
            <a:pPr algn="l"/>
            <a:r>
              <a:rPr lang="es-PE" sz="1400" dirty="0" err="1">
                <a:solidFill>
                  <a:srgbClr val="FF0000"/>
                </a:solidFill>
              </a:rPr>
              <a:t>pairs</a:t>
            </a:r>
            <a:r>
              <a:rPr lang="es-PE" sz="1400" dirty="0">
                <a:solidFill>
                  <a:srgbClr val="FF0000"/>
                </a:solidFill>
              </a:rPr>
              <a:t>	Pares de gráficos de dispersión por variables</a:t>
            </a:r>
          </a:p>
          <a:p>
            <a:pPr algn="l"/>
            <a:r>
              <a:rPr lang="es-PE" sz="1400" dirty="0" err="1">
                <a:solidFill>
                  <a:srgbClr val="FF0000"/>
                </a:solidFill>
              </a:rPr>
              <a:t>persp</a:t>
            </a:r>
            <a:r>
              <a:rPr lang="es-PE" sz="1400" dirty="0">
                <a:solidFill>
                  <a:srgbClr val="FF0000"/>
                </a:solidFill>
              </a:rPr>
              <a:t>	gráficos 3D</a:t>
            </a:r>
          </a:p>
          <a:p>
            <a:pPr algn="l"/>
            <a:r>
              <a:rPr lang="es-PE" sz="1400" dirty="0" err="1">
                <a:solidFill>
                  <a:srgbClr val="FF0000"/>
                </a:solidFill>
              </a:rPr>
              <a:t>plot</a:t>
            </a:r>
            <a:r>
              <a:rPr lang="es-PE" sz="1400" dirty="0">
                <a:solidFill>
                  <a:srgbClr val="FF0000"/>
                </a:solidFill>
              </a:rPr>
              <a:t>	Rutina de dibujo general</a:t>
            </a:r>
          </a:p>
        </p:txBody>
      </p:sp>
      <p:sp>
        <p:nvSpPr>
          <p:cNvPr id="7" name="Rectángulo 6"/>
          <p:cNvSpPr/>
          <p:nvPr/>
        </p:nvSpPr>
        <p:spPr>
          <a:xfrm>
            <a:off x="1981200" y="3045480"/>
            <a:ext cx="4330032" cy="461665"/>
          </a:xfrm>
          <a:prstGeom prst="rect">
            <a:avLst/>
          </a:prstGeom>
        </p:spPr>
        <p:txBody>
          <a:bodyPr wrap="none">
            <a:spAutoFit/>
          </a:bodyPr>
          <a:lstStyle/>
          <a:p>
            <a:pPr algn="l"/>
            <a:r>
              <a:rPr lang="es-PE" dirty="0">
                <a:latin typeface="+mj-lt"/>
                <a:ea typeface="+mj-ea"/>
                <a:cs typeface="+mj-cs"/>
              </a:rPr>
              <a:t>Funciones graficas principales</a:t>
            </a:r>
          </a:p>
        </p:txBody>
      </p:sp>
    </p:spTree>
    <p:extLst>
      <p:ext uri="{BB962C8B-B14F-4D97-AF65-F5344CB8AC3E}">
        <p14:creationId xmlns:p14="http://schemas.microsoft.com/office/powerpoint/2010/main" val="26972059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5976664" cy="5262979"/>
          </a:xfrm>
          <a:prstGeom prst="rect">
            <a:avLst/>
          </a:prstGeom>
        </p:spPr>
        <p:txBody>
          <a:bodyPr wrap="square">
            <a:spAutoFit/>
          </a:bodyPr>
          <a:lstStyle/>
          <a:p>
            <a:pPr algn="l"/>
            <a:r>
              <a:rPr lang="es-PE" sz="1400" dirty="0">
                <a:solidFill>
                  <a:srgbClr val="000000"/>
                </a:solidFill>
                <a:latin typeface="Arial" panose="020B0604020202020204" pitchFamily="34" charset="0"/>
              </a:rPr>
              <a:t>Veamos algunos ejemplos</a:t>
            </a:r>
            <a:r>
              <a:rPr lang="es-PE" sz="1400" dirty="0" smtClean="0">
                <a:solidFill>
                  <a:srgbClr val="000000"/>
                </a:solidFill>
                <a:latin typeface="Arial" panose="020B0604020202020204" pitchFamily="34" charset="0"/>
              </a:rPr>
              <a:t>:</a:t>
            </a:r>
          </a:p>
          <a:p>
            <a:pPr algn="l"/>
            <a:endParaRPr lang="es-PE" sz="1400" dirty="0">
              <a:solidFill>
                <a:srgbClr val="000000"/>
              </a:solidFill>
              <a:latin typeface="Arial" panose="020B0604020202020204" pitchFamily="34" charset="0"/>
            </a:endParaRPr>
          </a:p>
          <a:p>
            <a:r>
              <a:rPr lang="es-PE" sz="1400" dirty="0">
                <a:solidFill>
                  <a:srgbClr val="FF0000"/>
                </a:solidFill>
                <a:latin typeface="Arial" panose="020B0604020202020204" pitchFamily="34" charset="0"/>
              </a:rPr>
              <a:t>data(</a:t>
            </a:r>
            <a:r>
              <a:rPr lang="es-PE" sz="1400" dirty="0" err="1">
                <a:solidFill>
                  <a:srgbClr val="FF0000"/>
                </a:solidFill>
                <a:latin typeface="Arial" panose="020B0604020202020204" pitchFamily="34" charset="0"/>
              </a:rPr>
              <a:t>package</a:t>
            </a:r>
            <a:r>
              <a:rPr lang="es-PE" sz="1400" dirty="0">
                <a:solidFill>
                  <a:srgbClr val="FF0000"/>
                </a:solidFill>
                <a:latin typeface="Arial" panose="020B0604020202020204" pitchFamily="34" charset="0"/>
              </a:rPr>
              <a:t>="</a:t>
            </a:r>
            <a:r>
              <a:rPr lang="es-PE" sz="1400" dirty="0" err="1">
                <a:solidFill>
                  <a:srgbClr val="FF0000"/>
                </a:solidFill>
                <a:latin typeface="Arial" panose="020B0604020202020204" pitchFamily="34" charset="0"/>
              </a:rPr>
              <a:t>datasets</a:t>
            </a:r>
            <a:r>
              <a:rPr lang="es-PE" sz="1400" dirty="0">
                <a:solidFill>
                  <a:srgbClr val="FF0000"/>
                </a:solidFill>
                <a:latin typeface="Arial" panose="020B0604020202020204" pitchFamily="34" charset="0"/>
              </a:rPr>
              <a:t>")</a:t>
            </a:r>
            <a:br>
              <a:rPr lang="es-PE" sz="1400" dirty="0">
                <a:solidFill>
                  <a:srgbClr val="FF0000"/>
                </a:solidFill>
                <a:latin typeface="Arial" panose="020B0604020202020204" pitchFamily="34" charset="0"/>
              </a:rPr>
            </a:br>
            <a:r>
              <a:rPr lang="es-PE" sz="1400" dirty="0" err="1">
                <a:solidFill>
                  <a:srgbClr val="FF0000"/>
                </a:solidFill>
                <a:latin typeface="Arial" panose="020B0604020202020204" pitchFamily="34" charset="0"/>
              </a:rPr>
              <a:t>VADeaths</a:t>
            </a:r>
            <a:endParaRPr lang="es-PE" sz="1400" dirty="0">
              <a:solidFill>
                <a:srgbClr val="FF0000"/>
              </a:solidFill>
              <a:latin typeface="Arial" panose="020B0604020202020204" pitchFamily="34" charset="0"/>
            </a:endParaRPr>
          </a:p>
          <a:p>
            <a:r>
              <a:rPr lang="es-PE" sz="1400" dirty="0" err="1">
                <a:solidFill>
                  <a:srgbClr val="FF0000"/>
                </a:solidFill>
                <a:latin typeface="Arial" panose="020B0604020202020204" pitchFamily="34" charset="0"/>
              </a:rPr>
              <a:t>barplot</a:t>
            </a:r>
            <a:r>
              <a:rPr lang="es-PE" sz="1400" dirty="0">
                <a:solidFill>
                  <a:srgbClr val="FF0000"/>
                </a:solidFill>
                <a:latin typeface="Arial" panose="020B0604020202020204" pitchFamily="34" charset="0"/>
              </a:rPr>
              <a:t>(</a:t>
            </a:r>
            <a:r>
              <a:rPr lang="es-PE" sz="1400" dirty="0" err="1">
                <a:solidFill>
                  <a:srgbClr val="FF0000"/>
                </a:solidFill>
                <a:latin typeface="Arial" panose="020B0604020202020204" pitchFamily="34" charset="0"/>
              </a:rPr>
              <a:t>VADeaths</a:t>
            </a:r>
            <a:r>
              <a:rPr lang="es-PE" sz="1400" dirty="0">
                <a:solidFill>
                  <a:srgbClr val="FF0000"/>
                </a:solidFill>
                <a:latin typeface="Arial" panose="020B0604020202020204" pitchFamily="34" charset="0"/>
              </a:rPr>
              <a:t>)</a:t>
            </a:r>
          </a:p>
          <a:p>
            <a:endParaRPr lang="es-PE" sz="1400" dirty="0">
              <a:solidFill>
                <a:srgbClr val="FF0000"/>
              </a:solidFill>
              <a:latin typeface="Arial" panose="020B0604020202020204" pitchFamily="34" charset="0"/>
            </a:endParaRPr>
          </a:p>
          <a:p>
            <a:r>
              <a:rPr lang="es-PE" sz="1400" dirty="0" err="1">
                <a:solidFill>
                  <a:srgbClr val="FF0000"/>
                </a:solidFill>
                <a:latin typeface="Arial" panose="020B0604020202020204" pitchFamily="34" charset="0"/>
              </a:rPr>
              <a:t>barplot</a:t>
            </a:r>
            <a:r>
              <a:rPr lang="es-PE" sz="1400" dirty="0">
                <a:solidFill>
                  <a:srgbClr val="FF0000"/>
                </a:solidFill>
                <a:latin typeface="Arial" panose="020B0604020202020204" pitchFamily="34" charset="0"/>
              </a:rPr>
              <a:t>(</a:t>
            </a:r>
            <a:r>
              <a:rPr lang="es-PE" sz="1400" dirty="0" err="1">
                <a:solidFill>
                  <a:srgbClr val="FF0000"/>
                </a:solidFill>
                <a:latin typeface="Arial" panose="020B0604020202020204" pitchFamily="34" charset="0"/>
              </a:rPr>
              <a:t>VADeaths,beside</a:t>
            </a:r>
            <a:r>
              <a:rPr lang="es-PE" sz="1400" dirty="0">
                <a:solidFill>
                  <a:srgbClr val="FF0000"/>
                </a:solidFill>
                <a:latin typeface="Arial" panose="020B0604020202020204" pitchFamily="34" charset="0"/>
              </a:rPr>
              <a:t>=T</a:t>
            </a:r>
            <a:r>
              <a:rPr lang="es-PE" sz="1400" dirty="0" smtClean="0">
                <a:solidFill>
                  <a:srgbClr val="FF0000"/>
                </a:solidFill>
                <a:latin typeface="Arial" panose="020B0604020202020204" pitchFamily="34" charset="0"/>
              </a:rPr>
              <a:t>)</a:t>
            </a:r>
          </a:p>
          <a:p>
            <a:endParaRPr lang="es-PE" sz="1400" i="0" dirty="0">
              <a:solidFill>
                <a:srgbClr val="FF0000"/>
              </a:solidFill>
              <a:effectLst/>
              <a:latin typeface="Arial" panose="020B0604020202020204" pitchFamily="34" charset="0"/>
            </a:endParaRPr>
          </a:p>
          <a:p>
            <a:pPr algn="l"/>
            <a:r>
              <a:rPr lang="es-PE" sz="1400" dirty="0"/>
              <a:t>De ese modo obtendremos diagramas de barras por grupos de edad para </a:t>
            </a:r>
            <a:r>
              <a:rPr lang="es-PE" sz="1400" dirty="0" smtClean="0"/>
              <a:t>cada tipo </a:t>
            </a:r>
            <a:r>
              <a:rPr lang="es-PE" sz="1400" dirty="0"/>
              <a:t>de población</a:t>
            </a:r>
            <a:r>
              <a:rPr lang="es-PE" sz="1400" dirty="0" smtClean="0"/>
              <a:t>.</a:t>
            </a:r>
          </a:p>
          <a:p>
            <a:pPr algn="l"/>
            <a:endParaRPr lang="es-PE" sz="1400" i="0" dirty="0">
              <a:solidFill>
                <a:srgbClr val="FF0000"/>
              </a:solidFill>
              <a:effectLst/>
              <a:latin typeface="Arial" panose="020B0604020202020204" pitchFamily="34" charset="0"/>
            </a:endParaRPr>
          </a:p>
          <a:p>
            <a:pPr algn="l"/>
            <a:r>
              <a:rPr lang="es-PE" sz="1400" dirty="0" smtClean="0">
                <a:solidFill>
                  <a:srgbClr val="FF0000"/>
                </a:solidFill>
              </a:rPr>
              <a:t>x </a:t>
            </a:r>
            <a:r>
              <a:rPr lang="es-PE" sz="1400" dirty="0">
                <a:solidFill>
                  <a:srgbClr val="FF0000"/>
                </a:solidFill>
              </a:rPr>
              <a:t>= </a:t>
            </a:r>
            <a:r>
              <a:rPr lang="es-PE" sz="1400" dirty="0" err="1">
                <a:solidFill>
                  <a:srgbClr val="FF0000"/>
                </a:solidFill>
              </a:rPr>
              <a:t>rnorm</a:t>
            </a:r>
            <a:r>
              <a:rPr lang="es-PE" sz="1400" dirty="0">
                <a:solidFill>
                  <a:srgbClr val="FF0000"/>
                </a:solidFill>
              </a:rPr>
              <a:t>(200)     # genera 200 datos de una distribución </a:t>
            </a:r>
            <a:r>
              <a:rPr lang="es-PE" sz="1400" dirty="0" smtClean="0">
                <a:solidFill>
                  <a:srgbClr val="FF0000"/>
                </a:solidFill>
              </a:rPr>
              <a:t>normal estandarizada</a:t>
            </a:r>
          </a:p>
          <a:p>
            <a:pPr algn="l"/>
            <a:r>
              <a:rPr lang="es-PE" sz="1400" dirty="0">
                <a:solidFill>
                  <a:srgbClr val="FF0000"/>
                </a:solidFill>
              </a:rPr>
              <a:t/>
            </a:r>
            <a:br>
              <a:rPr lang="es-PE" sz="1400" dirty="0">
                <a:solidFill>
                  <a:srgbClr val="FF0000"/>
                </a:solidFill>
              </a:rPr>
            </a:br>
            <a:r>
              <a:rPr lang="es-PE" sz="1400" dirty="0" err="1" smtClean="0">
                <a:solidFill>
                  <a:srgbClr val="FF0000"/>
                </a:solidFill>
              </a:rPr>
              <a:t>boxplot</a:t>
            </a:r>
            <a:r>
              <a:rPr lang="es-PE" sz="1400" dirty="0" smtClean="0">
                <a:solidFill>
                  <a:srgbClr val="FF0000"/>
                </a:solidFill>
              </a:rPr>
              <a:t>(x</a:t>
            </a:r>
            <a:r>
              <a:rPr lang="es-PE" sz="1400" dirty="0">
                <a:solidFill>
                  <a:srgbClr val="FF0000"/>
                </a:solidFill>
              </a:rPr>
              <a:t>)           # dibuja un diagrama de caja para mostrar la forma de </a:t>
            </a:r>
            <a:r>
              <a:rPr lang="es-PE" sz="1400" dirty="0" smtClean="0">
                <a:solidFill>
                  <a:srgbClr val="FF0000"/>
                </a:solidFill>
              </a:rPr>
              <a:t>la distribución</a:t>
            </a:r>
          </a:p>
          <a:p>
            <a:pPr algn="l"/>
            <a:endParaRPr lang="es-PE" sz="1400" i="0" dirty="0">
              <a:solidFill>
                <a:srgbClr val="FF0000"/>
              </a:solidFill>
              <a:effectLst/>
              <a:latin typeface="Arial" panose="020B0604020202020204" pitchFamily="34" charset="0"/>
            </a:endParaRPr>
          </a:p>
          <a:p>
            <a:pPr algn="l"/>
            <a:r>
              <a:rPr lang="es-PE" sz="1400" dirty="0"/>
              <a:t>Pero también podemos dibujar diagramas de caja para matrices, uno por </a:t>
            </a:r>
            <a:r>
              <a:rPr lang="es-PE" sz="1400" dirty="0" smtClean="0"/>
              <a:t>cada columna </a:t>
            </a:r>
            <a:r>
              <a:rPr lang="es-PE" sz="1400" dirty="0"/>
              <a:t>(variable) de la matriz. Obsérvese la diferencia entre las dos </a:t>
            </a:r>
            <a:r>
              <a:rPr lang="es-PE" sz="1400" dirty="0" smtClean="0"/>
              <a:t>órdenes siguientes:</a:t>
            </a:r>
          </a:p>
          <a:p>
            <a:pPr algn="l"/>
            <a:endParaRPr lang="es-PE" sz="1400" dirty="0" smtClean="0"/>
          </a:p>
          <a:p>
            <a:r>
              <a:rPr lang="es-PE" sz="1400" dirty="0" err="1">
                <a:solidFill>
                  <a:srgbClr val="FF0000"/>
                </a:solidFill>
                <a:latin typeface="Arial" panose="020B0604020202020204" pitchFamily="34" charset="0"/>
              </a:rPr>
              <a:t>boxplot</a:t>
            </a:r>
            <a:r>
              <a:rPr lang="es-PE" sz="1400" dirty="0">
                <a:solidFill>
                  <a:srgbClr val="FF0000"/>
                </a:solidFill>
                <a:latin typeface="Arial" panose="020B0604020202020204" pitchFamily="34" charset="0"/>
              </a:rPr>
              <a:t>(</a:t>
            </a:r>
            <a:r>
              <a:rPr lang="es-PE" sz="1400" dirty="0" err="1">
                <a:solidFill>
                  <a:srgbClr val="FF0000"/>
                </a:solidFill>
                <a:latin typeface="Arial" panose="020B0604020202020204" pitchFamily="34" charset="0"/>
              </a:rPr>
              <a:t>fdeaths</a:t>
            </a:r>
            <a:r>
              <a:rPr lang="es-PE" sz="1400" dirty="0">
                <a:solidFill>
                  <a:srgbClr val="FF0000"/>
                </a:solidFill>
                <a:latin typeface="Arial" panose="020B0604020202020204" pitchFamily="34" charset="0"/>
              </a:rPr>
              <a:t>)</a:t>
            </a:r>
            <a:r>
              <a:rPr lang="es-PE" sz="1400" dirty="0">
                <a:solidFill>
                  <a:srgbClr val="FF0000"/>
                </a:solidFill>
              </a:rPr>
              <a:t>   </a:t>
            </a:r>
            <a:r>
              <a:rPr lang="es-PE" sz="1400" dirty="0" smtClean="0">
                <a:solidFill>
                  <a:srgbClr val="FF0000"/>
                </a:solidFill>
              </a:rPr>
              <a:t># </a:t>
            </a:r>
            <a:r>
              <a:rPr lang="es-PE" sz="1400" dirty="0">
                <a:solidFill>
                  <a:srgbClr val="FF0000"/>
                </a:solidFill>
              </a:rPr>
              <a:t>Trata todos los datos como una sola variable</a:t>
            </a:r>
            <a:br>
              <a:rPr lang="es-PE" sz="1400" dirty="0">
                <a:solidFill>
                  <a:srgbClr val="FF0000"/>
                </a:solidFill>
              </a:rPr>
            </a:br>
            <a:r>
              <a:rPr lang="es-PE" sz="1400" dirty="0" err="1">
                <a:solidFill>
                  <a:srgbClr val="FF0000"/>
                </a:solidFill>
              </a:rPr>
              <a:t>boxplot</a:t>
            </a:r>
            <a:r>
              <a:rPr lang="es-PE" sz="1400" dirty="0">
                <a:solidFill>
                  <a:srgbClr val="FF0000"/>
                </a:solidFill>
              </a:rPr>
              <a:t>(</a:t>
            </a:r>
            <a:r>
              <a:rPr lang="es-PE" sz="1400" dirty="0" err="1">
                <a:solidFill>
                  <a:srgbClr val="FF0000"/>
                </a:solidFill>
              </a:rPr>
              <a:t>as.data.frame</a:t>
            </a:r>
            <a:r>
              <a:rPr lang="es-PE" sz="1400" dirty="0">
                <a:solidFill>
                  <a:srgbClr val="FF0000"/>
                </a:solidFill>
              </a:rPr>
              <a:t>(</a:t>
            </a:r>
            <a:r>
              <a:rPr lang="es-PE" sz="1400" dirty="0" err="1">
                <a:solidFill>
                  <a:srgbClr val="FF0000"/>
                </a:solidFill>
              </a:rPr>
              <a:t>fdeaths</a:t>
            </a:r>
            <a:r>
              <a:rPr lang="es-PE" sz="1400" dirty="0">
                <a:solidFill>
                  <a:srgbClr val="FF0000"/>
                </a:solidFill>
              </a:rPr>
              <a:t>)) # Un diagrama de caja por cada </a:t>
            </a:r>
            <a:r>
              <a:rPr lang="es-PE" sz="1400" dirty="0" smtClean="0">
                <a:solidFill>
                  <a:srgbClr val="FF0000"/>
                </a:solidFill>
              </a:rPr>
              <a:t>categoría</a:t>
            </a:r>
            <a:endParaRPr lang="es-PE" sz="1400" dirty="0">
              <a:solidFill>
                <a:srgbClr val="FF0000"/>
              </a:solidFill>
            </a:endParaRPr>
          </a:p>
          <a:p>
            <a:pPr algn="l"/>
            <a:r>
              <a:rPr lang="es-PE" sz="1400" dirty="0" smtClean="0">
                <a:solidFill>
                  <a:srgbClr val="FF0000"/>
                </a:solidFill>
              </a:rPr>
              <a:t>x </a:t>
            </a:r>
            <a:r>
              <a:rPr lang="es-PE" sz="1400" dirty="0">
                <a:solidFill>
                  <a:srgbClr val="FF0000"/>
                </a:solidFill>
              </a:rPr>
              <a:t>= </a:t>
            </a:r>
            <a:r>
              <a:rPr lang="es-PE" sz="1400" dirty="0" err="1">
                <a:solidFill>
                  <a:srgbClr val="FF0000"/>
                </a:solidFill>
              </a:rPr>
              <a:t>rnorm</a:t>
            </a:r>
            <a:r>
              <a:rPr lang="es-PE" sz="1400" dirty="0">
                <a:solidFill>
                  <a:srgbClr val="FF0000"/>
                </a:solidFill>
              </a:rPr>
              <a:t>(1000) </a:t>
            </a:r>
            <a:r>
              <a:rPr lang="es-PE" sz="1400" dirty="0" smtClean="0">
                <a:solidFill>
                  <a:srgbClr val="FF0000"/>
                </a:solidFill>
              </a:rPr>
              <a:t>     # </a:t>
            </a:r>
            <a:r>
              <a:rPr lang="es-PE" sz="1400" dirty="0">
                <a:solidFill>
                  <a:srgbClr val="FF0000"/>
                </a:solidFill>
              </a:rPr>
              <a:t>Genera 1000 datos de una </a:t>
            </a:r>
            <a:r>
              <a:rPr lang="es-PE" sz="1400" dirty="0" smtClean="0">
                <a:solidFill>
                  <a:srgbClr val="FF0000"/>
                </a:solidFill>
              </a:rPr>
              <a:t>normal</a:t>
            </a:r>
            <a:r>
              <a:rPr lang="es-PE" sz="1400" dirty="0">
                <a:solidFill>
                  <a:srgbClr val="FF0000"/>
                </a:solidFill>
              </a:rPr>
              <a:t/>
            </a:r>
            <a:br>
              <a:rPr lang="es-PE" sz="1400" dirty="0">
                <a:solidFill>
                  <a:srgbClr val="FF0000"/>
                </a:solidFill>
              </a:rPr>
            </a:br>
            <a:r>
              <a:rPr lang="es-PE" sz="1400" dirty="0" err="1" smtClean="0">
                <a:solidFill>
                  <a:srgbClr val="FF0000"/>
                </a:solidFill>
              </a:rPr>
              <a:t>hist</a:t>
            </a:r>
            <a:r>
              <a:rPr lang="es-PE" sz="1400" dirty="0" smtClean="0">
                <a:solidFill>
                  <a:srgbClr val="FF0000"/>
                </a:solidFill>
              </a:rPr>
              <a:t>(x</a:t>
            </a:r>
            <a:r>
              <a:rPr lang="es-PE" sz="1400" dirty="0">
                <a:solidFill>
                  <a:srgbClr val="FF0000"/>
                </a:solidFill>
              </a:rPr>
              <a:t>)        # Histograma de los 1000 </a:t>
            </a:r>
            <a:r>
              <a:rPr lang="es-PE" sz="1400" dirty="0" smtClean="0">
                <a:solidFill>
                  <a:srgbClr val="FF0000"/>
                </a:solidFill>
              </a:rPr>
              <a:t>datos</a:t>
            </a:r>
            <a:endParaRPr lang="es-PE" sz="1400" i="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9311211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5976664" cy="5693866"/>
          </a:xfrm>
          <a:prstGeom prst="rect">
            <a:avLst/>
          </a:prstGeom>
        </p:spPr>
        <p:txBody>
          <a:bodyPr wrap="square">
            <a:spAutoFit/>
          </a:bodyPr>
          <a:lstStyle/>
          <a:p>
            <a:pPr algn="l"/>
            <a:r>
              <a:rPr lang="es-PE" sz="1400" dirty="0">
                <a:solidFill>
                  <a:srgbClr val="000000"/>
                </a:solidFill>
                <a:latin typeface="Arial" panose="020B0604020202020204" pitchFamily="34" charset="0"/>
              </a:rPr>
              <a:t>Veamos algunos ejemplos</a:t>
            </a:r>
            <a:r>
              <a:rPr lang="es-PE" sz="1400" dirty="0" smtClean="0">
                <a:solidFill>
                  <a:srgbClr val="000000"/>
                </a:solidFill>
                <a:latin typeface="Arial" panose="020B0604020202020204" pitchFamily="34" charset="0"/>
              </a:rPr>
              <a:t>:</a:t>
            </a:r>
          </a:p>
          <a:p>
            <a:pPr algn="l"/>
            <a:endParaRPr lang="es-PE" sz="1400" dirty="0">
              <a:solidFill>
                <a:srgbClr val="000000"/>
              </a:solidFill>
              <a:latin typeface="Arial" panose="020B0604020202020204" pitchFamily="34" charset="0"/>
            </a:endParaRPr>
          </a:p>
          <a:p>
            <a:pPr algn="l"/>
            <a:r>
              <a:rPr lang="es-PE" sz="1400" dirty="0" smtClean="0">
                <a:solidFill>
                  <a:srgbClr val="FF0000"/>
                </a:solidFill>
                <a:latin typeface="Arial" panose="020B0604020202020204" pitchFamily="34" charset="0"/>
              </a:rPr>
              <a:t>data(</a:t>
            </a:r>
            <a:r>
              <a:rPr lang="es-PE" sz="1400" dirty="0" err="1" smtClean="0">
                <a:solidFill>
                  <a:srgbClr val="FF0000"/>
                </a:solidFill>
                <a:latin typeface="Arial" panose="020B0604020202020204" pitchFamily="34" charset="0"/>
              </a:rPr>
              <a:t>VADeaths</a:t>
            </a:r>
            <a:r>
              <a:rPr lang="es-PE" sz="1400" dirty="0">
                <a:solidFill>
                  <a:srgbClr val="FF0000"/>
                </a:solidFill>
                <a:latin typeface="Arial" panose="020B0604020202020204" pitchFamily="34" charset="0"/>
              </a:rPr>
              <a:t>) </a:t>
            </a:r>
            <a:endParaRPr lang="es-PE" sz="1400" dirty="0" smtClean="0">
              <a:solidFill>
                <a:srgbClr val="FF0000"/>
              </a:solidFill>
              <a:latin typeface="Arial" panose="020B0604020202020204" pitchFamily="34" charset="0"/>
            </a:endParaRPr>
          </a:p>
          <a:p>
            <a:pPr algn="l"/>
            <a:r>
              <a:rPr lang="es-PE" sz="1400" dirty="0">
                <a:solidFill>
                  <a:srgbClr val="FF0000"/>
                </a:solidFill>
                <a:latin typeface="Arial" panose="020B0604020202020204" pitchFamily="34" charset="0"/>
              </a:rPr>
              <a:t/>
            </a:r>
            <a:br>
              <a:rPr lang="es-PE" sz="1400" dirty="0">
                <a:solidFill>
                  <a:srgbClr val="FF0000"/>
                </a:solidFill>
                <a:latin typeface="Arial" panose="020B0604020202020204" pitchFamily="34" charset="0"/>
              </a:rPr>
            </a:br>
            <a:r>
              <a:rPr lang="es-PE" sz="1400" dirty="0" err="1" smtClean="0">
                <a:solidFill>
                  <a:srgbClr val="FF0000"/>
                </a:solidFill>
                <a:latin typeface="Arial" panose="020B0604020202020204" pitchFamily="34" charset="0"/>
              </a:rPr>
              <a:t>VADdeaths</a:t>
            </a:r>
            <a:r>
              <a:rPr lang="es-PE" sz="1400" dirty="0">
                <a:solidFill>
                  <a:srgbClr val="FF0000"/>
                </a:solidFill>
                <a:latin typeface="Arial" panose="020B0604020202020204" pitchFamily="34" charset="0"/>
              </a:rPr>
              <a:t> </a:t>
            </a:r>
            <a:endParaRPr lang="es-PE" sz="1400" dirty="0" smtClean="0">
              <a:solidFill>
                <a:srgbClr val="FF0000"/>
              </a:solidFill>
              <a:latin typeface="Arial" panose="020B0604020202020204" pitchFamily="34" charset="0"/>
            </a:endParaRPr>
          </a:p>
          <a:p>
            <a:pPr algn="l"/>
            <a:r>
              <a:rPr lang="es-PE" sz="1400" dirty="0">
                <a:solidFill>
                  <a:srgbClr val="FF0000"/>
                </a:solidFill>
                <a:latin typeface="Arial" panose="020B0604020202020204" pitchFamily="34" charset="0"/>
              </a:rPr>
              <a:t/>
            </a:r>
            <a:br>
              <a:rPr lang="es-PE" sz="1400" dirty="0">
                <a:solidFill>
                  <a:srgbClr val="FF0000"/>
                </a:solidFill>
                <a:latin typeface="Arial" panose="020B0604020202020204" pitchFamily="34" charset="0"/>
              </a:rPr>
            </a:br>
            <a:r>
              <a:rPr lang="es-PE" sz="1400" dirty="0" err="1" smtClean="0">
                <a:solidFill>
                  <a:srgbClr val="FF0000"/>
                </a:solidFill>
                <a:latin typeface="Arial" panose="020B0604020202020204" pitchFamily="34" charset="0"/>
              </a:rPr>
              <a:t>barplot</a:t>
            </a:r>
            <a:r>
              <a:rPr lang="es-PE" sz="1400" dirty="0" smtClean="0">
                <a:solidFill>
                  <a:srgbClr val="FF0000"/>
                </a:solidFill>
                <a:latin typeface="Arial" panose="020B0604020202020204" pitchFamily="34" charset="0"/>
              </a:rPr>
              <a:t>(</a:t>
            </a:r>
            <a:r>
              <a:rPr lang="es-PE" sz="1400" dirty="0" err="1" smtClean="0">
                <a:solidFill>
                  <a:srgbClr val="FF0000"/>
                </a:solidFill>
                <a:latin typeface="Arial" panose="020B0604020202020204" pitchFamily="34" charset="0"/>
              </a:rPr>
              <a:t>VADeaths</a:t>
            </a:r>
            <a:r>
              <a:rPr lang="es-PE" sz="1400" dirty="0" smtClean="0">
                <a:solidFill>
                  <a:srgbClr val="FF0000"/>
                </a:solidFill>
                <a:latin typeface="Arial" panose="020B0604020202020204" pitchFamily="34" charset="0"/>
              </a:rPr>
              <a:t>)</a:t>
            </a:r>
          </a:p>
          <a:p>
            <a:pPr algn="l"/>
            <a:endParaRPr lang="es-PE" sz="1400" i="0" dirty="0">
              <a:solidFill>
                <a:srgbClr val="FF0000"/>
              </a:solidFill>
              <a:effectLst/>
              <a:latin typeface="Arial" panose="020B0604020202020204" pitchFamily="34" charset="0"/>
            </a:endParaRPr>
          </a:p>
          <a:p>
            <a:pPr algn="l"/>
            <a:r>
              <a:rPr lang="es-PE" sz="1400" dirty="0" err="1">
                <a:solidFill>
                  <a:srgbClr val="FF0000"/>
                </a:solidFill>
              </a:rPr>
              <a:t>barplot</a:t>
            </a:r>
            <a:r>
              <a:rPr lang="es-PE" sz="1400" dirty="0">
                <a:solidFill>
                  <a:srgbClr val="FF0000"/>
                </a:solidFill>
              </a:rPr>
              <a:t>(</a:t>
            </a:r>
            <a:r>
              <a:rPr lang="es-PE" sz="1400" dirty="0" err="1">
                <a:solidFill>
                  <a:srgbClr val="FF0000"/>
                </a:solidFill>
              </a:rPr>
              <a:t>VADdeaths,beside</a:t>
            </a:r>
            <a:r>
              <a:rPr lang="es-PE" sz="1400" dirty="0">
                <a:solidFill>
                  <a:srgbClr val="FF0000"/>
                </a:solidFill>
              </a:rPr>
              <a:t>=T</a:t>
            </a:r>
            <a:r>
              <a:rPr lang="es-PE" sz="1400" dirty="0" smtClean="0">
                <a:solidFill>
                  <a:srgbClr val="FF0000"/>
                </a:solidFill>
              </a:rPr>
              <a:t>)</a:t>
            </a:r>
          </a:p>
          <a:p>
            <a:pPr algn="l"/>
            <a:endParaRPr lang="es-PE" sz="1400" i="0" dirty="0">
              <a:solidFill>
                <a:srgbClr val="FF0000"/>
              </a:solidFill>
              <a:effectLst/>
              <a:latin typeface="Arial" panose="020B0604020202020204" pitchFamily="34" charset="0"/>
            </a:endParaRPr>
          </a:p>
          <a:p>
            <a:pPr algn="l"/>
            <a:r>
              <a:rPr lang="es-PE" sz="1400" dirty="0"/>
              <a:t>De ese modo obtendremos diagramas de barras por grupos de edad para </a:t>
            </a:r>
            <a:r>
              <a:rPr lang="es-PE" sz="1400" dirty="0" smtClean="0"/>
              <a:t>cada tipo </a:t>
            </a:r>
            <a:r>
              <a:rPr lang="es-PE" sz="1400" dirty="0"/>
              <a:t>de población</a:t>
            </a:r>
            <a:r>
              <a:rPr lang="es-PE" sz="1400" dirty="0" smtClean="0"/>
              <a:t>.</a:t>
            </a:r>
          </a:p>
          <a:p>
            <a:pPr algn="l"/>
            <a:endParaRPr lang="es-PE" sz="1400" i="0" dirty="0">
              <a:solidFill>
                <a:srgbClr val="FF0000"/>
              </a:solidFill>
              <a:effectLst/>
              <a:latin typeface="Arial" panose="020B0604020202020204" pitchFamily="34" charset="0"/>
            </a:endParaRPr>
          </a:p>
          <a:p>
            <a:pPr algn="l"/>
            <a:r>
              <a:rPr lang="es-PE" sz="1400" dirty="0" smtClean="0">
                <a:solidFill>
                  <a:srgbClr val="FF0000"/>
                </a:solidFill>
              </a:rPr>
              <a:t>x </a:t>
            </a:r>
            <a:r>
              <a:rPr lang="es-PE" sz="1400" dirty="0">
                <a:solidFill>
                  <a:srgbClr val="FF0000"/>
                </a:solidFill>
              </a:rPr>
              <a:t>= </a:t>
            </a:r>
            <a:r>
              <a:rPr lang="es-PE" sz="1400" dirty="0" err="1">
                <a:solidFill>
                  <a:srgbClr val="FF0000"/>
                </a:solidFill>
              </a:rPr>
              <a:t>rnorm</a:t>
            </a:r>
            <a:r>
              <a:rPr lang="es-PE" sz="1400" dirty="0">
                <a:solidFill>
                  <a:srgbClr val="FF0000"/>
                </a:solidFill>
              </a:rPr>
              <a:t>(200)     # genera 200 datos de una distribución </a:t>
            </a:r>
            <a:r>
              <a:rPr lang="es-PE" sz="1400" dirty="0" smtClean="0">
                <a:solidFill>
                  <a:srgbClr val="FF0000"/>
                </a:solidFill>
              </a:rPr>
              <a:t>normal estandarizada</a:t>
            </a:r>
          </a:p>
          <a:p>
            <a:pPr algn="l"/>
            <a:r>
              <a:rPr lang="es-PE" sz="1400" dirty="0">
                <a:solidFill>
                  <a:srgbClr val="FF0000"/>
                </a:solidFill>
              </a:rPr>
              <a:t/>
            </a:r>
            <a:br>
              <a:rPr lang="es-PE" sz="1400" dirty="0">
                <a:solidFill>
                  <a:srgbClr val="FF0000"/>
                </a:solidFill>
              </a:rPr>
            </a:br>
            <a:r>
              <a:rPr lang="es-PE" sz="1400" dirty="0" err="1" smtClean="0">
                <a:solidFill>
                  <a:srgbClr val="FF0000"/>
                </a:solidFill>
              </a:rPr>
              <a:t>boxplot</a:t>
            </a:r>
            <a:r>
              <a:rPr lang="es-PE" sz="1400" dirty="0" smtClean="0">
                <a:solidFill>
                  <a:srgbClr val="FF0000"/>
                </a:solidFill>
              </a:rPr>
              <a:t>(x</a:t>
            </a:r>
            <a:r>
              <a:rPr lang="es-PE" sz="1400" dirty="0">
                <a:solidFill>
                  <a:srgbClr val="FF0000"/>
                </a:solidFill>
              </a:rPr>
              <a:t>)           # dibuja un diagrama de caja para mostrar la forma de </a:t>
            </a:r>
            <a:r>
              <a:rPr lang="es-PE" sz="1400" dirty="0" smtClean="0">
                <a:solidFill>
                  <a:srgbClr val="FF0000"/>
                </a:solidFill>
              </a:rPr>
              <a:t>la distribución</a:t>
            </a:r>
          </a:p>
          <a:p>
            <a:pPr algn="l"/>
            <a:endParaRPr lang="es-PE" sz="1400" i="0" dirty="0">
              <a:solidFill>
                <a:srgbClr val="FF0000"/>
              </a:solidFill>
              <a:effectLst/>
              <a:latin typeface="Arial" panose="020B0604020202020204" pitchFamily="34" charset="0"/>
            </a:endParaRPr>
          </a:p>
          <a:p>
            <a:pPr algn="l"/>
            <a:r>
              <a:rPr lang="es-PE" sz="1400" dirty="0"/>
              <a:t>Pero también podemos dibujar diagramas de caja para matrices, uno por </a:t>
            </a:r>
            <a:r>
              <a:rPr lang="es-PE" sz="1400" dirty="0" smtClean="0"/>
              <a:t>cada columna </a:t>
            </a:r>
            <a:r>
              <a:rPr lang="es-PE" sz="1400" dirty="0"/>
              <a:t>(variable) de la matriz. Obsérvese la diferencia entre las dos </a:t>
            </a:r>
            <a:r>
              <a:rPr lang="es-PE" sz="1400" dirty="0" smtClean="0"/>
              <a:t>órdenes siguientes:</a:t>
            </a:r>
          </a:p>
          <a:p>
            <a:pPr algn="l"/>
            <a:endParaRPr lang="es-PE" sz="1400" i="0" dirty="0">
              <a:solidFill>
                <a:srgbClr val="FF0000"/>
              </a:solidFill>
              <a:effectLst/>
              <a:latin typeface="Arial" panose="020B0604020202020204" pitchFamily="34" charset="0"/>
            </a:endParaRPr>
          </a:p>
          <a:p>
            <a:r>
              <a:rPr lang="es-PE" sz="1400" dirty="0" err="1">
                <a:solidFill>
                  <a:srgbClr val="FF0000"/>
                </a:solidFill>
              </a:rPr>
              <a:t>boxplot</a:t>
            </a:r>
            <a:r>
              <a:rPr lang="es-PE" sz="1400" dirty="0">
                <a:solidFill>
                  <a:srgbClr val="FF0000"/>
                </a:solidFill>
              </a:rPr>
              <a:t>(</a:t>
            </a:r>
            <a:r>
              <a:rPr lang="es-PE" sz="1400" dirty="0" err="1">
                <a:solidFill>
                  <a:srgbClr val="FF0000"/>
                </a:solidFill>
              </a:rPr>
              <a:t>fdeaths</a:t>
            </a:r>
            <a:r>
              <a:rPr lang="es-PE" sz="1400" dirty="0">
                <a:solidFill>
                  <a:srgbClr val="FF0000"/>
                </a:solidFill>
              </a:rPr>
              <a:t>)  </a:t>
            </a:r>
            <a:r>
              <a:rPr lang="es-PE" sz="1400" dirty="0" smtClean="0">
                <a:solidFill>
                  <a:srgbClr val="FF0000"/>
                </a:solidFill>
              </a:rPr>
              <a:t># </a:t>
            </a:r>
            <a:r>
              <a:rPr lang="es-PE" sz="1400" dirty="0">
                <a:solidFill>
                  <a:srgbClr val="FF0000"/>
                </a:solidFill>
              </a:rPr>
              <a:t>Trata todos los datos como una sola variable</a:t>
            </a:r>
            <a:br>
              <a:rPr lang="es-PE" sz="1400" dirty="0">
                <a:solidFill>
                  <a:srgbClr val="FF0000"/>
                </a:solidFill>
              </a:rPr>
            </a:br>
            <a:r>
              <a:rPr lang="es-PE" sz="1400" dirty="0" err="1">
                <a:solidFill>
                  <a:srgbClr val="FF0000"/>
                </a:solidFill>
              </a:rPr>
              <a:t>boxplot</a:t>
            </a:r>
            <a:r>
              <a:rPr lang="es-PE" sz="1400" dirty="0">
                <a:solidFill>
                  <a:srgbClr val="FF0000"/>
                </a:solidFill>
              </a:rPr>
              <a:t>(</a:t>
            </a:r>
            <a:r>
              <a:rPr lang="es-PE" sz="1400" dirty="0" err="1">
                <a:solidFill>
                  <a:srgbClr val="FF0000"/>
                </a:solidFill>
              </a:rPr>
              <a:t>as.data.frame</a:t>
            </a:r>
            <a:r>
              <a:rPr lang="es-PE" sz="1400" dirty="0">
                <a:solidFill>
                  <a:srgbClr val="FF0000"/>
                </a:solidFill>
              </a:rPr>
              <a:t>(</a:t>
            </a:r>
            <a:r>
              <a:rPr lang="es-PE" sz="1400" dirty="0" err="1">
                <a:solidFill>
                  <a:srgbClr val="FF0000"/>
                </a:solidFill>
              </a:rPr>
              <a:t>fdeaths</a:t>
            </a:r>
            <a:r>
              <a:rPr lang="es-PE" sz="1400" dirty="0">
                <a:solidFill>
                  <a:srgbClr val="FF0000"/>
                </a:solidFill>
              </a:rPr>
              <a:t>)) </a:t>
            </a:r>
            <a:r>
              <a:rPr lang="es-PE" sz="1400" dirty="0" smtClean="0">
                <a:solidFill>
                  <a:srgbClr val="FF0000"/>
                </a:solidFill>
              </a:rPr>
              <a:t> # </a:t>
            </a:r>
            <a:r>
              <a:rPr lang="es-PE" sz="1400" dirty="0">
                <a:solidFill>
                  <a:srgbClr val="FF0000"/>
                </a:solidFill>
              </a:rPr>
              <a:t>Un diagrama de caja por cada </a:t>
            </a:r>
            <a:r>
              <a:rPr lang="es-PE" sz="1400" dirty="0" smtClean="0">
                <a:solidFill>
                  <a:srgbClr val="FF0000"/>
                </a:solidFill>
              </a:rPr>
              <a:t>categoría</a:t>
            </a:r>
            <a:endParaRPr lang="es-PE" sz="1400" dirty="0">
              <a:solidFill>
                <a:srgbClr val="FF0000"/>
              </a:solidFill>
            </a:endParaRPr>
          </a:p>
          <a:p>
            <a:pPr algn="l"/>
            <a:r>
              <a:rPr lang="es-PE" sz="1400" dirty="0" smtClean="0">
                <a:solidFill>
                  <a:srgbClr val="FF0000"/>
                </a:solidFill>
              </a:rPr>
              <a:t>x </a:t>
            </a:r>
            <a:r>
              <a:rPr lang="es-PE" sz="1400" dirty="0">
                <a:solidFill>
                  <a:srgbClr val="FF0000"/>
                </a:solidFill>
              </a:rPr>
              <a:t>= </a:t>
            </a:r>
            <a:r>
              <a:rPr lang="es-PE" sz="1400" dirty="0" err="1">
                <a:solidFill>
                  <a:srgbClr val="FF0000"/>
                </a:solidFill>
              </a:rPr>
              <a:t>rnorm</a:t>
            </a:r>
            <a:r>
              <a:rPr lang="es-PE" sz="1400" dirty="0">
                <a:solidFill>
                  <a:srgbClr val="FF0000"/>
                </a:solidFill>
              </a:rPr>
              <a:t>(1000) </a:t>
            </a:r>
            <a:r>
              <a:rPr lang="es-PE" sz="1400" dirty="0" smtClean="0">
                <a:solidFill>
                  <a:srgbClr val="FF0000"/>
                </a:solidFill>
              </a:rPr>
              <a:t>     # </a:t>
            </a:r>
            <a:r>
              <a:rPr lang="es-PE" sz="1400" dirty="0">
                <a:solidFill>
                  <a:srgbClr val="FF0000"/>
                </a:solidFill>
              </a:rPr>
              <a:t>Genera 1000 datos de una </a:t>
            </a:r>
            <a:r>
              <a:rPr lang="es-PE" sz="1400" dirty="0" smtClean="0">
                <a:solidFill>
                  <a:srgbClr val="FF0000"/>
                </a:solidFill>
              </a:rPr>
              <a:t>normal</a:t>
            </a:r>
            <a:r>
              <a:rPr lang="es-PE" sz="1400" dirty="0">
                <a:solidFill>
                  <a:srgbClr val="FF0000"/>
                </a:solidFill>
              </a:rPr>
              <a:t/>
            </a:r>
            <a:br>
              <a:rPr lang="es-PE" sz="1400" dirty="0">
                <a:solidFill>
                  <a:srgbClr val="FF0000"/>
                </a:solidFill>
              </a:rPr>
            </a:br>
            <a:r>
              <a:rPr lang="es-PE" sz="1400" dirty="0" err="1" smtClean="0">
                <a:solidFill>
                  <a:srgbClr val="FF0000"/>
                </a:solidFill>
              </a:rPr>
              <a:t>hist</a:t>
            </a:r>
            <a:r>
              <a:rPr lang="es-PE" sz="1400" dirty="0" smtClean="0">
                <a:solidFill>
                  <a:srgbClr val="FF0000"/>
                </a:solidFill>
              </a:rPr>
              <a:t>(x</a:t>
            </a:r>
            <a:r>
              <a:rPr lang="es-PE" sz="1400" dirty="0">
                <a:solidFill>
                  <a:srgbClr val="FF0000"/>
                </a:solidFill>
              </a:rPr>
              <a:t>)        # Histograma de los 1000 </a:t>
            </a:r>
            <a:r>
              <a:rPr lang="es-PE" sz="1400" dirty="0" smtClean="0">
                <a:solidFill>
                  <a:srgbClr val="FF0000"/>
                </a:solidFill>
              </a:rPr>
              <a:t>datos</a:t>
            </a:r>
            <a:endParaRPr lang="es-PE" sz="1400" i="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3477141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5976664" cy="4616648"/>
          </a:xfrm>
          <a:prstGeom prst="rect">
            <a:avLst/>
          </a:prstGeom>
        </p:spPr>
        <p:txBody>
          <a:bodyPr wrap="square">
            <a:spAutoFit/>
          </a:bodyPr>
          <a:lstStyle/>
          <a:p>
            <a:pPr algn="l"/>
            <a:r>
              <a:rPr lang="es-PE" sz="1400" dirty="0"/>
              <a:t>Vamos a ver un ejemplo de la función </a:t>
            </a:r>
            <a:r>
              <a:rPr lang="es-PE" sz="1400" b="1" dirty="0" err="1"/>
              <a:t>pairs</a:t>
            </a:r>
            <a:r>
              <a:rPr lang="es-PE" sz="1400" dirty="0"/>
              <a:t> sobre el conjunto </a:t>
            </a:r>
            <a:r>
              <a:rPr lang="es-PE" sz="1400" dirty="0" smtClean="0"/>
              <a:t>de datos</a:t>
            </a:r>
            <a:r>
              <a:rPr lang="es-PE" sz="1400" dirty="0"/>
              <a:t> </a:t>
            </a:r>
            <a:r>
              <a:rPr lang="es-PE" sz="1400" b="1" dirty="0"/>
              <a:t>iris</a:t>
            </a:r>
            <a:r>
              <a:rPr lang="es-PE" sz="1400" dirty="0"/>
              <a:t>. Este conjunto </a:t>
            </a:r>
            <a:r>
              <a:rPr lang="es-PE" sz="1400" dirty="0" smtClean="0"/>
              <a:t>recoge una </a:t>
            </a:r>
            <a:r>
              <a:rPr lang="es-PE" sz="1400" dirty="0"/>
              <a:t>matriz de 150 observaciones con 4 variables cada una, relativas a la morfología de </a:t>
            </a:r>
            <a:r>
              <a:rPr lang="es-PE" sz="1400" dirty="0" smtClean="0"/>
              <a:t>varias especies </a:t>
            </a:r>
            <a:r>
              <a:rPr lang="es-PE" sz="1400" dirty="0"/>
              <a:t>ornamentales. Lo que vamos a hacer a continuación es cargar el conjunto de datos </a:t>
            </a:r>
            <a:r>
              <a:rPr lang="es-PE" sz="1400" b="1" dirty="0" smtClean="0"/>
              <a:t>iris</a:t>
            </a:r>
            <a:r>
              <a:rPr lang="es-PE" sz="1400" dirty="0"/>
              <a:t> </a:t>
            </a:r>
            <a:r>
              <a:rPr lang="es-PE" sz="1400" dirty="0" smtClean="0"/>
              <a:t>en </a:t>
            </a:r>
            <a:r>
              <a:rPr lang="es-PE" sz="1400" dirty="0"/>
              <a:t>la memoria, mostrar cuatro registros, y graficar las variables dos a dos</a:t>
            </a:r>
            <a:r>
              <a:rPr lang="es-PE" sz="1400" dirty="0" smtClean="0"/>
              <a:t>.</a:t>
            </a:r>
          </a:p>
          <a:p>
            <a:pPr algn="l"/>
            <a:endParaRPr lang="es-PE" sz="1400" dirty="0"/>
          </a:p>
          <a:p>
            <a:pPr algn="l"/>
            <a:r>
              <a:rPr lang="es-PE" sz="1400" dirty="0" smtClean="0">
                <a:solidFill>
                  <a:srgbClr val="FF0000"/>
                </a:solidFill>
              </a:rPr>
              <a:t>data(iris</a:t>
            </a:r>
            <a:r>
              <a:rPr lang="es-PE" sz="1400" dirty="0">
                <a:solidFill>
                  <a:srgbClr val="FF0000"/>
                </a:solidFill>
              </a:rPr>
              <a:t>) # Cargamos el conjunto de datos iris</a:t>
            </a:r>
            <a:br>
              <a:rPr lang="es-PE" sz="1400" dirty="0">
                <a:solidFill>
                  <a:srgbClr val="FF0000"/>
                </a:solidFill>
              </a:rPr>
            </a:br>
            <a:r>
              <a:rPr lang="es-PE" sz="1400" dirty="0" smtClean="0">
                <a:solidFill>
                  <a:srgbClr val="FF0000"/>
                </a:solidFill>
              </a:rPr>
              <a:t>iris[1:4</a:t>
            </a:r>
            <a:r>
              <a:rPr lang="es-PE" sz="1400" dirty="0">
                <a:solidFill>
                  <a:srgbClr val="FF0000"/>
                </a:solidFill>
              </a:rPr>
              <a:t>,] # Mostramos 4 registros</a:t>
            </a:r>
            <a:br>
              <a:rPr lang="es-PE" sz="1400" dirty="0">
                <a:solidFill>
                  <a:srgbClr val="FF0000"/>
                </a:solidFill>
              </a:rPr>
            </a:br>
            <a:r>
              <a:rPr lang="es-PE" sz="1400" dirty="0" err="1" smtClean="0">
                <a:solidFill>
                  <a:srgbClr val="FF0000"/>
                </a:solidFill>
              </a:rPr>
              <a:t>pairs</a:t>
            </a:r>
            <a:r>
              <a:rPr lang="es-PE" sz="1400" dirty="0" smtClean="0">
                <a:solidFill>
                  <a:srgbClr val="FF0000"/>
                </a:solidFill>
              </a:rPr>
              <a:t>(iris</a:t>
            </a:r>
            <a:r>
              <a:rPr lang="es-PE" sz="1400" dirty="0">
                <a:solidFill>
                  <a:srgbClr val="FF0000"/>
                </a:solidFill>
              </a:rPr>
              <a:t>[,1:4]) # Mostramos los gráficos de </a:t>
            </a:r>
            <a:r>
              <a:rPr lang="es-PE" sz="1400" dirty="0" smtClean="0">
                <a:solidFill>
                  <a:srgbClr val="FF0000"/>
                </a:solidFill>
              </a:rPr>
              <a:t>dispersión </a:t>
            </a:r>
            <a:r>
              <a:rPr lang="es-PE" sz="1400" dirty="0">
                <a:solidFill>
                  <a:srgbClr val="FF0000"/>
                </a:solidFill>
              </a:rPr>
              <a:t>de las </a:t>
            </a:r>
            <a:r>
              <a:rPr lang="es-PE" sz="1400" dirty="0" smtClean="0">
                <a:solidFill>
                  <a:srgbClr val="FF0000"/>
                </a:solidFill>
              </a:rPr>
              <a:t>variables</a:t>
            </a:r>
          </a:p>
          <a:p>
            <a:pPr algn="l"/>
            <a:endParaRPr lang="es-PE" sz="1400" dirty="0">
              <a:solidFill>
                <a:srgbClr val="FF0000"/>
              </a:solidFill>
            </a:endParaRPr>
          </a:p>
          <a:p>
            <a:pPr algn="l"/>
            <a:r>
              <a:rPr lang="es-PE" sz="1400" dirty="0"/>
              <a:t>Ejemplo de dibujo de una función z=f(</a:t>
            </a:r>
            <a:r>
              <a:rPr lang="es-PE" sz="1400" dirty="0" err="1"/>
              <a:t>x,y</a:t>
            </a:r>
            <a:r>
              <a:rPr lang="es-PE" sz="1400" dirty="0" smtClean="0"/>
              <a:t>):</a:t>
            </a:r>
          </a:p>
          <a:p>
            <a:pPr algn="l"/>
            <a:endParaRPr lang="es-PE" sz="1400" dirty="0"/>
          </a:p>
          <a:p>
            <a:r>
              <a:rPr lang="es-ES" sz="1400" dirty="0">
                <a:solidFill>
                  <a:srgbClr val="FF0000"/>
                </a:solidFill>
              </a:rPr>
              <a:t>x = </a:t>
            </a:r>
            <a:r>
              <a:rPr lang="es-ES" sz="1400" dirty="0" err="1">
                <a:solidFill>
                  <a:srgbClr val="FF0000"/>
                </a:solidFill>
              </a:rPr>
              <a:t>seq</a:t>
            </a:r>
            <a:r>
              <a:rPr lang="es-ES" sz="1400" dirty="0">
                <a:solidFill>
                  <a:srgbClr val="FF0000"/>
                </a:solidFill>
              </a:rPr>
              <a:t>(-10,10,length=50)         </a:t>
            </a:r>
          </a:p>
          <a:p>
            <a:r>
              <a:rPr lang="es-ES" sz="1400" dirty="0">
                <a:solidFill>
                  <a:srgbClr val="FF0000"/>
                </a:solidFill>
              </a:rPr>
              <a:t># Generamos una malla de puntos (</a:t>
            </a:r>
            <a:r>
              <a:rPr lang="es-ES" sz="1400" dirty="0" err="1">
                <a:solidFill>
                  <a:srgbClr val="FF0000"/>
                </a:solidFill>
              </a:rPr>
              <a:t>x,y</a:t>
            </a:r>
            <a:r>
              <a:rPr lang="es-ES" sz="1400" dirty="0">
                <a:solidFill>
                  <a:srgbClr val="FF0000"/>
                </a:solidFill>
              </a:rPr>
              <a:t>)</a:t>
            </a:r>
          </a:p>
          <a:p>
            <a:r>
              <a:rPr lang="es-ES" sz="1400" dirty="0">
                <a:solidFill>
                  <a:srgbClr val="FF0000"/>
                </a:solidFill>
              </a:rPr>
              <a:t>y = x</a:t>
            </a:r>
          </a:p>
          <a:p>
            <a:r>
              <a:rPr lang="es-ES" sz="1400" dirty="0">
                <a:solidFill>
                  <a:srgbClr val="FF0000"/>
                </a:solidFill>
              </a:rPr>
              <a:t>f = </a:t>
            </a:r>
            <a:r>
              <a:rPr lang="es-ES" sz="1400" dirty="0" err="1">
                <a:solidFill>
                  <a:srgbClr val="FF0000"/>
                </a:solidFill>
              </a:rPr>
              <a:t>function</a:t>
            </a:r>
            <a:r>
              <a:rPr lang="es-ES" sz="1400" dirty="0">
                <a:solidFill>
                  <a:srgbClr val="FF0000"/>
                </a:solidFill>
              </a:rPr>
              <a:t>(</a:t>
            </a:r>
            <a:r>
              <a:rPr lang="es-ES" sz="1400" dirty="0" err="1">
                <a:solidFill>
                  <a:srgbClr val="FF0000"/>
                </a:solidFill>
              </a:rPr>
              <a:t>x,y</a:t>
            </a:r>
            <a:r>
              <a:rPr lang="es-ES" sz="1400" dirty="0">
                <a:solidFill>
                  <a:srgbClr val="FF0000"/>
                </a:solidFill>
              </a:rPr>
              <a:t>) { x^2 - y^2 }   # Definimos la función que dibujaremos</a:t>
            </a:r>
          </a:p>
          <a:p>
            <a:r>
              <a:rPr lang="es-ES" sz="1400" dirty="0">
                <a:solidFill>
                  <a:srgbClr val="FF0000"/>
                </a:solidFill>
              </a:rPr>
              <a:t>z = </a:t>
            </a:r>
            <a:r>
              <a:rPr lang="es-ES" sz="1400" dirty="0" err="1">
                <a:solidFill>
                  <a:srgbClr val="FF0000"/>
                </a:solidFill>
              </a:rPr>
              <a:t>outer</a:t>
            </a:r>
            <a:r>
              <a:rPr lang="es-ES" sz="1400" dirty="0">
                <a:solidFill>
                  <a:srgbClr val="FF0000"/>
                </a:solidFill>
              </a:rPr>
              <a:t>(</a:t>
            </a:r>
            <a:r>
              <a:rPr lang="es-ES" sz="1400" dirty="0" err="1">
                <a:solidFill>
                  <a:srgbClr val="FF0000"/>
                </a:solidFill>
              </a:rPr>
              <a:t>x,y,f</a:t>
            </a:r>
            <a:r>
              <a:rPr lang="es-ES" sz="1400" dirty="0">
                <a:solidFill>
                  <a:srgbClr val="FF0000"/>
                </a:solidFill>
              </a:rPr>
              <a:t>)     # La función </a:t>
            </a:r>
            <a:r>
              <a:rPr lang="es-ES" sz="1400" dirty="0" err="1">
                <a:solidFill>
                  <a:srgbClr val="FF0000"/>
                </a:solidFill>
              </a:rPr>
              <a:t>outer</a:t>
            </a:r>
            <a:r>
              <a:rPr lang="es-ES" sz="1400" dirty="0">
                <a:solidFill>
                  <a:srgbClr val="FF0000"/>
                </a:solidFill>
              </a:rPr>
              <a:t> </a:t>
            </a:r>
            <a:r>
              <a:rPr lang="es-ES" sz="1400" dirty="0" err="1">
                <a:solidFill>
                  <a:srgbClr val="FF0000"/>
                </a:solidFill>
              </a:rPr>
              <a:t>evalua</a:t>
            </a:r>
            <a:r>
              <a:rPr lang="es-ES" sz="1400" dirty="0">
                <a:solidFill>
                  <a:srgbClr val="FF0000"/>
                </a:solidFill>
              </a:rPr>
              <a:t> la función f </a:t>
            </a:r>
            <a:r>
              <a:rPr lang="es-ES" sz="1400">
                <a:solidFill>
                  <a:srgbClr val="FF0000"/>
                </a:solidFill>
              </a:rPr>
              <a:t>en </a:t>
            </a:r>
            <a:r>
              <a:rPr lang="es-ES" sz="1400" smtClean="0">
                <a:solidFill>
                  <a:srgbClr val="FF0000"/>
                </a:solidFill>
              </a:rPr>
              <a:t>cada punto(</a:t>
            </a:r>
            <a:r>
              <a:rPr lang="es-ES" sz="1400" dirty="0" err="1" smtClean="0">
                <a:solidFill>
                  <a:srgbClr val="FF0000"/>
                </a:solidFill>
              </a:rPr>
              <a:t>xi,yj</a:t>
            </a:r>
            <a:r>
              <a:rPr lang="es-ES" sz="1400" dirty="0">
                <a:solidFill>
                  <a:srgbClr val="FF0000"/>
                </a:solidFill>
              </a:rPr>
              <a:t>)</a:t>
            </a:r>
          </a:p>
          <a:p>
            <a:r>
              <a:rPr lang="es-ES" sz="1400" dirty="0" err="1">
                <a:solidFill>
                  <a:srgbClr val="FF0000"/>
                </a:solidFill>
              </a:rPr>
              <a:t>persp</a:t>
            </a:r>
            <a:r>
              <a:rPr lang="es-ES" sz="1400" dirty="0">
                <a:solidFill>
                  <a:srgbClr val="FF0000"/>
                </a:solidFill>
              </a:rPr>
              <a:t>(</a:t>
            </a:r>
            <a:r>
              <a:rPr lang="es-ES" sz="1400" dirty="0" err="1">
                <a:solidFill>
                  <a:srgbClr val="FF0000"/>
                </a:solidFill>
              </a:rPr>
              <a:t>x,y,z</a:t>
            </a:r>
            <a:r>
              <a:rPr lang="es-ES" sz="1400" dirty="0">
                <a:solidFill>
                  <a:srgbClr val="FF0000"/>
                </a:solidFill>
              </a:rPr>
              <a:t>)                    # Un gráfico en perspectiva</a:t>
            </a:r>
          </a:p>
          <a:p>
            <a:r>
              <a:rPr lang="es-ES" sz="1400" dirty="0" err="1">
                <a:solidFill>
                  <a:srgbClr val="FF0000"/>
                </a:solidFill>
              </a:rPr>
              <a:t>persp</a:t>
            </a:r>
            <a:r>
              <a:rPr lang="es-ES" sz="1400" dirty="0">
                <a:solidFill>
                  <a:srgbClr val="FF0000"/>
                </a:solidFill>
              </a:rPr>
              <a:t>(</a:t>
            </a:r>
            <a:r>
              <a:rPr lang="es-ES" sz="1400" dirty="0" err="1">
                <a:solidFill>
                  <a:srgbClr val="FF0000"/>
                </a:solidFill>
              </a:rPr>
              <a:t>x,y,z,theta</a:t>
            </a:r>
            <a:r>
              <a:rPr lang="es-ES" sz="1400" dirty="0">
                <a:solidFill>
                  <a:srgbClr val="FF0000"/>
                </a:solidFill>
              </a:rPr>
              <a:t>=30,phi=30)    # Otro</a:t>
            </a:r>
          </a:p>
          <a:p>
            <a:pPr algn="l"/>
            <a:endParaRPr lang="es-PE" sz="1400" dirty="0">
              <a:solidFill>
                <a:srgbClr val="FF0000"/>
              </a:solidFill>
            </a:endParaRPr>
          </a:p>
          <a:p>
            <a:pPr algn="l"/>
            <a:endParaRPr lang="es-PE" sz="1400" i="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5472178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5976664" cy="6124754"/>
          </a:xfrm>
          <a:prstGeom prst="rect">
            <a:avLst/>
          </a:prstGeom>
        </p:spPr>
        <p:txBody>
          <a:bodyPr wrap="square">
            <a:spAutoFit/>
          </a:bodyPr>
          <a:lstStyle/>
          <a:p>
            <a:pPr algn="l"/>
            <a:r>
              <a:rPr lang="es-PE" sz="1400" dirty="0">
                <a:solidFill>
                  <a:srgbClr val="000000"/>
                </a:solidFill>
              </a:rPr>
              <a:t>La función </a:t>
            </a:r>
            <a:r>
              <a:rPr lang="es-PE" sz="1400" dirty="0" err="1">
                <a:solidFill>
                  <a:srgbClr val="000000"/>
                </a:solidFill>
              </a:rPr>
              <a:t>plot</a:t>
            </a:r>
            <a:r>
              <a:rPr lang="es-PE" sz="1400" dirty="0">
                <a:solidFill>
                  <a:srgbClr val="000000"/>
                </a:solidFill>
              </a:rPr>
              <a:t>()</a:t>
            </a:r>
          </a:p>
          <a:p>
            <a:pPr algn="l"/>
            <a:endParaRPr lang="es-PE" sz="1400" dirty="0" smtClean="0"/>
          </a:p>
          <a:p>
            <a:pPr algn="l"/>
            <a:r>
              <a:rPr lang="es-PE" sz="1400" dirty="0" smtClean="0"/>
              <a:t>El </a:t>
            </a:r>
            <a:r>
              <a:rPr lang="es-PE" sz="1400" dirty="0"/>
              <a:t>comando </a:t>
            </a:r>
            <a:r>
              <a:rPr lang="es-PE" sz="1400" b="1" dirty="0" err="1"/>
              <a:t>plot</a:t>
            </a:r>
            <a:r>
              <a:rPr lang="es-PE" sz="1400" dirty="0"/>
              <a:t> se utiliza para crear una nueva figura</a:t>
            </a:r>
            <a:r>
              <a:rPr lang="es-PE" sz="1400" dirty="0" smtClean="0"/>
              <a:t>.</a:t>
            </a:r>
          </a:p>
          <a:p>
            <a:pPr algn="l"/>
            <a:endParaRPr lang="es-PE" sz="1400" dirty="0"/>
          </a:p>
          <a:p>
            <a:pPr algn="l"/>
            <a:r>
              <a:rPr lang="es-PE" sz="1400" dirty="0" smtClean="0">
                <a:solidFill>
                  <a:srgbClr val="FF0000"/>
                </a:solidFill>
              </a:rPr>
              <a:t>x </a:t>
            </a:r>
            <a:r>
              <a:rPr lang="es-PE" sz="1400" dirty="0">
                <a:solidFill>
                  <a:srgbClr val="FF0000"/>
                </a:solidFill>
              </a:rPr>
              <a:t>= </a:t>
            </a:r>
            <a:r>
              <a:rPr lang="es-PE" sz="1400" dirty="0" err="1">
                <a:solidFill>
                  <a:srgbClr val="FF0000"/>
                </a:solidFill>
              </a:rPr>
              <a:t>seq</a:t>
            </a:r>
            <a:r>
              <a:rPr lang="es-PE" sz="1400" dirty="0">
                <a:solidFill>
                  <a:srgbClr val="FF0000"/>
                </a:solidFill>
              </a:rPr>
              <a:t>(-10,10)  # Generamos los números -10, -9,....,9, 10</a:t>
            </a:r>
            <a:br>
              <a:rPr lang="es-PE" sz="1400" dirty="0">
                <a:solidFill>
                  <a:srgbClr val="FF0000"/>
                </a:solidFill>
              </a:rPr>
            </a:br>
            <a:r>
              <a:rPr lang="es-PE" sz="1400" dirty="0" smtClean="0">
                <a:solidFill>
                  <a:srgbClr val="FF0000"/>
                </a:solidFill>
              </a:rPr>
              <a:t>y </a:t>
            </a:r>
            <a:r>
              <a:rPr lang="es-PE" sz="1400" dirty="0">
                <a:solidFill>
                  <a:srgbClr val="FF0000"/>
                </a:solidFill>
              </a:rPr>
              <a:t>= x^2          # Generamos los cuadrados de dichos números</a:t>
            </a:r>
            <a:br>
              <a:rPr lang="es-PE" sz="1400" dirty="0">
                <a:solidFill>
                  <a:srgbClr val="FF0000"/>
                </a:solidFill>
              </a:rPr>
            </a:br>
            <a:r>
              <a:rPr lang="es-PE" sz="1400" dirty="0" err="1" smtClean="0">
                <a:solidFill>
                  <a:srgbClr val="FF0000"/>
                </a:solidFill>
              </a:rPr>
              <a:t>plot</a:t>
            </a:r>
            <a:r>
              <a:rPr lang="es-PE" sz="1400" dirty="0" smtClean="0">
                <a:solidFill>
                  <a:srgbClr val="FF0000"/>
                </a:solidFill>
              </a:rPr>
              <a:t>(</a:t>
            </a:r>
            <a:r>
              <a:rPr lang="es-PE" sz="1400" dirty="0" err="1" smtClean="0">
                <a:solidFill>
                  <a:srgbClr val="FF0000"/>
                </a:solidFill>
              </a:rPr>
              <a:t>x,y</a:t>
            </a:r>
            <a:r>
              <a:rPr lang="es-PE" sz="1400" dirty="0">
                <a:solidFill>
                  <a:srgbClr val="FF0000"/>
                </a:solidFill>
              </a:rPr>
              <a:t>)       # </a:t>
            </a:r>
            <a:r>
              <a:rPr lang="es-PE" sz="1400" dirty="0" smtClean="0">
                <a:solidFill>
                  <a:srgbClr val="FF0000"/>
                </a:solidFill>
              </a:rPr>
              <a:t>Graficamos</a:t>
            </a:r>
          </a:p>
          <a:p>
            <a:pPr algn="l"/>
            <a:endParaRPr lang="es-PE" sz="1400" dirty="0">
              <a:solidFill>
                <a:srgbClr val="FF0000"/>
              </a:solidFill>
            </a:endParaRPr>
          </a:p>
          <a:p>
            <a:pPr algn="l"/>
            <a:r>
              <a:rPr lang="es-PE" sz="1400" dirty="0"/>
              <a:t>Dicha función admite bastantes argumentos. Vamos a destacar los más importantes</a:t>
            </a:r>
            <a:r>
              <a:rPr lang="es-PE" sz="1400" dirty="0" smtClean="0"/>
              <a:t>:</a:t>
            </a:r>
          </a:p>
          <a:p>
            <a:pPr algn="l"/>
            <a:endParaRPr lang="es-PE" sz="1400" dirty="0">
              <a:solidFill>
                <a:srgbClr val="FF0000"/>
              </a:solidFill>
            </a:endParaRPr>
          </a:p>
          <a:p>
            <a:pPr algn="l"/>
            <a:r>
              <a:rPr lang="es-PE" sz="1400" dirty="0" err="1">
                <a:solidFill>
                  <a:srgbClr val="000000"/>
                </a:solidFill>
              </a:rPr>
              <a:t>axes</a:t>
            </a:r>
            <a:r>
              <a:rPr lang="es-PE" sz="1400" dirty="0">
                <a:solidFill>
                  <a:srgbClr val="000000"/>
                </a:solidFill>
              </a:rPr>
              <a:t>=F       Suprime la generación de los ejes</a:t>
            </a:r>
          </a:p>
          <a:p>
            <a:pPr algn="l"/>
            <a:endParaRPr lang="es-PE" sz="1400" dirty="0">
              <a:solidFill>
                <a:srgbClr val="000000"/>
              </a:solidFill>
            </a:endParaRPr>
          </a:p>
          <a:p>
            <a:pPr algn="l"/>
            <a:endParaRPr lang="es-PE" sz="1400" dirty="0">
              <a:solidFill>
                <a:srgbClr val="000000"/>
              </a:solidFill>
            </a:endParaRPr>
          </a:p>
          <a:p>
            <a:pPr algn="l"/>
            <a:r>
              <a:rPr lang="es-PE" sz="1400" dirty="0">
                <a:solidFill>
                  <a:srgbClr val="000000"/>
                </a:solidFill>
              </a:rPr>
              <a:t>log="x"      Hace que alguno de los ejes se tome en escala logarítmica </a:t>
            </a:r>
          </a:p>
          <a:p>
            <a:pPr algn="l"/>
            <a:r>
              <a:rPr lang="es-PE" sz="1400" dirty="0">
                <a:solidFill>
                  <a:srgbClr val="000000"/>
                </a:solidFill>
              </a:rPr>
              <a:t>log="y" </a:t>
            </a:r>
          </a:p>
          <a:p>
            <a:pPr algn="l"/>
            <a:r>
              <a:rPr lang="es-PE" sz="1400" dirty="0">
                <a:solidFill>
                  <a:srgbClr val="000000"/>
                </a:solidFill>
              </a:rPr>
              <a:t>log="</a:t>
            </a:r>
            <a:r>
              <a:rPr lang="es-PE" sz="1400" dirty="0" err="1">
                <a:solidFill>
                  <a:srgbClr val="000000"/>
                </a:solidFill>
              </a:rPr>
              <a:t>xy</a:t>
            </a:r>
            <a:r>
              <a:rPr lang="es-PE" sz="1400" dirty="0">
                <a:solidFill>
                  <a:srgbClr val="000000"/>
                </a:solidFill>
              </a:rPr>
              <a:t>"</a:t>
            </a:r>
          </a:p>
          <a:p>
            <a:pPr algn="l"/>
            <a:endParaRPr lang="es-PE" sz="1400" dirty="0">
              <a:solidFill>
                <a:srgbClr val="000000"/>
              </a:solidFill>
            </a:endParaRPr>
          </a:p>
          <a:p>
            <a:pPr algn="l"/>
            <a:endParaRPr lang="es-PE" sz="1400" dirty="0">
              <a:solidFill>
                <a:srgbClr val="000000"/>
              </a:solidFill>
            </a:endParaRPr>
          </a:p>
          <a:p>
            <a:pPr algn="l"/>
            <a:r>
              <a:rPr lang="es-PE" sz="1400" dirty="0" err="1">
                <a:solidFill>
                  <a:srgbClr val="000000"/>
                </a:solidFill>
              </a:rPr>
              <a:t>type</a:t>
            </a:r>
            <a:r>
              <a:rPr lang="es-PE" sz="1400" dirty="0">
                <a:solidFill>
                  <a:srgbClr val="000000"/>
                </a:solidFill>
              </a:rPr>
              <a:t>="p"    Dibuja puntos individuales (opción por defecto) </a:t>
            </a:r>
          </a:p>
          <a:p>
            <a:pPr algn="l"/>
            <a:r>
              <a:rPr lang="es-PE" sz="1400" dirty="0" err="1">
                <a:solidFill>
                  <a:srgbClr val="000000"/>
                </a:solidFill>
              </a:rPr>
              <a:t>type</a:t>
            </a:r>
            <a:r>
              <a:rPr lang="es-PE" sz="1400" dirty="0">
                <a:solidFill>
                  <a:srgbClr val="000000"/>
                </a:solidFill>
              </a:rPr>
              <a:t>="l"  Dibuja líneas </a:t>
            </a:r>
          </a:p>
          <a:p>
            <a:pPr algn="l"/>
            <a:r>
              <a:rPr lang="es-PE" sz="1400" dirty="0" err="1">
                <a:solidFill>
                  <a:srgbClr val="000000"/>
                </a:solidFill>
              </a:rPr>
              <a:t>type</a:t>
            </a:r>
            <a:r>
              <a:rPr lang="es-PE" sz="1400" dirty="0">
                <a:solidFill>
                  <a:srgbClr val="000000"/>
                </a:solidFill>
              </a:rPr>
              <a:t>="b"    Dibuja puntos y líneas </a:t>
            </a:r>
          </a:p>
          <a:p>
            <a:pPr algn="l"/>
            <a:r>
              <a:rPr lang="es-PE" sz="1400" dirty="0" err="1">
                <a:solidFill>
                  <a:srgbClr val="000000"/>
                </a:solidFill>
              </a:rPr>
              <a:t>type</a:t>
            </a:r>
            <a:r>
              <a:rPr lang="es-PE" sz="1400" dirty="0">
                <a:solidFill>
                  <a:srgbClr val="000000"/>
                </a:solidFill>
              </a:rPr>
              <a:t>="o"    Dibuja puntos atravesados por líneas </a:t>
            </a:r>
          </a:p>
          <a:p>
            <a:pPr algn="l"/>
            <a:r>
              <a:rPr lang="es-PE" sz="1400" dirty="0" err="1">
                <a:solidFill>
                  <a:srgbClr val="000000"/>
                </a:solidFill>
              </a:rPr>
              <a:t>type</a:t>
            </a:r>
            <a:r>
              <a:rPr lang="es-PE" sz="1400" dirty="0">
                <a:solidFill>
                  <a:srgbClr val="000000"/>
                </a:solidFill>
              </a:rPr>
              <a:t>="h"    Dibuja con líneas verticales </a:t>
            </a:r>
          </a:p>
          <a:p>
            <a:pPr algn="l"/>
            <a:r>
              <a:rPr lang="es-PE" sz="1400" dirty="0" err="1">
                <a:solidFill>
                  <a:srgbClr val="000000"/>
                </a:solidFill>
              </a:rPr>
              <a:t>type</a:t>
            </a:r>
            <a:r>
              <a:rPr lang="es-PE" sz="1400" dirty="0">
                <a:solidFill>
                  <a:srgbClr val="000000"/>
                </a:solidFill>
              </a:rPr>
              <a:t>="s"  Dibuja a base de funciones escalera </a:t>
            </a:r>
          </a:p>
          <a:p>
            <a:pPr algn="l"/>
            <a:r>
              <a:rPr lang="es-PE" sz="1400" dirty="0" err="1">
                <a:solidFill>
                  <a:srgbClr val="000000"/>
                </a:solidFill>
              </a:rPr>
              <a:t>type</a:t>
            </a:r>
            <a:r>
              <a:rPr lang="es-PE" sz="1400" dirty="0">
                <a:solidFill>
                  <a:srgbClr val="000000"/>
                </a:solidFill>
              </a:rPr>
              <a:t>="S"    Casi lo mismo </a:t>
            </a:r>
          </a:p>
          <a:p>
            <a:pPr algn="l"/>
            <a:r>
              <a:rPr lang="es-PE" sz="1400" dirty="0" err="1">
                <a:solidFill>
                  <a:srgbClr val="000000"/>
                </a:solidFill>
              </a:rPr>
              <a:t>type</a:t>
            </a:r>
            <a:r>
              <a:rPr lang="es-PE" sz="1400" dirty="0">
                <a:solidFill>
                  <a:srgbClr val="000000"/>
                </a:solidFill>
              </a:rPr>
              <a:t>="n"  No dibuja nada. Pero deja marcados los puntos para manejos </a:t>
            </a:r>
            <a:r>
              <a:rPr lang="es-PE" sz="1400" dirty="0" smtClean="0">
                <a:solidFill>
                  <a:srgbClr val="000000"/>
                </a:solidFill>
              </a:rPr>
              <a:t>posteriores</a:t>
            </a:r>
            <a:endParaRPr lang="es-PE" sz="140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2618134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5976664" cy="5693866"/>
          </a:xfrm>
          <a:prstGeom prst="rect">
            <a:avLst/>
          </a:prstGeom>
        </p:spPr>
        <p:txBody>
          <a:bodyPr wrap="square">
            <a:spAutoFit/>
          </a:bodyPr>
          <a:lstStyle/>
          <a:p>
            <a:pPr algn="l"/>
            <a:r>
              <a:rPr lang="es-PE" sz="1400" dirty="0" err="1">
                <a:solidFill>
                  <a:srgbClr val="000000"/>
                </a:solidFill>
                <a:latin typeface="Arial" panose="020B0604020202020204" pitchFamily="34" charset="0"/>
              </a:rPr>
              <a:t>xlab</a:t>
            </a:r>
            <a:r>
              <a:rPr lang="es-PE" sz="1400" dirty="0">
                <a:solidFill>
                  <a:srgbClr val="000000"/>
                </a:solidFill>
                <a:latin typeface="Arial" panose="020B0604020202020204" pitchFamily="34" charset="0"/>
              </a:rPr>
              <a:t>="cadena"    Etiqueta para el eje de las x </a:t>
            </a:r>
          </a:p>
          <a:p>
            <a:pPr algn="l"/>
            <a:r>
              <a:rPr lang="es-PE" sz="1400" dirty="0" err="1">
                <a:solidFill>
                  <a:srgbClr val="000000"/>
                </a:solidFill>
                <a:latin typeface="Arial" panose="020B0604020202020204" pitchFamily="34" charset="0"/>
              </a:rPr>
              <a:t>ylab</a:t>
            </a:r>
            <a:r>
              <a:rPr lang="es-PE" sz="1400" dirty="0">
                <a:solidFill>
                  <a:srgbClr val="000000"/>
                </a:solidFill>
                <a:latin typeface="Arial" panose="020B0604020202020204" pitchFamily="34" charset="0"/>
              </a:rPr>
              <a:t>="cadena"  Etiqueta para el eje de las y </a:t>
            </a:r>
          </a:p>
          <a:p>
            <a:pPr algn="l"/>
            <a:r>
              <a:rPr lang="es-PE" sz="1400" dirty="0" err="1">
                <a:solidFill>
                  <a:srgbClr val="000000"/>
                </a:solidFill>
                <a:latin typeface="Arial" panose="020B0604020202020204" pitchFamily="34" charset="0"/>
              </a:rPr>
              <a:t>main</a:t>
            </a:r>
            <a:r>
              <a:rPr lang="es-PE" sz="1400" dirty="0">
                <a:solidFill>
                  <a:srgbClr val="000000"/>
                </a:solidFill>
                <a:latin typeface="Arial" panose="020B0604020202020204" pitchFamily="34" charset="0"/>
              </a:rPr>
              <a:t>="cadena"  Título del gráfico </a:t>
            </a:r>
          </a:p>
          <a:p>
            <a:pPr algn="l"/>
            <a:r>
              <a:rPr lang="es-PE" sz="1400" dirty="0">
                <a:solidFill>
                  <a:srgbClr val="000000"/>
                </a:solidFill>
                <a:latin typeface="Arial" panose="020B0604020202020204" pitchFamily="34" charset="0"/>
              </a:rPr>
              <a:t>sub="cadena"     Subtítulo del gráfico</a:t>
            </a:r>
          </a:p>
          <a:p>
            <a:pPr algn="l"/>
            <a:endParaRPr lang="es-PE" sz="1400" dirty="0">
              <a:solidFill>
                <a:srgbClr val="000000"/>
              </a:solidFill>
              <a:latin typeface="Arial" panose="020B0604020202020204" pitchFamily="34" charset="0"/>
            </a:endParaRPr>
          </a:p>
          <a:p>
            <a:pPr algn="l"/>
            <a:endParaRPr lang="es-PE" sz="1400" dirty="0">
              <a:solidFill>
                <a:srgbClr val="000000"/>
              </a:solidFill>
              <a:latin typeface="Arial" panose="020B0604020202020204" pitchFamily="34" charset="0"/>
            </a:endParaRPr>
          </a:p>
          <a:p>
            <a:pPr algn="l"/>
            <a:r>
              <a:rPr lang="es-PE" sz="1400" dirty="0" err="1">
                <a:solidFill>
                  <a:srgbClr val="000000"/>
                </a:solidFill>
                <a:latin typeface="Arial" panose="020B0604020202020204" pitchFamily="34" charset="0"/>
              </a:rPr>
              <a:t>pch</a:t>
            </a:r>
            <a:r>
              <a:rPr lang="es-PE" sz="1400" dirty="0">
                <a:solidFill>
                  <a:srgbClr val="000000"/>
                </a:solidFill>
                <a:latin typeface="Arial" panose="020B0604020202020204" pitchFamily="34" charset="0"/>
              </a:rPr>
              <a:t>="</a:t>
            </a:r>
            <a:r>
              <a:rPr lang="es-PE" sz="1400" dirty="0" err="1">
                <a:solidFill>
                  <a:srgbClr val="000000"/>
                </a:solidFill>
                <a:latin typeface="Arial" panose="020B0604020202020204" pitchFamily="34" charset="0"/>
              </a:rPr>
              <a:t>simbolo</a:t>
            </a:r>
            <a:r>
              <a:rPr lang="es-PE" sz="1400" dirty="0">
                <a:solidFill>
                  <a:srgbClr val="000000"/>
                </a:solidFill>
                <a:latin typeface="Arial" panose="020B0604020202020204" pitchFamily="34" charset="0"/>
              </a:rPr>
              <a:t>"  Se dibuja con el </a:t>
            </a:r>
            <a:r>
              <a:rPr lang="es-PE" sz="1400" dirty="0" err="1">
                <a:solidFill>
                  <a:srgbClr val="000000"/>
                </a:solidFill>
                <a:latin typeface="Arial" panose="020B0604020202020204" pitchFamily="34" charset="0"/>
              </a:rPr>
              <a:t>simbolo</a:t>
            </a:r>
            <a:r>
              <a:rPr lang="es-PE" sz="1400" dirty="0">
                <a:solidFill>
                  <a:srgbClr val="000000"/>
                </a:solidFill>
                <a:latin typeface="Arial" panose="020B0604020202020204" pitchFamily="34" charset="0"/>
              </a:rPr>
              <a:t> especificado. Por ejemplo: </a:t>
            </a:r>
          </a:p>
          <a:p>
            <a:pPr algn="l"/>
            <a:r>
              <a:rPr lang="es-PE" sz="1400" dirty="0" err="1">
                <a:solidFill>
                  <a:srgbClr val="000000"/>
                </a:solidFill>
                <a:latin typeface="Arial" panose="020B0604020202020204" pitchFamily="34" charset="0"/>
              </a:rPr>
              <a:t>pch</a:t>
            </a:r>
            <a:r>
              <a:rPr lang="es-PE" sz="1400" dirty="0">
                <a:solidFill>
                  <a:srgbClr val="000000"/>
                </a:solidFill>
                <a:latin typeface="Arial" panose="020B0604020202020204" pitchFamily="34" charset="0"/>
              </a:rPr>
              <a:t>=18 </a:t>
            </a:r>
          </a:p>
          <a:p>
            <a:pPr algn="l"/>
            <a:r>
              <a:rPr lang="es-PE" sz="1400" dirty="0" err="1">
                <a:solidFill>
                  <a:srgbClr val="000000"/>
                </a:solidFill>
                <a:latin typeface="Arial" panose="020B0604020202020204" pitchFamily="34" charset="0"/>
              </a:rPr>
              <a:t>pch</a:t>
            </a:r>
            <a:r>
              <a:rPr lang="es-PE" sz="1400" dirty="0">
                <a:solidFill>
                  <a:srgbClr val="000000"/>
                </a:solidFill>
                <a:latin typeface="Arial" panose="020B0604020202020204" pitchFamily="34" charset="0"/>
              </a:rPr>
              <a:t>="x" </a:t>
            </a:r>
          </a:p>
          <a:p>
            <a:pPr algn="l"/>
            <a:r>
              <a:rPr lang="es-PE" sz="1400" dirty="0" err="1">
                <a:solidFill>
                  <a:srgbClr val="000000"/>
                </a:solidFill>
                <a:latin typeface="Arial" panose="020B0604020202020204" pitchFamily="34" charset="0"/>
              </a:rPr>
              <a:t>pch</a:t>
            </a:r>
            <a:r>
              <a:rPr lang="es-PE" sz="1400" dirty="0">
                <a:solidFill>
                  <a:srgbClr val="000000"/>
                </a:solidFill>
                <a:latin typeface="Arial" panose="020B0604020202020204" pitchFamily="34" charset="0"/>
              </a:rPr>
              <a:t>="P"</a:t>
            </a:r>
          </a:p>
          <a:p>
            <a:pPr algn="l"/>
            <a:endParaRPr lang="es-PE" sz="1400" dirty="0">
              <a:solidFill>
                <a:srgbClr val="000000"/>
              </a:solidFill>
              <a:latin typeface="Arial" panose="020B0604020202020204" pitchFamily="34" charset="0"/>
            </a:endParaRPr>
          </a:p>
          <a:p>
            <a:pPr algn="l"/>
            <a:endParaRPr lang="es-PE" sz="1400" dirty="0">
              <a:solidFill>
                <a:srgbClr val="000000"/>
              </a:solidFill>
              <a:latin typeface="Arial" panose="020B0604020202020204" pitchFamily="34" charset="0"/>
            </a:endParaRPr>
          </a:p>
          <a:p>
            <a:pPr algn="l"/>
            <a:r>
              <a:rPr lang="es-PE" sz="1400" dirty="0">
                <a:solidFill>
                  <a:srgbClr val="000000"/>
                </a:solidFill>
                <a:latin typeface="Arial" panose="020B0604020202020204" pitchFamily="34" charset="0"/>
              </a:rPr>
              <a:t>col= numero entero    Color para dibujar </a:t>
            </a:r>
          </a:p>
          <a:p>
            <a:pPr algn="l"/>
            <a:r>
              <a:rPr lang="es-PE" sz="1400" dirty="0">
                <a:solidFill>
                  <a:srgbClr val="000000"/>
                </a:solidFill>
                <a:latin typeface="Arial" panose="020B0604020202020204" pitchFamily="34" charset="0"/>
              </a:rPr>
              <a:t>col=2               Color rojo </a:t>
            </a:r>
          </a:p>
          <a:p>
            <a:pPr algn="l"/>
            <a:r>
              <a:rPr lang="es-PE" sz="1400" dirty="0">
                <a:solidFill>
                  <a:srgbClr val="000000"/>
                </a:solidFill>
                <a:latin typeface="Arial" panose="020B0604020202020204" pitchFamily="34" charset="0"/>
              </a:rPr>
              <a:t>col=3               Color </a:t>
            </a:r>
            <a:r>
              <a:rPr lang="es-PE" sz="1400" dirty="0" smtClean="0">
                <a:solidFill>
                  <a:srgbClr val="000000"/>
                </a:solidFill>
                <a:latin typeface="Arial" panose="020B0604020202020204" pitchFamily="34" charset="0"/>
              </a:rPr>
              <a:t>verde</a:t>
            </a:r>
          </a:p>
          <a:p>
            <a:pPr algn="l"/>
            <a:endParaRPr lang="es-PE" sz="1400" i="0" dirty="0" smtClean="0">
              <a:solidFill>
                <a:srgbClr val="000000"/>
              </a:solidFill>
              <a:effectLst/>
              <a:latin typeface="Arial" panose="020B0604020202020204" pitchFamily="34" charset="0"/>
            </a:endParaRPr>
          </a:p>
          <a:p>
            <a:pPr algn="l"/>
            <a:endParaRPr lang="es-PE" sz="1400" i="0" dirty="0">
              <a:solidFill>
                <a:srgbClr val="000000"/>
              </a:solidFill>
              <a:effectLst/>
              <a:latin typeface="Arial" panose="020B0604020202020204" pitchFamily="34" charset="0"/>
            </a:endParaRPr>
          </a:p>
          <a:p>
            <a:pPr algn="l"/>
            <a:r>
              <a:rPr lang="es-PE" sz="1400" dirty="0"/>
              <a:t>Algunos ejemplos</a:t>
            </a:r>
            <a:r>
              <a:rPr lang="es-PE" sz="1400" dirty="0" smtClean="0"/>
              <a:t>:</a:t>
            </a:r>
          </a:p>
          <a:p>
            <a:pPr algn="l"/>
            <a:endParaRPr lang="es-PE" sz="1400" dirty="0"/>
          </a:p>
          <a:p>
            <a:pPr algn="l"/>
            <a:r>
              <a:rPr lang="es-PE" sz="1400" dirty="0">
                <a:solidFill>
                  <a:srgbClr val="FF0000"/>
                </a:solidFill>
              </a:rPr>
              <a:t>x = </a:t>
            </a:r>
            <a:r>
              <a:rPr lang="es-PE" sz="1400" dirty="0" err="1">
                <a:solidFill>
                  <a:srgbClr val="FF0000"/>
                </a:solidFill>
              </a:rPr>
              <a:t>seq</a:t>
            </a:r>
            <a:r>
              <a:rPr lang="es-PE" sz="1400" dirty="0">
                <a:solidFill>
                  <a:srgbClr val="FF0000"/>
                </a:solidFill>
              </a:rPr>
              <a:t>(-10,10)</a:t>
            </a:r>
            <a:br>
              <a:rPr lang="es-PE" sz="1400" dirty="0">
                <a:solidFill>
                  <a:srgbClr val="FF0000"/>
                </a:solidFill>
              </a:rPr>
            </a:br>
            <a:r>
              <a:rPr lang="es-PE" sz="1400" dirty="0">
                <a:solidFill>
                  <a:srgbClr val="FF0000"/>
                </a:solidFill>
              </a:rPr>
              <a:t>y = x^2</a:t>
            </a:r>
            <a:br>
              <a:rPr lang="es-PE" sz="1400" dirty="0">
                <a:solidFill>
                  <a:srgbClr val="FF0000"/>
                </a:solidFill>
              </a:rPr>
            </a:br>
            <a:r>
              <a:rPr lang="es-PE" sz="1400" dirty="0" err="1">
                <a:solidFill>
                  <a:srgbClr val="FF0000"/>
                </a:solidFill>
              </a:rPr>
              <a:t>plot</a:t>
            </a:r>
            <a:r>
              <a:rPr lang="es-PE" sz="1400" dirty="0">
                <a:solidFill>
                  <a:srgbClr val="FF0000"/>
                </a:solidFill>
              </a:rPr>
              <a:t>(</a:t>
            </a:r>
            <a:r>
              <a:rPr lang="es-PE" sz="1400" dirty="0" err="1">
                <a:solidFill>
                  <a:srgbClr val="FF0000"/>
                </a:solidFill>
              </a:rPr>
              <a:t>x,y,type</a:t>
            </a:r>
            <a:r>
              <a:rPr lang="es-PE" sz="1400" dirty="0">
                <a:solidFill>
                  <a:srgbClr val="FF0000"/>
                </a:solidFill>
              </a:rPr>
              <a:t>="l",</a:t>
            </a:r>
            <a:r>
              <a:rPr lang="es-PE" sz="1400" dirty="0" err="1">
                <a:solidFill>
                  <a:srgbClr val="FF0000"/>
                </a:solidFill>
              </a:rPr>
              <a:t>xlab</a:t>
            </a:r>
            <a:r>
              <a:rPr lang="es-PE" sz="1400" dirty="0">
                <a:solidFill>
                  <a:srgbClr val="FF0000"/>
                </a:solidFill>
              </a:rPr>
              <a:t>="eje de las x",</a:t>
            </a:r>
            <a:r>
              <a:rPr lang="es-PE" sz="1400" dirty="0" err="1">
                <a:solidFill>
                  <a:srgbClr val="FF0000"/>
                </a:solidFill>
              </a:rPr>
              <a:t>ylab</a:t>
            </a:r>
            <a:r>
              <a:rPr lang="es-PE" sz="1400" dirty="0">
                <a:solidFill>
                  <a:srgbClr val="FF0000"/>
                </a:solidFill>
              </a:rPr>
              <a:t>="eje de las y",</a:t>
            </a:r>
            <a:r>
              <a:rPr lang="es-PE" sz="1400" dirty="0" err="1">
                <a:solidFill>
                  <a:srgbClr val="FF0000"/>
                </a:solidFill>
              </a:rPr>
              <a:t>main</a:t>
            </a:r>
            <a:r>
              <a:rPr lang="es-PE" sz="1400" dirty="0">
                <a:solidFill>
                  <a:srgbClr val="FF0000"/>
                </a:solidFill>
              </a:rPr>
              <a:t>="</a:t>
            </a:r>
            <a:r>
              <a:rPr lang="es-PE" sz="1400" dirty="0" err="1">
                <a:solidFill>
                  <a:srgbClr val="FF0000"/>
                </a:solidFill>
              </a:rPr>
              <a:t>Parabola</a:t>
            </a:r>
            <a:r>
              <a:rPr lang="es-PE" sz="1400" dirty="0">
                <a:solidFill>
                  <a:srgbClr val="FF0000"/>
                </a:solidFill>
              </a:rPr>
              <a:t>")</a:t>
            </a:r>
            <a:br>
              <a:rPr lang="es-PE" sz="1400" dirty="0">
                <a:solidFill>
                  <a:srgbClr val="FF0000"/>
                </a:solidFill>
              </a:rPr>
            </a:br>
            <a:r>
              <a:rPr lang="es-PE" sz="1400" dirty="0" err="1">
                <a:solidFill>
                  <a:srgbClr val="FF0000"/>
                </a:solidFill>
              </a:rPr>
              <a:t>plot</a:t>
            </a:r>
            <a:r>
              <a:rPr lang="es-PE" sz="1400" dirty="0">
                <a:solidFill>
                  <a:srgbClr val="FF0000"/>
                </a:solidFill>
              </a:rPr>
              <a:t>(</a:t>
            </a:r>
            <a:r>
              <a:rPr lang="es-PE" sz="1400" dirty="0" err="1">
                <a:solidFill>
                  <a:srgbClr val="FF0000"/>
                </a:solidFill>
              </a:rPr>
              <a:t>x,y,type</a:t>
            </a:r>
            <a:r>
              <a:rPr lang="es-PE" sz="1400" dirty="0">
                <a:solidFill>
                  <a:srgbClr val="FF0000"/>
                </a:solidFill>
              </a:rPr>
              <a:t>="h",</a:t>
            </a:r>
            <a:r>
              <a:rPr lang="es-PE" sz="1400" dirty="0" err="1">
                <a:solidFill>
                  <a:srgbClr val="FF0000"/>
                </a:solidFill>
              </a:rPr>
              <a:t>xlab</a:t>
            </a:r>
            <a:r>
              <a:rPr lang="es-PE" sz="1400" dirty="0">
                <a:solidFill>
                  <a:srgbClr val="FF0000"/>
                </a:solidFill>
              </a:rPr>
              <a:t>="eje de las x",</a:t>
            </a:r>
            <a:r>
              <a:rPr lang="es-PE" sz="1400" dirty="0" err="1">
                <a:solidFill>
                  <a:srgbClr val="FF0000"/>
                </a:solidFill>
              </a:rPr>
              <a:t>ylab</a:t>
            </a:r>
            <a:r>
              <a:rPr lang="es-PE" sz="1400" dirty="0">
                <a:solidFill>
                  <a:srgbClr val="FF0000"/>
                </a:solidFill>
              </a:rPr>
              <a:t>="eje de las y",</a:t>
            </a:r>
            <a:r>
              <a:rPr lang="es-PE" sz="1400" dirty="0" err="1">
                <a:solidFill>
                  <a:srgbClr val="FF0000"/>
                </a:solidFill>
              </a:rPr>
              <a:t>main</a:t>
            </a:r>
            <a:r>
              <a:rPr lang="es-PE" sz="1400" dirty="0">
                <a:solidFill>
                  <a:srgbClr val="FF0000"/>
                </a:solidFill>
              </a:rPr>
              <a:t>="</a:t>
            </a:r>
            <a:r>
              <a:rPr lang="es-PE" sz="1400" dirty="0" err="1">
                <a:solidFill>
                  <a:srgbClr val="FF0000"/>
                </a:solidFill>
              </a:rPr>
              <a:t>Parabola</a:t>
            </a:r>
            <a:r>
              <a:rPr lang="es-PE" sz="1400" dirty="0">
                <a:solidFill>
                  <a:srgbClr val="FF0000"/>
                </a:solidFill>
              </a:rPr>
              <a:t>",</a:t>
            </a:r>
            <a:r>
              <a:rPr lang="es-PE" sz="1400" dirty="0" err="1">
                <a:solidFill>
                  <a:srgbClr val="FF0000"/>
                </a:solidFill>
              </a:rPr>
              <a:t>axes</a:t>
            </a:r>
            <a:r>
              <a:rPr lang="es-PE" sz="1400" dirty="0">
                <a:solidFill>
                  <a:srgbClr val="FF0000"/>
                </a:solidFill>
              </a:rPr>
              <a:t>=F)</a:t>
            </a:r>
            <a:br>
              <a:rPr lang="es-PE" sz="1400" dirty="0">
                <a:solidFill>
                  <a:srgbClr val="FF0000"/>
                </a:solidFill>
              </a:rPr>
            </a:br>
            <a:r>
              <a:rPr lang="es-PE" sz="1400" dirty="0" err="1">
                <a:solidFill>
                  <a:srgbClr val="FF0000"/>
                </a:solidFill>
              </a:rPr>
              <a:t>plot</a:t>
            </a:r>
            <a:r>
              <a:rPr lang="es-PE" sz="1400" dirty="0">
                <a:solidFill>
                  <a:srgbClr val="FF0000"/>
                </a:solidFill>
              </a:rPr>
              <a:t>(</a:t>
            </a:r>
            <a:r>
              <a:rPr lang="es-PE" sz="1400" dirty="0" err="1">
                <a:solidFill>
                  <a:srgbClr val="FF0000"/>
                </a:solidFill>
              </a:rPr>
              <a:t>x,y,pch</a:t>
            </a:r>
            <a:r>
              <a:rPr lang="es-PE" sz="1400" dirty="0">
                <a:solidFill>
                  <a:srgbClr val="FF0000"/>
                </a:solidFill>
              </a:rPr>
              <a:t>=18,col=2,type="b")</a:t>
            </a:r>
          </a:p>
          <a:p>
            <a:pPr algn="l"/>
            <a:endParaRPr lang="es-PE" sz="140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9888059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6336704" cy="6124754"/>
          </a:xfrm>
          <a:prstGeom prst="rect">
            <a:avLst/>
          </a:prstGeom>
        </p:spPr>
        <p:txBody>
          <a:bodyPr wrap="square">
            <a:spAutoFit/>
          </a:bodyPr>
          <a:lstStyle/>
          <a:p>
            <a:pPr algn="l"/>
            <a:r>
              <a:rPr lang="es-PE" sz="1400" dirty="0">
                <a:solidFill>
                  <a:srgbClr val="FF0000"/>
                </a:solidFill>
              </a:rPr>
              <a:t>Gráficos de bajo </a:t>
            </a:r>
            <a:r>
              <a:rPr lang="es-PE" sz="1400" dirty="0" smtClean="0">
                <a:solidFill>
                  <a:srgbClr val="FF0000"/>
                </a:solidFill>
              </a:rPr>
              <a:t>nivel</a:t>
            </a:r>
          </a:p>
          <a:p>
            <a:pPr algn="l"/>
            <a:endParaRPr lang="es-PE" sz="1400" dirty="0">
              <a:solidFill>
                <a:srgbClr val="FF0000"/>
              </a:solidFill>
            </a:endParaRPr>
          </a:p>
          <a:p>
            <a:pPr algn="l"/>
            <a:r>
              <a:rPr lang="es-PE" sz="1400" dirty="0">
                <a:solidFill>
                  <a:srgbClr val="000000"/>
                </a:solidFill>
              </a:rPr>
              <a:t>Los comandos de bajo nivel sirven para añadir información extra a los gráficos que producen </a:t>
            </a:r>
            <a:r>
              <a:rPr lang="es-PE" sz="1400" dirty="0" smtClean="0">
                <a:solidFill>
                  <a:srgbClr val="000000"/>
                </a:solidFill>
              </a:rPr>
              <a:t>los comandos </a:t>
            </a:r>
            <a:r>
              <a:rPr lang="es-PE" sz="1400" dirty="0">
                <a:solidFill>
                  <a:srgbClr val="000000"/>
                </a:solidFill>
              </a:rPr>
              <a:t>de alto nivel. Por ejemplo, podríamos querer añadir texto a un gráfico, puntos extras,</a:t>
            </a:r>
            <a:br>
              <a:rPr lang="es-PE" sz="1400" dirty="0">
                <a:solidFill>
                  <a:srgbClr val="000000"/>
                </a:solidFill>
              </a:rPr>
            </a:br>
            <a:r>
              <a:rPr lang="es-PE" sz="1400" dirty="0">
                <a:solidFill>
                  <a:srgbClr val="000000"/>
                </a:solidFill>
              </a:rPr>
              <a:t>líneas, cosas así. Entre los más importantes podemos destacar</a:t>
            </a:r>
            <a:r>
              <a:rPr lang="es-PE" sz="1400" dirty="0" smtClean="0">
                <a:solidFill>
                  <a:srgbClr val="000000"/>
                </a:solidFill>
              </a:rPr>
              <a:t>:</a:t>
            </a:r>
          </a:p>
          <a:p>
            <a:pPr algn="l"/>
            <a:endParaRPr lang="es-PE" sz="1400" dirty="0">
              <a:solidFill>
                <a:srgbClr val="000000"/>
              </a:solidFill>
            </a:endParaRPr>
          </a:p>
          <a:p>
            <a:pPr algn="l"/>
            <a:r>
              <a:rPr lang="es-PE" sz="1400" dirty="0" err="1">
                <a:solidFill>
                  <a:srgbClr val="000000"/>
                </a:solidFill>
              </a:rPr>
              <a:t>points</a:t>
            </a:r>
            <a:r>
              <a:rPr lang="es-PE" sz="1400" dirty="0">
                <a:solidFill>
                  <a:srgbClr val="000000"/>
                </a:solidFill>
              </a:rPr>
              <a:t>(</a:t>
            </a:r>
            <a:r>
              <a:rPr lang="es-PE" sz="1400" dirty="0" err="1">
                <a:solidFill>
                  <a:srgbClr val="000000"/>
                </a:solidFill>
              </a:rPr>
              <a:t>x,y</a:t>
            </a:r>
            <a:r>
              <a:rPr lang="es-PE" sz="1400" dirty="0">
                <a:solidFill>
                  <a:srgbClr val="000000"/>
                </a:solidFill>
              </a:rPr>
              <a:t>)       Añade puntos o líneas conectadas al gráfico actual </a:t>
            </a:r>
          </a:p>
          <a:p>
            <a:pPr algn="l"/>
            <a:r>
              <a:rPr lang="es-PE" sz="1400" dirty="0" err="1">
                <a:solidFill>
                  <a:srgbClr val="000000"/>
                </a:solidFill>
              </a:rPr>
              <a:t>lines</a:t>
            </a:r>
            <a:r>
              <a:rPr lang="es-PE" sz="1400" dirty="0">
                <a:solidFill>
                  <a:srgbClr val="000000"/>
                </a:solidFill>
              </a:rPr>
              <a:t>(</a:t>
            </a:r>
            <a:r>
              <a:rPr lang="es-PE" sz="1400" dirty="0" err="1">
                <a:solidFill>
                  <a:srgbClr val="000000"/>
                </a:solidFill>
              </a:rPr>
              <a:t>x,y</a:t>
            </a:r>
            <a:r>
              <a:rPr lang="es-PE" sz="1400" dirty="0">
                <a:solidFill>
                  <a:srgbClr val="000000"/>
                </a:solidFill>
              </a:rPr>
              <a:t>)</a:t>
            </a:r>
          </a:p>
          <a:p>
            <a:pPr algn="l"/>
            <a:endParaRPr lang="es-PE" sz="1400" dirty="0">
              <a:solidFill>
                <a:srgbClr val="000000"/>
              </a:solidFill>
            </a:endParaRPr>
          </a:p>
          <a:p>
            <a:pPr algn="l"/>
            <a:endParaRPr lang="es-PE" sz="1400" dirty="0">
              <a:solidFill>
                <a:srgbClr val="000000"/>
              </a:solidFill>
            </a:endParaRPr>
          </a:p>
          <a:p>
            <a:pPr algn="l"/>
            <a:r>
              <a:rPr lang="es-PE" sz="1400" dirty="0" err="1">
                <a:solidFill>
                  <a:srgbClr val="000000"/>
                </a:solidFill>
              </a:rPr>
              <a:t>text</a:t>
            </a:r>
            <a:r>
              <a:rPr lang="es-PE" sz="1400" dirty="0">
                <a:solidFill>
                  <a:srgbClr val="000000"/>
                </a:solidFill>
              </a:rPr>
              <a:t>(</a:t>
            </a:r>
            <a:r>
              <a:rPr lang="es-PE" sz="1400" dirty="0" err="1">
                <a:solidFill>
                  <a:srgbClr val="000000"/>
                </a:solidFill>
              </a:rPr>
              <a:t>x,y,etiquetas</a:t>
            </a:r>
            <a:r>
              <a:rPr lang="es-PE" sz="1400" dirty="0">
                <a:solidFill>
                  <a:srgbClr val="000000"/>
                </a:solidFill>
              </a:rPr>
              <a:t>) Añade texto al gráfico actual en la posición </a:t>
            </a:r>
            <a:r>
              <a:rPr lang="es-PE" sz="1400" dirty="0" err="1">
                <a:solidFill>
                  <a:srgbClr val="000000"/>
                </a:solidFill>
              </a:rPr>
              <a:t>x,y</a:t>
            </a:r>
            <a:endParaRPr lang="es-PE" sz="1400" dirty="0">
              <a:solidFill>
                <a:srgbClr val="000000"/>
              </a:solidFill>
            </a:endParaRPr>
          </a:p>
          <a:p>
            <a:pPr algn="l"/>
            <a:endParaRPr lang="es-PE" sz="1400" dirty="0">
              <a:solidFill>
                <a:srgbClr val="000000"/>
              </a:solidFill>
            </a:endParaRPr>
          </a:p>
          <a:p>
            <a:pPr algn="l"/>
            <a:endParaRPr lang="es-PE" sz="1400" dirty="0">
              <a:solidFill>
                <a:srgbClr val="000000"/>
              </a:solidFill>
            </a:endParaRPr>
          </a:p>
          <a:p>
            <a:pPr algn="l"/>
            <a:r>
              <a:rPr lang="es-PE" sz="1400" dirty="0" err="1">
                <a:solidFill>
                  <a:srgbClr val="000000"/>
                </a:solidFill>
              </a:rPr>
              <a:t>abline</a:t>
            </a:r>
            <a:r>
              <a:rPr lang="es-PE" sz="1400" dirty="0">
                <a:solidFill>
                  <a:srgbClr val="000000"/>
                </a:solidFill>
              </a:rPr>
              <a:t>(</a:t>
            </a:r>
            <a:r>
              <a:rPr lang="es-PE" sz="1400" dirty="0" err="1">
                <a:solidFill>
                  <a:srgbClr val="000000"/>
                </a:solidFill>
              </a:rPr>
              <a:t>a,b</a:t>
            </a:r>
            <a:r>
              <a:rPr lang="es-PE" sz="1400" dirty="0">
                <a:solidFill>
                  <a:srgbClr val="000000"/>
                </a:solidFill>
              </a:rPr>
              <a:t>)          Añade una línea de pendiente a y que corta al origen en b </a:t>
            </a:r>
          </a:p>
          <a:p>
            <a:pPr algn="l"/>
            <a:r>
              <a:rPr lang="es-PE" sz="1400" dirty="0" err="1">
                <a:solidFill>
                  <a:srgbClr val="000000"/>
                </a:solidFill>
              </a:rPr>
              <a:t>abline</a:t>
            </a:r>
            <a:r>
              <a:rPr lang="es-PE" sz="1400" dirty="0">
                <a:solidFill>
                  <a:srgbClr val="000000"/>
                </a:solidFill>
              </a:rPr>
              <a:t>(h=y)          Añade línea horizontal que corta al eje y en h=y </a:t>
            </a:r>
          </a:p>
          <a:p>
            <a:pPr algn="l"/>
            <a:r>
              <a:rPr lang="es-PE" sz="1400" dirty="0" err="1">
                <a:solidFill>
                  <a:srgbClr val="000000"/>
                </a:solidFill>
              </a:rPr>
              <a:t>abline</a:t>
            </a:r>
            <a:r>
              <a:rPr lang="es-PE" sz="1400" dirty="0">
                <a:solidFill>
                  <a:srgbClr val="000000"/>
                </a:solidFill>
              </a:rPr>
              <a:t>(v=x)          Lo análogo para línea vertical</a:t>
            </a:r>
          </a:p>
          <a:p>
            <a:pPr algn="l"/>
            <a:endParaRPr lang="es-PE" sz="1400" dirty="0">
              <a:solidFill>
                <a:srgbClr val="000000"/>
              </a:solidFill>
            </a:endParaRPr>
          </a:p>
          <a:p>
            <a:pPr algn="l"/>
            <a:endParaRPr lang="es-PE" sz="1400" dirty="0">
              <a:solidFill>
                <a:srgbClr val="000000"/>
              </a:solidFill>
            </a:endParaRPr>
          </a:p>
          <a:p>
            <a:pPr algn="l"/>
            <a:r>
              <a:rPr lang="es-PE" sz="1400" dirty="0" err="1">
                <a:solidFill>
                  <a:srgbClr val="000000"/>
                </a:solidFill>
              </a:rPr>
              <a:t>polygon</a:t>
            </a:r>
            <a:r>
              <a:rPr lang="es-PE" sz="1400" dirty="0">
                <a:solidFill>
                  <a:srgbClr val="000000"/>
                </a:solidFill>
              </a:rPr>
              <a:t>(</a:t>
            </a:r>
            <a:r>
              <a:rPr lang="es-PE" sz="1400" dirty="0" err="1">
                <a:solidFill>
                  <a:srgbClr val="000000"/>
                </a:solidFill>
              </a:rPr>
              <a:t>x,y</a:t>
            </a:r>
            <a:r>
              <a:rPr lang="es-PE" sz="1400" dirty="0">
                <a:solidFill>
                  <a:srgbClr val="000000"/>
                </a:solidFill>
              </a:rPr>
              <a:t>)      Dibuja un polígono</a:t>
            </a:r>
          </a:p>
          <a:p>
            <a:pPr algn="l"/>
            <a:endParaRPr lang="es-PE" sz="1400" dirty="0">
              <a:solidFill>
                <a:srgbClr val="000000"/>
              </a:solidFill>
            </a:endParaRPr>
          </a:p>
          <a:p>
            <a:pPr algn="l"/>
            <a:endParaRPr lang="es-PE" sz="1400" dirty="0">
              <a:solidFill>
                <a:srgbClr val="000000"/>
              </a:solidFill>
            </a:endParaRPr>
          </a:p>
          <a:p>
            <a:pPr algn="l"/>
            <a:r>
              <a:rPr lang="es-PE" sz="1400" dirty="0" err="1">
                <a:solidFill>
                  <a:srgbClr val="000000"/>
                </a:solidFill>
              </a:rPr>
              <a:t>title</a:t>
            </a:r>
            <a:r>
              <a:rPr lang="es-PE" sz="1400" dirty="0">
                <a:solidFill>
                  <a:srgbClr val="000000"/>
                </a:solidFill>
              </a:rPr>
              <a:t>(</a:t>
            </a:r>
            <a:r>
              <a:rPr lang="es-PE" sz="1400" dirty="0" err="1">
                <a:solidFill>
                  <a:srgbClr val="000000"/>
                </a:solidFill>
              </a:rPr>
              <a:t>main,sub</a:t>
            </a:r>
            <a:r>
              <a:rPr lang="es-PE" sz="1400" dirty="0">
                <a:solidFill>
                  <a:srgbClr val="000000"/>
                </a:solidFill>
              </a:rPr>
              <a:t>)     Añade título y subtítulo al gráfico actual</a:t>
            </a:r>
          </a:p>
          <a:p>
            <a:pPr algn="l"/>
            <a:endParaRPr lang="es-PE" sz="1400" dirty="0">
              <a:solidFill>
                <a:srgbClr val="000000"/>
              </a:solidFill>
            </a:endParaRPr>
          </a:p>
          <a:p>
            <a:pPr algn="l"/>
            <a:endParaRPr lang="es-PE" sz="1400" dirty="0">
              <a:solidFill>
                <a:srgbClr val="000000"/>
              </a:solidFill>
            </a:endParaRPr>
          </a:p>
          <a:p>
            <a:pPr algn="l"/>
            <a:r>
              <a:rPr lang="es-PE" sz="1400" dirty="0">
                <a:solidFill>
                  <a:srgbClr val="000000"/>
                </a:solidFill>
              </a:rPr>
              <a:t>axis(</a:t>
            </a:r>
            <a:r>
              <a:rPr lang="es-PE" sz="1400" dirty="0" err="1">
                <a:solidFill>
                  <a:srgbClr val="000000"/>
                </a:solidFill>
              </a:rPr>
              <a:t>side</a:t>
            </a:r>
            <a:r>
              <a:rPr lang="es-PE" sz="1400" dirty="0">
                <a:solidFill>
                  <a:srgbClr val="000000"/>
                </a:solidFill>
              </a:rPr>
              <a:t>)           Añade ejes al gráfico actual (de 1 a 4)</a:t>
            </a:r>
          </a:p>
          <a:p>
            <a:r>
              <a:rPr lang="es-PE" sz="1400" dirty="0">
                <a:solidFill>
                  <a:srgbClr val="000000"/>
                </a:solidFill>
              </a:rPr>
              <a:t> </a:t>
            </a:r>
          </a:p>
          <a:p>
            <a:pPr algn="l"/>
            <a:endParaRPr lang="es-PE" sz="140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1432667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548680"/>
            <a:ext cx="6336704" cy="4832092"/>
          </a:xfrm>
          <a:prstGeom prst="rect">
            <a:avLst/>
          </a:prstGeom>
        </p:spPr>
        <p:txBody>
          <a:bodyPr wrap="square">
            <a:spAutoFit/>
          </a:bodyPr>
          <a:lstStyle/>
          <a:p>
            <a:pPr algn="l"/>
            <a:r>
              <a:rPr lang="es-PE" sz="1400" dirty="0" smtClean="0">
                <a:solidFill>
                  <a:srgbClr val="FF0000"/>
                </a:solidFill>
              </a:rPr>
              <a:t>Algunos </a:t>
            </a:r>
            <a:r>
              <a:rPr lang="es-PE" sz="1400" dirty="0">
                <a:solidFill>
                  <a:srgbClr val="FF0000"/>
                </a:solidFill>
              </a:rPr>
              <a:t>ejemplos:</a:t>
            </a:r>
          </a:p>
          <a:p>
            <a:pPr algn="l"/>
            <a:endParaRPr lang="es-PE" sz="1400" i="0" dirty="0" smtClean="0">
              <a:solidFill>
                <a:srgbClr val="000000"/>
              </a:solidFill>
              <a:effectLst/>
              <a:latin typeface="Arial" panose="020B0604020202020204" pitchFamily="34" charset="0"/>
            </a:endParaRPr>
          </a:p>
          <a:p>
            <a:pPr algn="l"/>
            <a:r>
              <a:rPr lang="es-PE" sz="1400" dirty="0">
                <a:solidFill>
                  <a:srgbClr val="000000"/>
                </a:solidFill>
                <a:latin typeface="Arial" panose="020B0604020202020204" pitchFamily="34" charset="0"/>
              </a:rPr>
              <a:t>Algunos ejemplos:</a:t>
            </a:r>
          </a:p>
          <a:p>
            <a:pPr algn="l"/>
            <a:endParaRPr lang="es-PE" sz="1400" dirty="0">
              <a:solidFill>
                <a:srgbClr val="000000"/>
              </a:solidFill>
              <a:latin typeface="Arial" panose="020B0604020202020204" pitchFamily="34" charset="0"/>
            </a:endParaRPr>
          </a:p>
          <a:p>
            <a:pPr algn="l"/>
            <a:r>
              <a:rPr lang="es-PE" sz="1400" dirty="0">
                <a:solidFill>
                  <a:srgbClr val="000000"/>
                </a:solidFill>
                <a:latin typeface="Arial" panose="020B0604020202020204" pitchFamily="34" charset="0"/>
              </a:rPr>
              <a:t> x = </a:t>
            </a:r>
            <a:r>
              <a:rPr lang="es-PE" sz="1400" dirty="0" err="1">
                <a:solidFill>
                  <a:srgbClr val="000000"/>
                </a:solidFill>
                <a:latin typeface="Arial" panose="020B0604020202020204" pitchFamily="34" charset="0"/>
              </a:rPr>
              <a:t>seq</a:t>
            </a:r>
            <a:r>
              <a:rPr lang="es-PE" sz="1400" dirty="0">
                <a:solidFill>
                  <a:srgbClr val="000000"/>
                </a:solidFill>
                <a:latin typeface="Arial" panose="020B0604020202020204" pitchFamily="34" charset="0"/>
              </a:rPr>
              <a:t>(-10,10)</a:t>
            </a:r>
          </a:p>
          <a:p>
            <a:pPr algn="l"/>
            <a:r>
              <a:rPr lang="es-PE" sz="1400" dirty="0">
                <a:solidFill>
                  <a:srgbClr val="000000"/>
                </a:solidFill>
                <a:latin typeface="Arial" panose="020B0604020202020204" pitchFamily="34" charset="0"/>
              </a:rPr>
              <a:t>y = x^2</a:t>
            </a:r>
          </a:p>
          <a:p>
            <a:pPr algn="l"/>
            <a:r>
              <a:rPr lang="es-PE" sz="1400" dirty="0">
                <a:solidFill>
                  <a:srgbClr val="000000"/>
                </a:solidFill>
                <a:latin typeface="Arial" panose="020B0604020202020204" pitchFamily="34" charset="0"/>
              </a:rPr>
              <a:t> </a:t>
            </a:r>
            <a:r>
              <a:rPr lang="es-PE" sz="1400" dirty="0" err="1">
                <a:solidFill>
                  <a:srgbClr val="000000"/>
                </a:solidFill>
                <a:latin typeface="Arial" panose="020B0604020202020204" pitchFamily="34" charset="0"/>
              </a:rPr>
              <a:t>plot</a:t>
            </a:r>
            <a:r>
              <a:rPr lang="es-PE" sz="1400" dirty="0">
                <a:solidFill>
                  <a:srgbClr val="000000"/>
                </a:solidFill>
                <a:latin typeface="Arial" panose="020B0604020202020204" pitchFamily="34" charset="0"/>
              </a:rPr>
              <a:t>(</a:t>
            </a:r>
            <a:r>
              <a:rPr lang="es-PE" sz="1400" dirty="0" err="1">
                <a:solidFill>
                  <a:srgbClr val="000000"/>
                </a:solidFill>
                <a:latin typeface="Arial" panose="020B0604020202020204" pitchFamily="34" charset="0"/>
              </a:rPr>
              <a:t>x,y,axes</a:t>
            </a:r>
            <a:r>
              <a:rPr lang="es-PE" sz="1400" dirty="0">
                <a:solidFill>
                  <a:srgbClr val="000000"/>
                </a:solidFill>
                <a:latin typeface="Arial" panose="020B0604020202020204" pitchFamily="34" charset="0"/>
              </a:rPr>
              <a:t>=F)</a:t>
            </a:r>
          </a:p>
          <a:p>
            <a:pPr algn="l"/>
            <a:r>
              <a:rPr lang="es-PE" sz="1400" dirty="0">
                <a:solidFill>
                  <a:srgbClr val="000000"/>
                </a:solidFill>
                <a:latin typeface="Arial" panose="020B0604020202020204" pitchFamily="34" charset="0"/>
              </a:rPr>
              <a:t>axis(1)</a:t>
            </a:r>
          </a:p>
          <a:p>
            <a:pPr algn="l"/>
            <a:endParaRPr lang="es-PE" sz="1400" dirty="0">
              <a:solidFill>
                <a:srgbClr val="000000"/>
              </a:solidFill>
              <a:latin typeface="Arial" panose="020B0604020202020204" pitchFamily="34" charset="0"/>
            </a:endParaRPr>
          </a:p>
          <a:p>
            <a:pPr algn="l"/>
            <a:r>
              <a:rPr lang="es-PE" sz="1400" dirty="0">
                <a:solidFill>
                  <a:srgbClr val="000000"/>
                </a:solidFill>
                <a:latin typeface="Arial" panose="020B0604020202020204" pitchFamily="34" charset="0"/>
              </a:rPr>
              <a:t> x = </a:t>
            </a:r>
            <a:r>
              <a:rPr lang="es-PE" sz="1400" dirty="0" err="1">
                <a:solidFill>
                  <a:srgbClr val="000000"/>
                </a:solidFill>
                <a:latin typeface="Arial" panose="020B0604020202020204" pitchFamily="34" charset="0"/>
              </a:rPr>
              <a:t>seq</a:t>
            </a:r>
            <a:r>
              <a:rPr lang="es-PE" sz="1400" dirty="0">
                <a:solidFill>
                  <a:srgbClr val="000000"/>
                </a:solidFill>
                <a:latin typeface="Arial" panose="020B0604020202020204" pitchFamily="34" charset="0"/>
              </a:rPr>
              <a:t>(-10,10)</a:t>
            </a:r>
          </a:p>
          <a:p>
            <a:pPr algn="l"/>
            <a:r>
              <a:rPr lang="es-PE" sz="1400" dirty="0">
                <a:solidFill>
                  <a:srgbClr val="000000"/>
                </a:solidFill>
                <a:latin typeface="Arial" panose="020B0604020202020204" pitchFamily="34" charset="0"/>
              </a:rPr>
              <a:t>y = x^2</a:t>
            </a:r>
          </a:p>
          <a:p>
            <a:pPr algn="l"/>
            <a:r>
              <a:rPr lang="es-PE" sz="1400" dirty="0" err="1">
                <a:solidFill>
                  <a:srgbClr val="000000"/>
                </a:solidFill>
                <a:latin typeface="Arial" panose="020B0604020202020204" pitchFamily="34" charset="0"/>
              </a:rPr>
              <a:t>plot</a:t>
            </a:r>
            <a:r>
              <a:rPr lang="es-PE" sz="1400" dirty="0">
                <a:solidFill>
                  <a:srgbClr val="000000"/>
                </a:solidFill>
                <a:latin typeface="Arial" panose="020B0604020202020204" pitchFamily="34" charset="0"/>
              </a:rPr>
              <a:t>(</a:t>
            </a:r>
            <a:r>
              <a:rPr lang="es-PE" sz="1400" dirty="0" err="1">
                <a:solidFill>
                  <a:srgbClr val="000000"/>
                </a:solidFill>
                <a:latin typeface="Arial" panose="020B0604020202020204" pitchFamily="34" charset="0"/>
              </a:rPr>
              <a:t>x,y</a:t>
            </a:r>
            <a:r>
              <a:rPr lang="es-PE" sz="1400" dirty="0">
                <a:solidFill>
                  <a:srgbClr val="000000"/>
                </a:solidFill>
                <a:latin typeface="Arial" panose="020B0604020202020204" pitchFamily="34" charset="0"/>
              </a:rPr>
              <a:t>)</a:t>
            </a:r>
          </a:p>
          <a:p>
            <a:pPr algn="l"/>
            <a:r>
              <a:rPr lang="es-PE" sz="1400" dirty="0" err="1">
                <a:solidFill>
                  <a:srgbClr val="000000"/>
                </a:solidFill>
                <a:latin typeface="Arial" panose="020B0604020202020204" pitchFamily="34" charset="0"/>
              </a:rPr>
              <a:t>abline</a:t>
            </a:r>
            <a:r>
              <a:rPr lang="es-PE" sz="1400" dirty="0">
                <a:solidFill>
                  <a:srgbClr val="000000"/>
                </a:solidFill>
                <a:latin typeface="Arial" panose="020B0604020202020204" pitchFamily="34" charset="0"/>
              </a:rPr>
              <a:t>(h=40,col=3)</a:t>
            </a:r>
          </a:p>
          <a:p>
            <a:pPr algn="l"/>
            <a:r>
              <a:rPr lang="es-PE" sz="1400" dirty="0" err="1">
                <a:solidFill>
                  <a:srgbClr val="000000"/>
                </a:solidFill>
                <a:latin typeface="Arial" panose="020B0604020202020204" pitchFamily="34" charset="0"/>
              </a:rPr>
              <a:t>abline</a:t>
            </a:r>
            <a:r>
              <a:rPr lang="es-PE" sz="1400" dirty="0">
                <a:solidFill>
                  <a:srgbClr val="000000"/>
                </a:solidFill>
                <a:latin typeface="Arial" panose="020B0604020202020204" pitchFamily="34" charset="0"/>
              </a:rPr>
              <a:t>(v=0,col=4)</a:t>
            </a:r>
          </a:p>
          <a:p>
            <a:pPr algn="l"/>
            <a:r>
              <a:rPr lang="es-PE" sz="1400" dirty="0" err="1">
                <a:solidFill>
                  <a:srgbClr val="000000"/>
                </a:solidFill>
                <a:latin typeface="Arial" panose="020B0604020202020204" pitchFamily="34" charset="0"/>
              </a:rPr>
              <a:t>text</a:t>
            </a:r>
            <a:r>
              <a:rPr lang="es-PE" sz="1400" dirty="0">
                <a:solidFill>
                  <a:srgbClr val="000000"/>
                </a:solidFill>
                <a:latin typeface="Arial" panose="020B0604020202020204" pitchFamily="34" charset="0"/>
              </a:rPr>
              <a:t>(-5,60,"grafico raro")</a:t>
            </a:r>
          </a:p>
          <a:p>
            <a:pPr algn="l"/>
            <a:endParaRPr lang="es-PE" sz="1400" dirty="0">
              <a:solidFill>
                <a:srgbClr val="000000"/>
              </a:solidFill>
              <a:latin typeface="Arial" panose="020B0604020202020204" pitchFamily="34" charset="0"/>
            </a:endParaRPr>
          </a:p>
          <a:p>
            <a:pPr algn="l"/>
            <a:r>
              <a:rPr lang="es-PE" sz="1400" dirty="0">
                <a:solidFill>
                  <a:srgbClr val="000000"/>
                </a:solidFill>
                <a:latin typeface="Arial" panose="020B0604020202020204" pitchFamily="34" charset="0"/>
              </a:rPr>
              <a:t>x = </a:t>
            </a:r>
            <a:r>
              <a:rPr lang="es-PE" sz="1400" dirty="0" err="1">
                <a:solidFill>
                  <a:srgbClr val="000000"/>
                </a:solidFill>
                <a:latin typeface="Arial" panose="020B0604020202020204" pitchFamily="34" charset="0"/>
              </a:rPr>
              <a:t>rnorm</a:t>
            </a:r>
            <a:r>
              <a:rPr lang="es-PE" sz="1400" dirty="0">
                <a:solidFill>
                  <a:srgbClr val="000000"/>
                </a:solidFill>
                <a:latin typeface="Arial" panose="020B0604020202020204" pitchFamily="34" charset="0"/>
              </a:rPr>
              <a:t>(200)</a:t>
            </a:r>
          </a:p>
          <a:p>
            <a:pPr algn="l"/>
            <a:r>
              <a:rPr lang="es-PE" sz="1400" dirty="0" err="1">
                <a:solidFill>
                  <a:srgbClr val="000000"/>
                </a:solidFill>
                <a:latin typeface="Arial" panose="020B0604020202020204" pitchFamily="34" charset="0"/>
              </a:rPr>
              <a:t>plot</a:t>
            </a:r>
            <a:r>
              <a:rPr lang="es-PE" sz="1400" dirty="0">
                <a:solidFill>
                  <a:srgbClr val="000000"/>
                </a:solidFill>
                <a:latin typeface="Arial" panose="020B0604020202020204" pitchFamily="34" charset="0"/>
              </a:rPr>
              <a:t>(x)</a:t>
            </a:r>
          </a:p>
          <a:p>
            <a:pPr algn="l"/>
            <a:r>
              <a:rPr lang="es-PE" sz="1400" dirty="0" err="1">
                <a:solidFill>
                  <a:srgbClr val="000000"/>
                </a:solidFill>
                <a:latin typeface="Arial" panose="020B0604020202020204" pitchFamily="34" charset="0"/>
              </a:rPr>
              <a:t>abline</a:t>
            </a:r>
            <a:r>
              <a:rPr lang="es-PE" sz="1400" dirty="0">
                <a:solidFill>
                  <a:srgbClr val="000000"/>
                </a:solidFill>
                <a:latin typeface="Arial" panose="020B0604020202020204" pitchFamily="34" charset="0"/>
              </a:rPr>
              <a:t>(h=0,col=2)</a:t>
            </a:r>
          </a:p>
          <a:p>
            <a:pPr algn="l"/>
            <a:endParaRPr lang="es-PE" sz="1400" dirty="0" smtClean="0">
              <a:solidFill>
                <a:srgbClr val="000000"/>
              </a:solidFill>
              <a:latin typeface="Arial" panose="020B0604020202020204" pitchFamily="34" charset="0"/>
            </a:endParaRPr>
          </a:p>
          <a:p>
            <a:pPr algn="l"/>
            <a:endParaRPr lang="es-PE" sz="1400" dirty="0">
              <a:solidFill>
                <a:srgbClr val="000000"/>
              </a:solidFill>
              <a:latin typeface="Arial" panose="020B0604020202020204" pitchFamily="34" charset="0"/>
            </a:endParaRPr>
          </a:p>
          <a:p>
            <a:pPr algn="l"/>
            <a:r>
              <a:rPr lang="es-PE" sz="1400" dirty="0">
                <a:solidFill>
                  <a:srgbClr val="000000"/>
                </a:solidFill>
                <a:latin typeface="Arial" panose="020B0604020202020204" pitchFamily="34" charset="0"/>
              </a:rPr>
              <a:t>Varios </a:t>
            </a:r>
            <a:r>
              <a:rPr lang="es-PE" sz="1400" dirty="0" smtClean="0">
                <a:solidFill>
                  <a:srgbClr val="000000"/>
                </a:solidFill>
                <a:latin typeface="Arial" panose="020B0604020202020204" pitchFamily="34" charset="0"/>
              </a:rPr>
              <a:t>gráficos </a:t>
            </a:r>
            <a:r>
              <a:rPr lang="es-PE" sz="1400" dirty="0">
                <a:solidFill>
                  <a:srgbClr val="000000"/>
                </a:solidFill>
                <a:latin typeface="Arial" panose="020B0604020202020204" pitchFamily="34" charset="0"/>
              </a:rPr>
              <a:t>en una misma ventana</a:t>
            </a:r>
            <a:endParaRPr lang="es-PE" sz="140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474535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2123728" y="0"/>
            <a:ext cx="6840760" cy="6771084"/>
          </a:xfrm>
          <a:prstGeom prst="rect">
            <a:avLst/>
          </a:prstGeom>
        </p:spPr>
        <p:txBody>
          <a:bodyPr wrap="square">
            <a:spAutoFit/>
          </a:bodyPr>
          <a:lstStyle/>
          <a:p>
            <a:pPr algn="l"/>
            <a:r>
              <a:rPr lang="es-PE" sz="1400" dirty="0"/>
              <a:t>Para conseguir esto se usa el comando  par, con la opción </a:t>
            </a:r>
            <a:r>
              <a:rPr lang="es-PE" sz="1400" dirty="0" err="1"/>
              <a:t>mfrow</a:t>
            </a:r>
            <a:r>
              <a:rPr lang="es-PE" sz="1400" dirty="0"/>
              <a:t>. Ejemplos</a:t>
            </a:r>
            <a:r>
              <a:rPr lang="es-PE" sz="1400" dirty="0" smtClean="0"/>
              <a:t>:</a:t>
            </a:r>
          </a:p>
          <a:p>
            <a:pPr algn="l"/>
            <a:endParaRPr lang="es-PE" sz="1400" dirty="0"/>
          </a:p>
          <a:p>
            <a:pPr algn="l"/>
            <a:r>
              <a:rPr lang="es-PE" sz="1400" dirty="0">
                <a:solidFill>
                  <a:srgbClr val="FF0000"/>
                </a:solidFill>
              </a:rPr>
              <a:t>par(</a:t>
            </a:r>
            <a:r>
              <a:rPr lang="es-PE" sz="1400" dirty="0" err="1">
                <a:solidFill>
                  <a:srgbClr val="FF0000"/>
                </a:solidFill>
              </a:rPr>
              <a:t>mfrow</a:t>
            </a:r>
            <a:r>
              <a:rPr lang="es-PE" sz="1400" dirty="0">
                <a:solidFill>
                  <a:srgbClr val="FF0000"/>
                </a:solidFill>
              </a:rPr>
              <a:t>=c(1,1))      # un solo gráfico por ventana: la opción por defecto</a:t>
            </a:r>
            <a:br>
              <a:rPr lang="es-PE" sz="1400" dirty="0">
                <a:solidFill>
                  <a:srgbClr val="FF0000"/>
                </a:solidFill>
              </a:rPr>
            </a:br>
            <a:r>
              <a:rPr lang="es-PE" sz="1400" dirty="0">
                <a:solidFill>
                  <a:srgbClr val="FF0000"/>
                </a:solidFill>
              </a:rPr>
              <a:t>par(</a:t>
            </a:r>
            <a:r>
              <a:rPr lang="es-PE" sz="1400" dirty="0" err="1">
                <a:solidFill>
                  <a:srgbClr val="FF0000"/>
                </a:solidFill>
              </a:rPr>
              <a:t>mfrow</a:t>
            </a:r>
            <a:r>
              <a:rPr lang="es-PE" sz="1400" dirty="0">
                <a:solidFill>
                  <a:srgbClr val="FF0000"/>
                </a:solidFill>
              </a:rPr>
              <a:t>=c(2,1))      # Dibuja una matriz de gráficos 2x1: un gráfico debajo de otro</a:t>
            </a:r>
            <a:br>
              <a:rPr lang="es-PE" sz="1400" dirty="0">
                <a:solidFill>
                  <a:srgbClr val="FF0000"/>
                </a:solidFill>
              </a:rPr>
            </a:br>
            <a:r>
              <a:rPr lang="es-PE" sz="1400" dirty="0">
                <a:solidFill>
                  <a:srgbClr val="FF0000"/>
                </a:solidFill>
              </a:rPr>
              <a:t>par(</a:t>
            </a:r>
            <a:r>
              <a:rPr lang="es-PE" sz="1400" dirty="0" err="1">
                <a:solidFill>
                  <a:srgbClr val="FF0000"/>
                </a:solidFill>
              </a:rPr>
              <a:t>mfrow</a:t>
            </a:r>
            <a:r>
              <a:rPr lang="es-PE" sz="1400" dirty="0">
                <a:solidFill>
                  <a:srgbClr val="FF0000"/>
                </a:solidFill>
              </a:rPr>
              <a:t>=c(2,3))      # Matriz de gráficos 2 x 3 : dos filas por tres columnas</a:t>
            </a:r>
          </a:p>
          <a:p>
            <a:pPr algn="l"/>
            <a:endParaRPr lang="es-PE" sz="1400" dirty="0" smtClean="0"/>
          </a:p>
          <a:p>
            <a:pPr algn="l"/>
            <a:r>
              <a:rPr lang="es-PE" sz="1400" dirty="0" smtClean="0"/>
              <a:t>Un ejemplo:</a:t>
            </a:r>
          </a:p>
          <a:p>
            <a:pPr algn="l"/>
            <a:endParaRPr lang="es-PE" sz="1400" dirty="0"/>
          </a:p>
          <a:p>
            <a:pPr algn="l"/>
            <a:r>
              <a:rPr lang="es-PE" sz="1400" dirty="0" smtClean="0">
                <a:solidFill>
                  <a:srgbClr val="FF0000"/>
                </a:solidFill>
              </a:rPr>
              <a:t>x </a:t>
            </a:r>
            <a:r>
              <a:rPr lang="es-PE" sz="1400" dirty="0">
                <a:solidFill>
                  <a:srgbClr val="FF0000"/>
                </a:solidFill>
              </a:rPr>
              <a:t>= </a:t>
            </a:r>
            <a:r>
              <a:rPr lang="es-PE" sz="1400" dirty="0" err="1">
                <a:solidFill>
                  <a:srgbClr val="FF0000"/>
                </a:solidFill>
              </a:rPr>
              <a:t>rnorm</a:t>
            </a:r>
            <a:r>
              <a:rPr lang="es-PE" sz="1400" dirty="0">
                <a:solidFill>
                  <a:srgbClr val="FF0000"/>
                </a:solidFill>
              </a:rPr>
              <a:t>(200)          # Se generan 200 valores de una normal estandarizada</a:t>
            </a:r>
            <a:br>
              <a:rPr lang="es-PE" sz="1400" dirty="0">
                <a:solidFill>
                  <a:srgbClr val="FF0000"/>
                </a:solidFill>
              </a:rPr>
            </a:br>
            <a:r>
              <a:rPr lang="es-PE" sz="1400" dirty="0" smtClean="0">
                <a:solidFill>
                  <a:srgbClr val="FF0000"/>
                </a:solidFill>
              </a:rPr>
              <a:t>par(</a:t>
            </a:r>
            <a:r>
              <a:rPr lang="es-PE" sz="1400" dirty="0" err="1" smtClean="0">
                <a:solidFill>
                  <a:srgbClr val="FF0000"/>
                </a:solidFill>
              </a:rPr>
              <a:t>mfrow</a:t>
            </a:r>
            <a:r>
              <a:rPr lang="es-PE" sz="1400" dirty="0" smtClean="0">
                <a:solidFill>
                  <a:srgbClr val="FF0000"/>
                </a:solidFill>
              </a:rPr>
              <a:t>=c(2,2</a:t>
            </a:r>
            <a:r>
              <a:rPr lang="es-PE" sz="1400" dirty="0">
                <a:solidFill>
                  <a:srgbClr val="FF0000"/>
                </a:solidFill>
              </a:rPr>
              <a:t>))      # Se crea una matriz de gráficos 2 x 2</a:t>
            </a:r>
            <a:br>
              <a:rPr lang="es-PE" sz="1400" dirty="0">
                <a:solidFill>
                  <a:srgbClr val="FF0000"/>
                </a:solidFill>
              </a:rPr>
            </a:br>
            <a:r>
              <a:rPr lang="es-PE" sz="1400" dirty="0" err="1" smtClean="0">
                <a:solidFill>
                  <a:srgbClr val="FF0000"/>
                </a:solidFill>
              </a:rPr>
              <a:t>plot</a:t>
            </a:r>
            <a:r>
              <a:rPr lang="es-PE" sz="1400" dirty="0" smtClean="0">
                <a:solidFill>
                  <a:srgbClr val="FF0000"/>
                </a:solidFill>
              </a:rPr>
              <a:t>(x</a:t>
            </a:r>
            <a:r>
              <a:rPr lang="es-PE" sz="1400" dirty="0">
                <a:solidFill>
                  <a:srgbClr val="FF0000"/>
                </a:solidFill>
              </a:rPr>
              <a:t>)                # Dibujo de x frente al índice 1 a 200</a:t>
            </a:r>
            <a:br>
              <a:rPr lang="es-PE" sz="1400" dirty="0">
                <a:solidFill>
                  <a:srgbClr val="FF0000"/>
                </a:solidFill>
              </a:rPr>
            </a:br>
            <a:r>
              <a:rPr lang="es-PE" sz="1400" dirty="0" err="1" smtClean="0">
                <a:solidFill>
                  <a:srgbClr val="FF0000"/>
                </a:solidFill>
              </a:rPr>
              <a:t>hist</a:t>
            </a:r>
            <a:r>
              <a:rPr lang="es-PE" sz="1400" dirty="0" smtClean="0">
                <a:solidFill>
                  <a:srgbClr val="FF0000"/>
                </a:solidFill>
              </a:rPr>
              <a:t>(x</a:t>
            </a:r>
            <a:r>
              <a:rPr lang="es-PE" sz="1400" dirty="0">
                <a:solidFill>
                  <a:srgbClr val="FF0000"/>
                </a:solidFill>
              </a:rPr>
              <a:t>)              # Histograma de x</a:t>
            </a:r>
            <a:br>
              <a:rPr lang="es-PE" sz="1400" dirty="0">
                <a:solidFill>
                  <a:srgbClr val="FF0000"/>
                </a:solidFill>
              </a:rPr>
            </a:br>
            <a:r>
              <a:rPr lang="es-PE" sz="1400" dirty="0" err="1" smtClean="0">
                <a:solidFill>
                  <a:srgbClr val="FF0000"/>
                </a:solidFill>
              </a:rPr>
              <a:t>boxplot</a:t>
            </a:r>
            <a:r>
              <a:rPr lang="es-PE" sz="1400" dirty="0" smtClean="0">
                <a:solidFill>
                  <a:srgbClr val="FF0000"/>
                </a:solidFill>
              </a:rPr>
              <a:t>(x</a:t>
            </a:r>
            <a:r>
              <a:rPr lang="es-PE" sz="1400" dirty="0">
                <a:solidFill>
                  <a:srgbClr val="FF0000"/>
                </a:solidFill>
              </a:rPr>
              <a:t>)             # Diagrama de caja de x</a:t>
            </a:r>
            <a:br>
              <a:rPr lang="es-PE" sz="1400" dirty="0">
                <a:solidFill>
                  <a:srgbClr val="FF0000"/>
                </a:solidFill>
              </a:rPr>
            </a:br>
            <a:r>
              <a:rPr lang="es-PE" sz="1400" dirty="0" err="1" smtClean="0">
                <a:solidFill>
                  <a:srgbClr val="FF0000"/>
                </a:solidFill>
              </a:rPr>
              <a:t>qqnorm</a:t>
            </a:r>
            <a:r>
              <a:rPr lang="es-PE" sz="1400" dirty="0" smtClean="0">
                <a:solidFill>
                  <a:srgbClr val="FF0000"/>
                </a:solidFill>
              </a:rPr>
              <a:t>(x</a:t>
            </a:r>
            <a:r>
              <a:rPr lang="es-PE" sz="1400" dirty="0">
                <a:solidFill>
                  <a:srgbClr val="FF0000"/>
                </a:solidFill>
              </a:rPr>
              <a:t>)            # Gráfico </a:t>
            </a:r>
            <a:r>
              <a:rPr lang="es-PE" sz="1400" dirty="0" err="1">
                <a:solidFill>
                  <a:srgbClr val="FF0000"/>
                </a:solidFill>
              </a:rPr>
              <a:t>cuantil-cuantil</a:t>
            </a:r>
            <a:r>
              <a:rPr lang="es-PE" sz="1400" dirty="0">
                <a:solidFill>
                  <a:srgbClr val="FF0000"/>
                </a:solidFill>
              </a:rPr>
              <a:t> de x frente a la distribución</a:t>
            </a:r>
            <a:br>
              <a:rPr lang="es-PE" sz="1400" dirty="0">
                <a:solidFill>
                  <a:srgbClr val="FF0000"/>
                </a:solidFill>
              </a:rPr>
            </a:br>
            <a:r>
              <a:rPr lang="es-PE" sz="1400" dirty="0" smtClean="0">
                <a:solidFill>
                  <a:srgbClr val="FF0000"/>
                </a:solidFill>
              </a:rPr>
              <a:t>normal</a:t>
            </a:r>
          </a:p>
          <a:p>
            <a:pPr algn="l"/>
            <a:endParaRPr lang="es-PE" sz="1400" dirty="0">
              <a:solidFill>
                <a:srgbClr val="FF0000"/>
              </a:solidFill>
            </a:endParaRPr>
          </a:p>
          <a:p>
            <a:pPr algn="l"/>
            <a:r>
              <a:rPr lang="es-PE" sz="1400" dirty="0">
                <a:solidFill>
                  <a:srgbClr val="000000"/>
                </a:solidFill>
              </a:rPr>
              <a:t>Para conseguir esto se usa el comando  par, con la opción </a:t>
            </a:r>
            <a:r>
              <a:rPr lang="es-PE" sz="1400" dirty="0" err="1">
                <a:solidFill>
                  <a:srgbClr val="000000"/>
                </a:solidFill>
              </a:rPr>
              <a:t>mfrow</a:t>
            </a:r>
            <a:r>
              <a:rPr lang="es-PE" sz="1400" dirty="0">
                <a:solidFill>
                  <a:srgbClr val="000000"/>
                </a:solidFill>
              </a:rPr>
              <a:t>. Ejemplos:</a:t>
            </a:r>
          </a:p>
          <a:p>
            <a:pPr algn="l"/>
            <a:endParaRPr lang="es-PE" sz="1400" dirty="0">
              <a:solidFill>
                <a:srgbClr val="FF0000"/>
              </a:solidFill>
            </a:endParaRPr>
          </a:p>
          <a:p>
            <a:pPr algn="l"/>
            <a:r>
              <a:rPr lang="es-PE" sz="1400" dirty="0">
                <a:solidFill>
                  <a:srgbClr val="FF0000"/>
                </a:solidFill>
              </a:rPr>
              <a:t>par(</a:t>
            </a:r>
            <a:r>
              <a:rPr lang="es-PE" sz="1400" dirty="0" err="1">
                <a:solidFill>
                  <a:srgbClr val="FF0000"/>
                </a:solidFill>
              </a:rPr>
              <a:t>mfrow</a:t>
            </a:r>
            <a:r>
              <a:rPr lang="es-PE" sz="1400" dirty="0">
                <a:solidFill>
                  <a:srgbClr val="FF0000"/>
                </a:solidFill>
              </a:rPr>
              <a:t>=c(1,1))      # un solo gráfico por ventana: la opción por defecto</a:t>
            </a:r>
          </a:p>
          <a:p>
            <a:pPr algn="l"/>
            <a:r>
              <a:rPr lang="es-PE" sz="1400" dirty="0">
                <a:solidFill>
                  <a:srgbClr val="FF0000"/>
                </a:solidFill>
              </a:rPr>
              <a:t>par(</a:t>
            </a:r>
            <a:r>
              <a:rPr lang="es-PE" sz="1400" dirty="0" err="1">
                <a:solidFill>
                  <a:srgbClr val="FF0000"/>
                </a:solidFill>
              </a:rPr>
              <a:t>mfrow</a:t>
            </a:r>
            <a:r>
              <a:rPr lang="es-PE" sz="1400" dirty="0">
                <a:solidFill>
                  <a:srgbClr val="FF0000"/>
                </a:solidFill>
              </a:rPr>
              <a:t>=c(2,1))      # Dibuja una matriz de gráficos 2x1: un gráfico debajo de otro</a:t>
            </a:r>
          </a:p>
          <a:p>
            <a:pPr algn="l"/>
            <a:r>
              <a:rPr lang="es-PE" sz="1400" dirty="0">
                <a:solidFill>
                  <a:srgbClr val="FF0000"/>
                </a:solidFill>
              </a:rPr>
              <a:t>par(</a:t>
            </a:r>
            <a:r>
              <a:rPr lang="es-PE" sz="1400" dirty="0" err="1">
                <a:solidFill>
                  <a:srgbClr val="FF0000"/>
                </a:solidFill>
              </a:rPr>
              <a:t>mfrow</a:t>
            </a:r>
            <a:r>
              <a:rPr lang="es-PE" sz="1400" dirty="0">
                <a:solidFill>
                  <a:srgbClr val="FF0000"/>
                </a:solidFill>
              </a:rPr>
              <a:t>=c(2,3))      # Matriz de gráficos 2 x 3 : dos filas por tres columnas</a:t>
            </a:r>
          </a:p>
          <a:p>
            <a:pPr algn="l"/>
            <a:endParaRPr lang="es-PE" sz="1400" dirty="0">
              <a:solidFill>
                <a:srgbClr val="FF0000"/>
              </a:solidFill>
            </a:endParaRPr>
          </a:p>
          <a:p>
            <a:pPr algn="l"/>
            <a:r>
              <a:rPr lang="es-PE" sz="1400" dirty="0">
                <a:solidFill>
                  <a:srgbClr val="000000"/>
                </a:solidFill>
              </a:rPr>
              <a:t>Un ejemplo:</a:t>
            </a:r>
          </a:p>
          <a:p>
            <a:pPr algn="l"/>
            <a:endParaRPr lang="es-PE" sz="1400" dirty="0">
              <a:solidFill>
                <a:srgbClr val="FF0000"/>
              </a:solidFill>
            </a:endParaRPr>
          </a:p>
          <a:p>
            <a:pPr algn="l"/>
            <a:r>
              <a:rPr lang="es-PE" sz="1400" dirty="0">
                <a:solidFill>
                  <a:srgbClr val="FF0000"/>
                </a:solidFill>
              </a:rPr>
              <a:t>x = </a:t>
            </a:r>
            <a:r>
              <a:rPr lang="es-PE" sz="1400" dirty="0" err="1">
                <a:solidFill>
                  <a:srgbClr val="FF0000"/>
                </a:solidFill>
              </a:rPr>
              <a:t>rnorm</a:t>
            </a:r>
            <a:r>
              <a:rPr lang="es-PE" sz="1400" dirty="0">
                <a:solidFill>
                  <a:srgbClr val="FF0000"/>
                </a:solidFill>
              </a:rPr>
              <a:t>(200)          # Se generan 200 valores de una normal estandarizada</a:t>
            </a:r>
          </a:p>
          <a:p>
            <a:pPr algn="l"/>
            <a:r>
              <a:rPr lang="es-PE" sz="1400" dirty="0">
                <a:solidFill>
                  <a:srgbClr val="FF0000"/>
                </a:solidFill>
              </a:rPr>
              <a:t>par(</a:t>
            </a:r>
            <a:r>
              <a:rPr lang="es-PE" sz="1400" dirty="0" err="1">
                <a:solidFill>
                  <a:srgbClr val="FF0000"/>
                </a:solidFill>
              </a:rPr>
              <a:t>mfrow</a:t>
            </a:r>
            <a:r>
              <a:rPr lang="es-PE" sz="1400" dirty="0">
                <a:solidFill>
                  <a:srgbClr val="FF0000"/>
                </a:solidFill>
              </a:rPr>
              <a:t>=c(2,2))      # Se crea una matriz de gráficos 2 x 2</a:t>
            </a:r>
          </a:p>
          <a:p>
            <a:pPr algn="l"/>
            <a:r>
              <a:rPr lang="es-PE" sz="1400" dirty="0" err="1">
                <a:solidFill>
                  <a:srgbClr val="FF0000"/>
                </a:solidFill>
              </a:rPr>
              <a:t>plot</a:t>
            </a:r>
            <a:r>
              <a:rPr lang="es-PE" sz="1400" dirty="0">
                <a:solidFill>
                  <a:srgbClr val="FF0000"/>
                </a:solidFill>
              </a:rPr>
              <a:t>(x)                # Dibujo de x frente al índice 1 a 200</a:t>
            </a:r>
          </a:p>
          <a:p>
            <a:pPr algn="l"/>
            <a:r>
              <a:rPr lang="es-PE" sz="1400" dirty="0" err="1">
                <a:solidFill>
                  <a:srgbClr val="FF0000"/>
                </a:solidFill>
              </a:rPr>
              <a:t>hist</a:t>
            </a:r>
            <a:r>
              <a:rPr lang="es-PE" sz="1400" dirty="0">
                <a:solidFill>
                  <a:srgbClr val="FF0000"/>
                </a:solidFill>
              </a:rPr>
              <a:t>(x)              # Histograma de x</a:t>
            </a:r>
          </a:p>
          <a:p>
            <a:pPr algn="l"/>
            <a:r>
              <a:rPr lang="es-PE" sz="1400" dirty="0" err="1">
                <a:solidFill>
                  <a:srgbClr val="FF0000"/>
                </a:solidFill>
              </a:rPr>
              <a:t>boxplot</a:t>
            </a:r>
            <a:r>
              <a:rPr lang="es-PE" sz="1400" dirty="0">
                <a:solidFill>
                  <a:srgbClr val="FF0000"/>
                </a:solidFill>
              </a:rPr>
              <a:t>(x)             # Diagrama de caja de x</a:t>
            </a:r>
          </a:p>
          <a:p>
            <a:pPr algn="l"/>
            <a:r>
              <a:rPr lang="es-PE" sz="1400" dirty="0" err="1">
                <a:solidFill>
                  <a:srgbClr val="FF0000"/>
                </a:solidFill>
              </a:rPr>
              <a:t>qqnorm</a:t>
            </a:r>
            <a:r>
              <a:rPr lang="es-PE" sz="1400" dirty="0">
                <a:solidFill>
                  <a:srgbClr val="FF0000"/>
                </a:solidFill>
              </a:rPr>
              <a:t>(x)            # Gráfico </a:t>
            </a:r>
            <a:r>
              <a:rPr lang="es-PE" sz="1400" dirty="0" err="1">
                <a:solidFill>
                  <a:srgbClr val="FF0000"/>
                </a:solidFill>
              </a:rPr>
              <a:t>cuantil-cuantil</a:t>
            </a:r>
            <a:r>
              <a:rPr lang="es-PE" sz="1400" dirty="0">
                <a:solidFill>
                  <a:srgbClr val="FF0000"/>
                </a:solidFill>
              </a:rPr>
              <a:t> de x frente a la distribución</a:t>
            </a:r>
          </a:p>
          <a:p>
            <a:pPr algn="l"/>
            <a:r>
              <a:rPr lang="es-PE" sz="1400" dirty="0">
                <a:solidFill>
                  <a:srgbClr val="FF0000"/>
                </a:solidFill>
              </a:rPr>
              <a:t>normal</a:t>
            </a:r>
          </a:p>
        </p:txBody>
      </p:sp>
    </p:spTree>
    <p:extLst>
      <p:ext uri="{BB962C8B-B14F-4D97-AF65-F5344CB8AC3E}">
        <p14:creationId xmlns:p14="http://schemas.microsoft.com/office/powerpoint/2010/main" val="4165133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202756" y="980728"/>
            <a:ext cx="6696744" cy="5262979"/>
          </a:xfrm>
          <a:prstGeom prst="rect">
            <a:avLst/>
          </a:prstGeom>
        </p:spPr>
        <p:txBody>
          <a:bodyPr wrap="square">
            <a:spAutoFit/>
          </a:bodyPr>
          <a:lstStyle/>
          <a:p>
            <a:pPr algn="l"/>
            <a:r>
              <a:rPr lang="es-ES" sz="1400" dirty="0">
                <a:latin typeface="Calibri" pitchFamily="34" charset="0"/>
              </a:rPr>
              <a:t>También se pueden escribir los valores directamente usando la </a:t>
            </a:r>
            <a:r>
              <a:rPr lang="es-ES" sz="1400" dirty="0">
                <a:solidFill>
                  <a:srgbClr val="FF0000"/>
                </a:solidFill>
                <a:latin typeface="Calibri" pitchFamily="34" charset="0"/>
              </a:rPr>
              <a:t>función </a:t>
            </a:r>
            <a:r>
              <a:rPr lang="es-ES" sz="1400" dirty="0" smtClean="0">
                <a:solidFill>
                  <a:srgbClr val="FF0000"/>
                </a:solidFill>
                <a:latin typeface="Calibri" pitchFamily="34" charset="0"/>
              </a:rPr>
              <a:t>c()</a:t>
            </a:r>
          </a:p>
          <a:p>
            <a:r>
              <a:rPr lang="es-ES" sz="1400" dirty="0" smtClean="0"/>
              <a:t>&gt; c(1</a:t>
            </a:r>
            <a:r>
              <a:rPr lang="es-ES" sz="1400" dirty="0"/>
              <a:t>, 1.5, 2, 2.5, 3, 3.5, 4, 4.5, 5</a:t>
            </a:r>
            <a:r>
              <a:rPr lang="es-ES" sz="1400" dirty="0" smtClean="0"/>
              <a:t>)</a:t>
            </a:r>
          </a:p>
          <a:p>
            <a:r>
              <a:rPr lang="es-ES" sz="1400" dirty="0" smtClean="0"/>
              <a:t> </a:t>
            </a:r>
            <a:r>
              <a:rPr lang="es-ES" sz="1400" dirty="0"/>
              <a:t>[1] 1.0 1.5 2.0 2.5 3.0 3.5 4.0 4.5 </a:t>
            </a:r>
            <a:r>
              <a:rPr lang="es-ES" sz="1400" dirty="0" smtClean="0"/>
              <a:t>5.0</a:t>
            </a:r>
          </a:p>
          <a:p>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b="1" dirty="0" smtClean="0">
              <a:latin typeface="Calibri" pitchFamily="34" charset="0"/>
            </a:endParaRPr>
          </a:p>
          <a:p>
            <a:pPr algn="l"/>
            <a:endParaRPr lang="es-ES" sz="1400" b="1" dirty="0">
              <a:latin typeface="Calibri" pitchFamily="34" charset="0"/>
            </a:endParaRPr>
          </a:p>
          <a:p>
            <a:pPr algn="l"/>
            <a:endParaRPr lang="es-ES" sz="1400" dirty="0" smtClean="0">
              <a:solidFill>
                <a:srgbClr val="FF0000"/>
              </a:solidFill>
              <a:latin typeface="Calibri" pitchFamily="34" charset="0"/>
            </a:endParaRPr>
          </a:p>
          <a:p>
            <a:pPr algn="l"/>
            <a:r>
              <a:rPr lang="es-ES" sz="1400" dirty="0" err="1" smtClean="0">
                <a:solidFill>
                  <a:srgbClr val="FF0000"/>
                </a:solidFill>
                <a:latin typeface="Calibri" pitchFamily="34" charset="0"/>
              </a:rPr>
              <a:t>sequence</a:t>
            </a:r>
            <a:r>
              <a:rPr lang="es-ES" sz="1400" dirty="0" smtClean="0">
                <a:solidFill>
                  <a:srgbClr val="FF0000"/>
                </a:solidFill>
                <a:latin typeface="Calibri" pitchFamily="34" charset="0"/>
              </a:rPr>
              <a:t>(c(10,5</a:t>
            </a:r>
            <a:r>
              <a:rPr lang="es-ES" sz="1400" dirty="0">
                <a:solidFill>
                  <a:srgbClr val="FF0000"/>
                </a:solidFill>
                <a:latin typeface="Calibri" pitchFamily="34" charset="0"/>
              </a:rPr>
              <a:t>)) </a:t>
            </a:r>
            <a:r>
              <a:rPr lang="es-ES" sz="1400" b="1" dirty="0">
                <a:solidFill>
                  <a:srgbClr val="FF0000"/>
                </a:solidFill>
                <a:latin typeface="Calibri" pitchFamily="34" charset="0"/>
              </a:rPr>
              <a:t>¿Qué observa?</a:t>
            </a:r>
          </a:p>
          <a:p>
            <a:pPr algn="l"/>
            <a:endParaRPr lang="es-ES" sz="1400" b="1" dirty="0">
              <a:solidFill>
                <a:srgbClr val="FF0000"/>
              </a:solidFill>
              <a:latin typeface="Calibri" pitchFamily="34" charset="0"/>
            </a:endParaRPr>
          </a:p>
          <a:p>
            <a:pPr algn="l"/>
            <a:r>
              <a:rPr lang="es-ES" sz="1400" b="1" dirty="0">
                <a:solidFill>
                  <a:srgbClr val="FF0000"/>
                </a:solidFill>
                <a:latin typeface="Calibri" pitchFamily="34" charset="0"/>
              </a:rPr>
              <a:t>La función gl </a:t>
            </a:r>
            <a:r>
              <a:rPr lang="es-ES" sz="1400" dirty="0">
                <a:solidFill>
                  <a:srgbClr val="FF0000"/>
                </a:solidFill>
                <a:latin typeface="Calibri" pitchFamily="34" charset="0"/>
              </a:rPr>
              <a:t>(generador de niveles) </a:t>
            </a:r>
          </a:p>
          <a:p>
            <a:pPr algn="l"/>
            <a:r>
              <a:rPr lang="es-ES" sz="1400" dirty="0" err="1">
                <a:solidFill>
                  <a:srgbClr val="FF0000"/>
                </a:solidFill>
                <a:latin typeface="Calibri" pitchFamily="34" charset="0"/>
              </a:rPr>
              <a:t>gl</a:t>
            </a:r>
            <a:r>
              <a:rPr lang="es-ES" sz="1400" dirty="0">
                <a:solidFill>
                  <a:srgbClr val="FF0000"/>
                </a:solidFill>
                <a:latin typeface="Calibri" pitchFamily="34" charset="0"/>
              </a:rPr>
              <a:t>(niveles, replicas)</a:t>
            </a:r>
          </a:p>
          <a:p>
            <a:pPr algn="l"/>
            <a:endParaRPr lang="es-ES" sz="1400" b="1" dirty="0">
              <a:latin typeface="Calibri" pitchFamily="34" charset="0"/>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756" y="1844824"/>
            <a:ext cx="5810400" cy="283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7131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099395" y="260648"/>
            <a:ext cx="6934200" cy="715963"/>
          </a:xfrm>
        </p:spPr>
        <p:txBody>
          <a:bodyPr/>
          <a:lstStyle/>
          <a:p>
            <a:r>
              <a:rPr lang="en-US" sz="4000" dirty="0" smtClean="0">
                <a:solidFill>
                  <a:srgbClr val="4D4D4D"/>
                </a:solidFill>
              </a:rPr>
              <a:t>SESIÓN 4</a:t>
            </a:r>
            <a:endParaRPr lang="en-US" sz="4000" dirty="0">
              <a:solidFill>
                <a:srgbClr val="4D4D4D"/>
              </a:solidFill>
            </a:endParaRPr>
          </a:p>
        </p:txBody>
      </p:sp>
      <p:sp>
        <p:nvSpPr>
          <p:cNvPr id="4" name="3 Rectángulo"/>
          <p:cNvSpPr/>
          <p:nvPr/>
        </p:nvSpPr>
        <p:spPr>
          <a:xfrm>
            <a:off x="2195736" y="1196752"/>
            <a:ext cx="6174432" cy="369332"/>
          </a:xfrm>
          <a:prstGeom prst="rect">
            <a:avLst/>
          </a:prstGeom>
        </p:spPr>
        <p:txBody>
          <a:bodyPr wrap="square">
            <a:spAutoFit/>
          </a:bodyPr>
          <a:lstStyle/>
          <a:p>
            <a:pPr algn="just"/>
            <a:r>
              <a:rPr lang="es-ES" b="1" dirty="0" smtClean="0"/>
              <a:t>Pruebas no paramétricas con R Commander</a:t>
            </a:r>
            <a:endParaRPr lang="es-ES" dirty="0" smtClean="0"/>
          </a:p>
        </p:txBody>
      </p:sp>
      <p:grpSp>
        <p:nvGrpSpPr>
          <p:cNvPr id="2" name="1 Grupo"/>
          <p:cNvGrpSpPr/>
          <p:nvPr/>
        </p:nvGrpSpPr>
        <p:grpSpPr>
          <a:xfrm>
            <a:off x="2554770" y="1844217"/>
            <a:ext cx="4034460" cy="4045317"/>
            <a:chOff x="2196647" y="1399907"/>
            <a:chExt cx="4034460" cy="4045317"/>
          </a:xfrm>
        </p:grpSpPr>
        <p:sp>
          <p:nvSpPr>
            <p:cNvPr id="8" name="Rectángulo 1"/>
            <p:cNvSpPr/>
            <p:nvPr/>
          </p:nvSpPr>
          <p:spPr>
            <a:xfrm>
              <a:off x="3368037" y="4983559"/>
              <a:ext cx="1691680" cy="461665"/>
            </a:xfrm>
            <a:prstGeom prst="rect">
              <a:avLst/>
            </a:prstGeom>
          </p:spPr>
          <p:txBody>
            <a:bodyPr wrap="square">
              <a:spAutoFit/>
            </a:bodyPr>
            <a:lstStyle/>
            <a:p>
              <a:r>
                <a:rPr lang="es-PE" sz="800" dirty="0"/>
                <a:t>recuperado: http://vivaelsoftwarelibre.com/test-de-welch-en-r/</a:t>
              </a:r>
            </a:p>
          </p:txBody>
        </p:sp>
        <p:pic>
          <p:nvPicPr>
            <p:cNvPr id="1026" name="Picture 2"/>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96647" y="1399907"/>
              <a:ext cx="4034460" cy="33843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grpSp>
      <p:pic>
        <p:nvPicPr>
          <p:cNvPr id="1028" name="Picture 4" descr="https://i1.wp.com/vivaelsoftwarelibre.com/wp-content/uploads/2016/11/R-Commander.png?fit=817%2C3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2062" y="5427869"/>
            <a:ext cx="2655120" cy="101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61798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913" y="1268760"/>
            <a:ext cx="6140174" cy="1632198"/>
          </a:xfrm>
          <a:prstGeom prst="rect">
            <a:avLst/>
          </a:prstGeom>
        </p:spPr>
      </p:pic>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39" y="3429000"/>
            <a:ext cx="8355926" cy="2462014"/>
          </a:xfrm>
          <a:prstGeom prst="rect">
            <a:avLst/>
          </a:prstGeom>
        </p:spPr>
      </p:pic>
      <p:sp>
        <p:nvSpPr>
          <p:cNvPr id="3" name="2 Rectángulo"/>
          <p:cNvSpPr/>
          <p:nvPr/>
        </p:nvSpPr>
        <p:spPr>
          <a:xfrm>
            <a:off x="1259632" y="5573557"/>
            <a:ext cx="1726819" cy="492443"/>
          </a:xfrm>
          <a:prstGeom prst="rect">
            <a:avLst/>
          </a:prstGeom>
        </p:spPr>
        <p:txBody>
          <a:bodyPr wrap="square">
            <a:spAutoFit/>
          </a:bodyPr>
          <a:lstStyle/>
          <a:p>
            <a:pPr algn="ctr"/>
            <a:r>
              <a:rPr lang="es-ES" sz="1300" dirty="0" smtClean="0"/>
              <a:t>o </a:t>
            </a:r>
            <a:r>
              <a:rPr lang="es-ES" sz="1300" dirty="0"/>
              <a:t>de 2 muestras o Shapiro </a:t>
            </a:r>
          </a:p>
        </p:txBody>
      </p:sp>
    </p:spTree>
    <p:extLst>
      <p:ext uri="{BB962C8B-B14F-4D97-AF65-F5344CB8AC3E}">
        <p14:creationId xmlns:p14="http://schemas.microsoft.com/office/powerpoint/2010/main" val="6890284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286000" y="1628800"/>
            <a:ext cx="4572000" cy="2185214"/>
          </a:xfrm>
          <a:prstGeom prst="rect">
            <a:avLst/>
          </a:prstGeom>
          <a:solidFill>
            <a:srgbClr val="FFFF00"/>
          </a:solidFill>
        </p:spPr>
        <p:txBody>
          <a:bodyPr>
            <a:spAutoFit/>
          </a:bodyPr>
          <a:lstStyle/>
          <a:p>
            <a:r>
              <a:rPr lang="es-ES" b="1" dirty="0"/>
              <a:t>Regla de decisión</a:t>
            </a:r>
            <a:endParaRPr lang="es-ES" dirty="0"/>
          </a:p>
          <a:p>
            <a:pPr marL="285750" indent="-285750">
              <a:buFont typeface="Arial" pitchFamily="34" charset="0"/>
              <a:buChar char="•"/>
            </a:pPr>
            <a:r>
              <a:rPr lang="es-ES" dirty="0"/>
              <a:t>Si el p-valor es menor que el nivel de significancia (α).</a:t>
            </a:r>
          </a:p>
          <a:p>
            <a:pPr marL="285750" indent="-285750">
              <a:buFont typeface="Arial" pitchFamily="34" charset="0"/>
              <a:buChar char="•"/>
            </a:pPr>
            <a:r>
              <a:rPr lang="es-ES" dirty="0"/>
              <a:t>Recordar que se recomienda elegir el nivel de significancia de 0.01 hasta </a:t>
            </a:r>
            <a:r>
              <a:rPr lang="es-ES" dirty="0" smtClean="0"/>
              <a:t>0.05</a:t>
            </a:r>
          </a:p>
          <a:p>
            <a:endParaRPr lang="es-ES" dirty="0"/>
          </a:p>
          <a:p>
            <a:pPr algn="ctr"/>
            <a:r>
              <a:rPr lang="es-ES" sz="2800" dirty="0">
                <a:solidFill>
                  <a:srgbClr val="FF0000"/>
                </a:solidFill>
              </a:rPr>
              <a:t>p-valor &lt; α </a:t>
            </a:r>
            <a:r>
              <a:rPr lang="es-ES" sz="2800" dirty="0">
                <a:solidFill>
                  <a:srgbClr val="FF0000"/>
                </a:solidFill>
                <a:sym typeface="Wingdings"/>
              </a:rPr>
              <a:t></a:t>
            </a:r>
            <a:r>
              <a:rPr lang="es-ES" sz="2800" dirty="0">
                <a:solidFill>
                  <a:srgbClr val="FF0000"/>
                </a:solidFill>
              </a:rPr>
              <a:t> Se rechaza H</a:t>
            </a:r>
            <a:r>
              <a:rPr lang="es-ES" sz="2800" baseline="-25000" dirty="0">
                <a:solidFill>
                  <a:srgbClr val="FF0000"/>
                </a:solidFill>
              </a:rPr>
              <a:t>0</a:t>
            </a:r>
            <a:endParaRPr lang="es-ES" sz="2800" dirty="0">
              <a:solidFill>
                <a:srgbClr val="FF0000"/>
              </a:solidFill>
            </a:endParaRPr>
          </a:p>
        </p:txBody>
      </p:sp>
      <p:pic>
        <p:nvPicPr>
          <p:cNvPr id="2050" name="Picture 2" descr="https://d2v9y0dukr6mq2.cloudfront.net/video/thumbnail/uh59Wh0/idea-in-human-head-arrow-1-cartoon-illustration-hand-drawn-animation-transparent_nkbejwu__S0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365104"/>
            <a:ext cx="3048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5508104" y="5222354"/>
            <a:ext cx="1512168" cy="1077218"/>
          </a:xfrm>
          <a:prstGeom prst="rect">
            <a:avLst/>
          </a:prstGeom>
        </p:spPr>
        <p:txBody>
          <a:bodyPr wrap="square">
            <a:spAutoFit/>
          </a:bodyPr>
          <a:lstStyle/>
          <a:p>
            <a:r>
              <a:rPr lang="es-ES" sz="800" dirty="0" smtClean="0"/>
              <a:t>Recuperado de: https</a:t>
            </a:r>
            <a:r>
              <a:rPr lang="es-ES" sz="800" dirty="0"/>
              <a:t>://d2v9y0dukr6mq2.cloudfront.net/video/thumbnail/uh59Wh0/idea-in-human-head-arrow-1-cartoon-illustration-hand-drawn-animation-transparent_nkbejwu__S0004.jpg</a:t>
            </a:r>
          </a:p>
        </p:txBody>
      </p:sp>
    </p:spTree>
    <p:extLst>
      <p:ext uri="{BB962C8B-B14F-4D97-AF65-F5344CB8AC3E}">
        <p14:creationId xmlns:p14="http://schemas.microsoft.com/office/powerpoint/2010/main" val="147239608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835696" y="797511"/>
            <a:ext cx="6768752" cy="5632311"/>
          </a:xfrm>
          <a:prstGeom prst="rect">
            <a:avLst/>
          </a:prstGeom>
        </p:spPr>
        <p:txBody>
          <a:bodyPr wrap="square">
            <a:spAutoFit/>
          </a:bodyPr>
          <a:lstStyle/>
          <a:p>
            <a:r>
              <a:rPr lang="es-ES" b="1" i="1" dirty="0" smtClean="0"/>
              <a:t>Binomial x2</a:t>
            </a:r>
          </a:p>
          <a:p>
            <a:endParaRPr lang="es-ES" i="1" dirty="0" smtClean="0"/>
          </a:p>
          <a:p>
            <a:r>
              <a:rPr lang="es-ES" b="1" i="1" dirty="0" smtClean="0"/>
              <a:t>Problema 1: </a:t>
            </a:r>
          </a:p>
          <a:p>
            <a:r>
              <a:rPr lang="es-ES" i="1" dirty="0" smtClean="0">
                <a:solidFill>
                  <a:srgbClr val="FF0000"/>
                </a:solidFill>
              </a:rPr>
              <a:t>El </a:t>
            </a:r>
            <a:r>
              <a:rPr lang="es-ES" i="1" dirty="0">
                <a:solidFill>
                  <a:srgbClr val="FF0000"/>
                </a:solidFill>
              </a:rPr>
              <a:t>fin de semana pasé por el casino de </a:t>
            </a:r>
            <a:r>
              <a:rPr lang="es-ES" i="1" dirty="0" smtClean="0">
                <a:solidFill>
                  <a:srgbClr val="FF0000"/>
                </a:solidFill>
              </a:rPr>
              <a:t>Miraflores y </a:t>
            </a:r>
            <a:r>
              <a:rPr lang="es-ES" i="1" dirty="0">
                <a:solidFill>
                  <a:srgbClr val="FF0000"/>
                </a:solidFill>
              </a:rPr>
              <a:t>jugué a los dados. Me llevé uno que me tenía </a:t>
            </a:r>
            <a:r>
              <a:rPr lang="es-ES" i="1" dirty="0" smtClean="0">
                <a:solidFill>
                  <a:srgbClr val="FF0000"/>
                </a:solidFill>
              </a:rPr>
              <a:t>sorprendido, </a:t>
            </a:r>
            <a:r>
              <a:rPr lang="es-ES" i="1" dirty="0">
                <a:solidFill>
                  <a:srgbClr val="FF0000"/>
                </a:solidFill>
              </a:rPr>
              <a:t>¿estaría desequilibrado? Ya en casa lo tiré 600 veces, anotando los resultados (1: 103; 2: 77; 3: 89; 4: 108; 5: 99; 6: 124</a:t>
            </a:r>
            <a:r>
              <a:rPr lang="es-ES" i="1" dirty="0" smtClean="0">
                <a:solidFill>
                  <a:srgbClr val="FF0000"/>
                </a:solidFill>
              </a:rPr>
              <a:t>).</a:t>
            </a:r>
          </a:p>
          <a:p>
            <a:endParaRPr lang="es-ES" i="1" dirty="0"/>
          </a:p>
          <a:p>
            <a:pPr algn="just"/>
            <a:r>
              <a:rPr lang="es-ES" dirty="0" smtClean="0">
                <a:solidFill>
                  <a:srgbClr val="FF0000"/>
                </a:solidFill>
              </a:rPr>
              <a:t>&gt; </a:t>
            </a:r>
            <a:r>
              <a:rPr lang="es-ES" dirty="0" err="1" smtClean="0">
                <a:solidFill>
                  <a:srgbClr val="FF0000"/>
                </a:solidFill>
              </a:rPr>
              <a:t>obs</a:t>
            </a:r>
            <a:r>
              <a:rPr lang="es-ES" dirty="0">
                <a:solidFill>
                  <a:srgbClr val="FF0000"/>
                </a:solidFill>
              </a:rPr>
              <a:t>&lt;-c(103,77,89,108,99,124)</a:t>
            </a:r>
            <a:r>
              <a:rPr lang="es-ES" dirty="0"/>
              <a:t> # Asignamos las frecuencias observadas a una variable (</a:t>
            </a:r>
            <a:r>
              <a:rPr lang="es-ES" dirty="0" err="1"/>
              <a:t>obs</a:t>
            </a:r>
            <a:r>
              <a:rPr lang="es-ES" dirty="0"/>
              <a:t>)</a:t>
            </a:r>
          </a:p>
          <a:p>
            <a:pPr algn="just"/>
            <a:r>
              <a:rPr lang="es-ES" dirty="0">
                <a:solidFill>
                  <a:srgbClr val="FF0000"/>
                </a:solidFill>
              </a:rPr>
              <a:t>&gt; </a:t>
            </a:r>
            <a:r>
              <a:rPr lang="es-ES" dirty="0" err="1">
                <a:solidFill>
                  <a:srgbClr val="FF0000"/>
                </a:solidFill>
              </a:rPr>
              <a:t>esp</a:t>
            </a:r>
            <a:r>
              <a:rPr lang="es-ES" dirty="0">
                <a:solidFill>
                  <a:srgbClr val="FF0000"/>
                </a:solidFill>
              </a:rPr>
              <a:t>&lt;-c(100,100,100,100,100,100)</a:t>
            </a:r>
            <a:r>
              <a:rPr lang="es-ES" dirty="0"/>
              <a:t> # Asignamos las frecuencias esperadas a una variable (</a:t>
            </a:r>
            <a:r>
              <a:rPr lang="es-ES" dirty="0" err="1"/>
              <a:t>esp</a:t>
            </a:r>
            <a:r>
              <a:rPr lang="es-ES" dirty="0"/>
              <a:t>)</a:t>
            </a:r>
          </a:p>
          <a:p>
            <a:pPr algn="just"/>
            <a:r>
              <a:rPr lang="es-ES" dirty="0">
                <a:solidFill>
                  <a:srgbClr val="FF0000"/>
                </a:solidFill>
              </a:rPr>
              <a:t>&gt; </a:t>
            </a:r>
            <a:r>
              <a:rPr lang="es-ES" dirty="0" err="1">
                <a:solidFill>
                  <a:srgbClr val="FF0000"/>
                </a:solidFill>
              </a:rPr>
              <a:t>tba</a:t>
            </a:r>
            <a:r>
              <a:rPr lang="es-ES" dirty="0">
                <a:solidFill>
                  <a:srgbClr val="FF0000"/>
                </a:solidFill>
              </a:rPr>
              <a:t>=</a:t>
            </a:r>
            <a:r>
              <a:rPr lang="es-ES" dirty="0" err="1">
                <a:solidFill>
                  <a:srgbClr val="FF0000"/>
                </a:solidFill>
              </a:rPr>
              <a:t>chisq.test</a:t>
            </a:r>
            <a:r>
              <a:rPr lang="es-ES" dirty="0">
                <a:solidFill>
                  <a:srgbClr val="FF0000"/>
                </a:solidFill>
              </a:rPr>
              <a:t>(</a:t>
            </a:r>
            <a:r>
              <a:rPr lang="es-ES" dirty="0" err="1">
                <a:solidFill>
                  <a:srgbClr val="FF0000"/>
                </a:solidFill>
              </a:rPr>
              <a:t>obs</a:t>
            </a:r>
            <a:r>
              <a:rPr lang="es-ES" dirty="0">
                <a:solidFill>
                  <a:srgbClr val="FF0000"/>
                </a:solidFill>
              </a:rPr>
              <a:t>, p=</a:t>
            </a:r>
            <a:r>
              <a:rPr lang="es-ES" dirty="0" err="1">
                <a:solidFill>
                  <a:srgbClr val="FF0000"/>
                </a:solidFill>
              </a:rPr>
              <a:t>esp</a:t>
            </a:r>
            <a:r>
              <a:rPr lang="es-ES" dirty="0">
                <a:solidFill>
                  <a:srgbClr val="FF0000"/>
                </a:solidFill>
              </a:rPr>
              <a:t>, </a:t>
            </a:r>
            <a:r>
              <a:rPr lang="es-ES" dirty="0" err="1">
                <a:solidFill>
                  <a:srgbClr val="FF0000"/>
                </a:solidFill>
              </a:rPr>
              <a:t>rescale.p</a:t>
            </a:r>
            <a:r>
              <a:rPr lang="es-ES" dirty="0">
                <a:solidFill>
                  <a:srgbClr val="FF0000"/>
                </a:solidFill>
              </a:rPr>
              <a:t>=T)</a:t>
            </a:r>
            <a:r>
              <a:rPr lang="es-ES" dirty="0"/>
              <a:t> # Se hace el test de bondad de ajuste, indicándole la variable de frecuencias observadas (</a:t>
            </a:r>
            <a:r>
              <a:rPr lang="es-ES" dirty="0" err="1"/>
              <a:t>obs</a:t>
            </a:r>
            <a:r>
              <a:rPr lang="es-ES" dirty="0"/>
              <a:t>) y las frecuencias esperadas (p=</a:t>
            </a:r>
            <a:r>
              <a:rPr lang="es-ES" dirty="0" err="1"/>
              <a:t>esp</a:t>
            </a:r>
            <a:r>
              <a:rPr lang="es-ES" dirty="0"/>
              <a:t>). El parámetro </a:t>
            </a:r>
            <a:r>
              <a:rPr lang="es-ES" dirty="0" err="1"/>
              <a:t>rescale.p</a:t>
            </a:r>
            <a:r>
              <a:rPr lang="es-ES" dirty="0"/>
              <a:t>=T le dice a R que reconvierta los valores esperados para que sumen 1. Es una buena práctica añadir este parámetro ya que así no importa que formato tengan nuestros datos (frecuencias, porcentajes); R los convertirá en proporciones. Además asignamos el test a una variable que denominamos, por ejemplo, </a:t>
            </a:r>
            <a:r>
              <a:rPr lang="es-ES" dirty="0" err="1"/>
              <a:t>tba</a:t>
            </a:r>
            <a:r>
              <a:rPr lang="es-ES" dirty="0"/>
              <a:t> (de test de bondad de ajuste</a:t>
            </a:r>
            <a:r>
              <a:rPr lang="es-ES" dirty="0" smtClean="0"/>
              <a:t>).</a:t>
            </a:r>
            <a:endParaRPr lang="es-ES" dirty="0"/>
          </a:p>
        </p:txBody>
      </p:sp>
    </p:spTree>
    <p:extLst>
      <p:ext uri="{BB962C8B-B14F-4D97-AF65-F5344CB8AC3E}">
        <p14:creationId xmlns:p14="http://schemas.microsoft.com/office/powerpoint/2010/main" val="19892251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679337" y="548680"/>
            <a:ext cx="6984776" cy="4524315"/>
          </a:xfrm>
          <a:prstGeom prst="rect">
            <a:avLst/>
          </a:prstGeom>
        </p:spPr>
        <p:txBody>
          <a:bodyPr wrap="square">
            <a:spAutoFit/>
          </a:bodyPr>
          <a:lstStyle/>
          <a:p>
            <a:pPr algn="just"/>
            <a:r>
              <a:rPr lang="es-ES" dirty="0">
                <a:solidFill>
                  <a:srgbClr val="FF0000"/>
                </a:solidFill>
              </a:rPr>
              <a:t>&gt; </a:t>
            </a:r>
            <a:r>
              <a:rPr lang="es-ES" dirty="0" err="1">
                <a:solidFill>
                  <a:srgbClr val="FF0000"/>
                </a:solidFill>
              </a:rPr>
              <a:t>tba</a:t>
            </a:r>
            <a:r>
              <a:rPr lang="es-ES" dirty="0"/>
              <a:t> # Pedimos los resultados de la variable</a:t>
            </a:r>
          </a:p>
          <a:p>
            <a:pPr algn="just"/>
            <a:r>
              <a:rPr lang="es-ES" dirty="0">
                <a:solidFill>
                  <a:srgbClr val="0000FF"/>
                </a:solidFill>
              </a:rPr>
              <a:t>Chi-</a:t>
            </a:r>
            <a:r>
              <a:rPr lang="es-ES" dirty="0" err="1">
                <a:solidFill>
                  <a:srgbClr val="0000FF"/>
                </a:solidFill>
              </a:rPr>
              <a:t>squared</a:t>
            </a:r>
            <a:r>
              <a:rPr lang="es-ES" dirty="0">
                <a:solidFill>
                  <a:srgbClr val="0000FF"/>
                </a:solidFill>
              </a:rPr>
              <a:t> test </a:t>
            </a:r>
            <a:r>
              <a:rPr lang="es-ES" dirty="0" err="1">
                <a:solidFill>
                  <a:srgbClr val="0000FF"/>
                </a:solidFill>
              </a:rPr>
              <a:t>for</a:t>
            </a:r>
            <a:r>
              <a:rPr lang="es-ES" dirty="0">
                <a:solidFill>
                  <a:srgbClr val="0000FF"/>
                </a:solidFill>
              </a:rPr>
              <a:t> </a:t>
            </a:r>
            <a:r>
              <a:rPr lang="es-ES" dirty="0" err="1">
                <a:solidFill>
                  <a:srgbClr val="0000FF"/>
                </a:solidFill>
              </a:rPr>
              <a:t>given</a:t>
            </a:r>
            <a:r>
              <a:rPr lang="es-ES" dirty="0">
                <a:solidFill>
                  <a:srgbClr val="0000FF"/>
                </a:solidFill>
              </a:rPr>
              <a:t> </a:t>
            </a:r>
            <a:r>
              <a:rPr lang="es-ES" dirty="0" err="1">
                <a:solidFill>
                  <a:srgbClr val="0000FF"/>
                </a:solidFill>
              </a:rPr>
              <a:t>probabilities</a:t>
            </a:r>
            <a:endParaRPr lang="es-ES" dirty="0"/>
          </a:p>
          <a:p>
            <a:pPr algn="just"/>
            <a:r>
              <a:rPr lang="es-ES" dirty="0">
                <a:solidFill>
                  <a:srgbClr val="0000FF"/>
                </a:solidFill>
              </a:rPr>
              <a:t>data: </a:t>
            </a:r>
            <a:r>
              <a:rPr lang="es-ES" dirty="0" err="1">
                <a:solidFill>
                  <a:srgbClr val="0000FF"/>
                </a:solidFill>
              </a:rPr>
              <a:t>obs</a:t>
            </a:r>
            <a:endParaRPr lang="es-ES" dirty="0"/>
          </a:p>
          <a:p>
            <a:pPr algn="just"/>
            <a:r>
              <a:rPr lang="es-ES" dirty="0">
                <a:solidFill>
                  <a:srgbClr val="0000FF"/>
                </a:solidFill>
              </a:rPr>
              <a:t>X-</a:t>
            </a:r>
            <a:r>
              <a:rPr lang="es-ES" dirty="0" err="1">
                <a:solidFill>
                  <a:srgbClr val="0000FF"/>
                </a:solidFill>
              </a:rPr>
              <a:t>squared</a:t>
            </a:r>
            <a:r>
              <a:rPr lang="es-ES" dirty="0">
                <a:solidFill>
                  <a:srgbClr val="0000FF"/>
                </a:solidFill>
              </a:rPr>
              <a:t> = 13, </a:t>
            </a:r>
            <a:r>
              <a:rPr lang="es-ES" dirty="0" err="1">
                <a:solidFill>
                  <a:srgbClr val="0000FF"/>
                </a:solidFill>
              </a:rPr>
              <a:t>df</a:t>
            </a:r>
            <a:r>
              <a:rPr lang="es-ES" dirty="0">
                <a:solidFill>
                  <a:srgbClr val="0000FF"/>
                </a:solidFill>
              </a:rPr>
              <a:t> = 5, p-</a:t>
            </a:r>
            <a:r>
              <a:rPr lang="es-ES" dirty="0" err="1">
                <a:solidFill>
                  <a:srgbClr val="0000FF"/>
                </a:solidFill>
              </a:rPr>
              <a:t>value</a:t>
            </a:r>
            <a:r>
              <a:rPr lang="es-ES" dirty="0">
                <a:solidFill>
                  <a:srgbClr val="0000FF"/>
                </a:solidFill>
              </a:rPr>
              <a:t> = 0.02338</a:t>
            </a:r>
            <a:endParaRPr lang="es-ES" dirty="0"/>
          </a:p>
          <a:p>
            <a:pPr algn="just"/>
            <a:r>
              <a:rPr lang="es-ES" dirty="0">
                <a:solidFill>
                  <a:srgbClr val="FF0000"/>
                </a:solidFill>
              </a:rPr>
              <a:t>&gt; </a:t>
            </a:r>
            <a:r>
              <a:rPr lang="es-ES" dirty="0" err="1">
                <a:solidFill>
                  <a:srgbClr val="FF0000"/>
                </a:solidFill>
              </a:rPr>
              <a:t>tba$obs</a:t>
            </a:r>
            <a:r>
              <a:rPr lang="es-ES" dirty="0"/>
              <a:t> # Pedimos los datos de las frecuencias observadas (simplemente por comprobar)</a:t>
            </a:r>
          </a:p>
          <a:p>
            <a:pPr algn="just"/>
            <a:r>
              <a:rPr lang="es-ES" dirty="0">
                <a:solidFill>
                  <a:srgbClr val="0000FF"/>
                </a:solidFill>
              </a:rPr>
              <a:t>[1] 103 77 89 108 99 124</a:t>
            </a:r>
            <a:endParaRPr lang="es-ES" dirty="0"/>
          </a:p>
          <a:p>
            <a:pPr algn="just"/>
            <a:r>
              <a:rPr lang="es-ES" dirty="0">
                <a:solidFill>
                  <a:srgbClr val="FF0000"/>
                </a:solidFill>
              </a:rPr>
              <a:t>&gt; </a:t>
            </a:r>
            <a:r>
              <a:rPr lang="es-ES" dirty="0" err="1">
                <a:solidFill>
                  <a:srgbClr val="FF0000"/>
                </a:solidFill>
              </a:rPr>
              <a:t>tba$exp</a:t>
            </a:r>
            <a:r>
              <a:rPr lang="es-ES" dirty="0"/>
              <a:t> # Pedimos los datos de las frecuencias esperadas (simplemente por comprobar)</a:t>
            </a:r>
          </a:p>
          <a:p>
            <a:pPr algn="just"/>
            <a:r>
              <a:rPr lang="es-ES" dirty="0">
                <a:solidFill>
                  <a:srgbClr val="0000FF"/>
                </a:solidFill>
              </a:rPr>
              <a:t>[1] 100 100 100 100 100 100</a:t>
            </a:r>
            <a:endParaRPr lang="es-ES" dirty="0"/>
          </a:p>
          <a:p>
            <a:pPr algn="just"/>
            <a:r>
              <a:rPr lang="es-ES" dirty="0">
                <a:solidFill>
                  <a:srgbClr val="FF0000"/>
                </a:solidFill>
              </a:rPr>
              <a:t>&gt; </a:t>
            </a:r>
            <a:r>
              <a:rPr lang="es-ES" dirty="0" err="1">
                <a:solidFill>
                  <a:srgbClr val="FF0000"/>
                </a:solidFill>
              </a:rPr>
              <a:t>tba$res</a:t>
            </a:r>
            <a:r>
              <a:rPr lang="es-ES" dirty="0"/>
              <a:t> # Pedimos los datos de los residuos de Pearson</a:t>
            </a:r>
          </a:p>
          <a:p>
            <a:pPr algn="just"/>
            <a:r>
              <a:rPr lang="es-ES" dirty="0">
                <a:solidFill>
                  <a:srgbClr val="0000FF"/>
                </a:solidFill>
              </a:rPr>
              <a:t>[1] 0.3 -2.3 -1.1 0.8 -0.1 2.4</a:t>
            </a:r>
            <a:endParaRPr lang="es-ES" dirty="0"/>
          </a:p>
          <a:p>
            <a:pPr algn="just"/>
            <a:r>
              <a:rPr lang="es-ES" dirty="0">
                <a:solidFill>
                  <a:srgbClr val="222222"/>
                </a:solidFill>
                <a:latin typeface="Cantarell"/>
              </a:rPr>
              <a:t>Aceptamos la hipótesis alternativa con un nivel de significación p&lt;0.05 (p = 0.02338). </a:t>
            </a:r>
            <a:endParaRPr lang="es-ES" dirty="0" smtClean="0">
              <a:solidFill>
                <a:srgbClr val="222222"/>
              </a:solidFill>
              <a:latin typeface="Cantarell"/>
            </a:endParaRPr>
          </a:p>
          <a:p>
            <a:pPr algn="just"/>
            <a:endParaRPr lang="es-ES" dirty="0">
              <a:solidFill>
                <a:srgbClr val="222222"/>
              </a:solidFill>
              <a:latin typeface="Cantarell"/>
            </a:endParaRPr>
          </a:p>
          <a:p>
            <a:pPr algn="r"/>
            <a:r>
              <a:rPr lang="es-ES" dirty="0" smtClean="0">
                <a:solidFill>
                  <a:srgbClr val="FF0000"/>
                </a:solidFill>
                <a:latin typeface="Cantarell"/>
              </a:rPr>
              <a:t>¡</a:t>
            </a:r>
            <a:r>
              <a:rPr lang="es-ES" dirty="0">
                <a:solidFill>
                  <a:srgbClr val="FF0000"/>
                </a:solidFill>
                <a:latin typeface="Cantarell"/>
              </a:rPr>
              <a:t>El </a:t>
            </a:r>
            <a:r>
              <a:rPr lang="es-ES" dirty="0" smtClean="0">
                <a:solidFill>
                  <a:srgbClr val="FF0000"/>
                </a:solidFill>
                <a:latin typeface="Cantarell"/>
              </a:rPr>
              <a:t>dado </a:t>
            </a:r>
            <a:r>
              <a:rPr lang="es-ES" dirty="0">
                <a:solidFill>
                  <a:srgbClr val="FF0000"/>
                </a:solidFill>
                <a:latin typeface="Cantarell"/>
              </a:rPr>
              <a:t>estaba cargado al 6!</a:t>
            </a:r>
          </a:p>
        </p:txBody>
      </p:sp>
      <p:pic>
        <p:nvPicPr>
          <p:cNvPr id="3074" name="Picture 2" descr="http://cdn8.staztic.com/app/a/2266/2266189/dice-cube-3d-live-wallpaper-152869-l-140x1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5149121"/>
            <a:ext cx="1333500" cy="1333501"/>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4860032" y="5433529"/>
            <a:ext cx="1152128" cy="830997"/>
          </a:xfrm>
          <a:prstGeom prst="rect">
            <a:avLst/>
          </a:prstGeom>
        </p:spPr>
        <p:txBody>
          <a:bodyPr wrap="square">
            <a:spAutoFit/>
          </a:bodyPr>
          <a:lstStyle/>
          <a:p>
            <a:r>
              <a:rPr lang="es-ES" sz="800" dirty="0"/>
              <a:t>Recuperado de: http://cdn8.staztic.com/app/a/2266/2266189/dice-cube-3d-live-wallpaper-152869-l-140x140.png</a:t>
            </a:r>
          </a:p>
        </p:txBody>
      </p:sp>
    </p:spTree>
    <p:extLst>
      <p:ext uri="{BB962C8B-B14F-4D97-AF65-F5344CB8AC3E}">
        <p14:creationId xmlns:p14="http://schemas.microsoft.com/office/powerpoint/2010/main" val="9855981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619672" y="1172498"/>
            <a:ext cx="5616624" cy="1200329"/>
          </a:xfrm>
          <a:prstGeom prst="rect">
            <a:avLst/>
          </a:prstGeom>
        </p:spPr>
        <p:txBody>
          <a:bodyPr wrap="square">
            <a:spAutoFit/>
          </a:bodyPr>
          <a:lstStyle/>
          <a:p>
            <a:r>
              <a:rPr lang="es-ES" b="1" dirty="0" smtClean="0"/>
              <a:t>PRUEBA DE BONDAD Y AJUSTE</a:t>
            </a:r>
          </a:p>
          <a:p>
            <a:r>
              <a:rPr lang="es-ES" b="1" dirty="0" smtClean="0"/>
              <a:t>Hipótesis:</a:t>
            </a:r>
            <a:endParaRPr lang="es-ES" dirty="0"/>
          </a:p>
          <a:p>
            <a:r>
              <a:rPr lang="es-ES" dirty="0"/>
              <a:t>H</a:t>
            </a:r>
            <a:r>
              <a:rPr lang="es-ES" baseline="-25000" dirty="0"/>
              <a:t>0</a:t>
            </a:r>
            <a:r>
              <a:rPr lang="es-ES" dirty="0"/>
              <a:t>: Los datos siguen una distribución determinada.</a:t>
            </a:r>
          </a:p>
          <a:p>
            <a:r>
              <a:rPr lang="es-ES" dirty="0"/>
              <a:t>H</a:t>
            </a:r>
            <a:r>
              <a:rPr lang="es-ES" baseline="-25000" dirty="0"/>
              <a:t>1</a:t>
            </a:r>
            <a:r>
              <a:rPr lang="es-ES" dirty="0"/>
              <a:t>: Los datos </a:t>
            </a:r>
            <a:r>
              <a:rPr lang="es-ES" dirty="0" smtClean="0">
                <a:solidFill>
                  <a:srgbClr val="FF0000"/>
                </a:solidFill>
              </a:rPr>
              <a:t>no</a:t>
            </a:r>
            <a:r>
              <a:rPr lang="es-ES" dirty="0" smtClean="0"/>
              <a:t> siguen </a:t>
            </a:r>
            <a:r>
              <a:rPr lang="es-ES" dirty="0"/>
              <a:t>una distribución determinada.</a:t>
            </a:r>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253287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1227166874"/>
              </p:ext>
            </p:extLst>
          </p:nvPr>
        </p:nvGraphicFramePr>
        <p:xfrm>
          <a:off x="2627784" y="2081509"/>
          <a:ext cx="2130152" cy="2707549"/>
        </p:xfrm>
        <a:graphic>
          <a:graphicData uri="http://schemas.openxmlformats.org/drawingml/2006/table">
            <a:tbl>
              <a:tblPr>
                <a:tableStyleId>{3C2FFA5D-87B4-456A-9821-1D502468CF0F}</a:tableStyleId>
              </a:tblPr>
              <a:tblGrid>
                <a:gridCol w="1065076"/>
                <a:gridCol w="1065076"/>
              </a:tblGrid>
              <a:tr h="588598">
                <a:tc>
                  <a:txBody>
                    <a:bodyPr/>
                    <a:lstStyle/>
                    <a:p>
                      <a:pPr algn="ctr"/>
                      <a:r>
                        <a:rPr lang="es-ES" sz="1200" b="1" dirty="0">
                          <a:effectLst/>
                        </a:rPr>
                        <a:t>Número de</a:t>
                      </a:r>
                      <a:br>
                        <a:rPr lang="es-ES" sz="1200" b="1" dirty="0">
                          <a:effectLst/>
                        </a:rPr>
                      </a:br>
                      <a:r>
                        <a:rPr lang="es-ES" sz="1200" b="1" dirty="0">
                          <a:effectLst/>
                        </a:rPr>
                        <a:t>anotaciones</a:t>
                      </a:r>
                      <a:endParaRPr lang="es-ES" sz="2800" b="1" dirty="0">
                        <a:solidFill>
                          <a:schemeClr val="tx1"/>
                        </a:solidFill>
                        <a:effectLst/>
                      </a:endParaRPr>
                    </a:p>
                  </a:txBody>
                  <a:tcPr marL="44450" marR="44450" marT="0" marB="0" anchor="ctr">
                    <a:solidFill>
                      <a:schemeClr val="bg2">
                        <a:lumMod val="90000"/>
                      </a:schemeClr>
                    </a:solidFill>
                  </a:tcPr>
                </a:tc>
                <a:tc>
                  <a:txBody>
                    <a:bodyPr/>
                    <a:lstStyle/>
                    <a:p>
                      <a:pPr algn="ctr"/>
                      <a:r>
                        <a:rPr lang="es-ES" sz="1200" b="1" dirty="0" smtClean="0">
                          <a:effectLst/>
                        </a:rPr>
                        <a:t>Número </a:t>
                      </a:r>
                      <a:r>
                        <a:rPr lang="es-ES" sz="1200" b="1" dirty="0">
                          <a:effectLst/>
                        </a:rPr>
                        <a:t>de</a:t>
                      </a:r>
                      <a:br>
                        <a:rPr lang="es-ES" sz="1200" b="1" dirty="0">
                          <a:effectLst/>
                        </a:rPr>
                      </a:br>
                      <a:r>
                        <a:rPr lang="es-ES" sz="1200" b="1" dirty="0">
                          <a:effectLst/>
                        </a:rPr>
                        <a:t>veces</a:t>
                      </a:r>
                      <a:endParaRPr lang="es-ES" sz="2800" b="1" dirty="0">
                        <a:solidFill>
                          <a:schemeClr val="tx1"/>
                        </a:solidFill>
                        <a:effectLst/>
                      </a:endParaRPr>
                    </a:p>
                  </a:txBody>
                  <a:tcPr marL="44450" marR="44450" marT="0" marB="0" anchor="ctr">
                    <a:solidFill>
                      <a:schemeClr val="bg2">
                        <a:lumMod val="90000"/>
                      </a:schemeClr>
                    </a:solidFill>
                  </a:tcPr>
                </a:tc>
              </a:tr>
              <a:tr h="220724">
                <a:tc>
                  <a:txBody>
                    <a:bodyPr/>
                    <a:lstStyle/>
                    <a:p>
                      <a:pPr algn="ctr"/>
                      <a:r>
                        <a:rPr lang="es-ES" sz="1200">
                          <a:effectLst/>
                        </a:rPr>
                        <a:t>0</a:t>
                      </a:r>
                      <a:endParaRPr lang="es-ES" sz="2800">
                        <a:solidFill>
                          <a:schemeClr val="tx1"/>
                        </a:solidFill>
                        <a:effectLst/>
                      </a:endParaRPr>
                    </a:p>
                  </a:txBody>
                  <a:tcPr marL="44450" marR="44450" marT="0" marB="0" anchor="ctr"/>
                </a:tc>
                <a:tc>
                  <a:txBody>
                    <a:bodyPr/>
                    <a:lstStyle/>
                    <a:p>
                      <a:pPr algn="ctr"/>
                      <a:r>
                        <a:rPr lang="es-ES" sz="1200" dirty="0">
                          <a:effectLst/>
                        </a:rPr>
                        <a:t>35</a:t>
                      </a:r>
                      <a:endParaRPr lang="es-ES" sz="2800" dirty="0">
                        <a:solidFill>
                          <a:schemeClr val="tx1"/>
                        </a:solidFill>
                        <a:effectLst/>
                      </a:endParaRPr>
                    </a:p>
                  </a:txBody>
                  <a:tcPr marL="44450" marR="44450" marT="0" marB="0" anchor="ctr"/>
                </a:tc>
              </a:tr>
              <a:tr h="220724">
                <a:tc>
                  <a:txBody>
                    <a:bodyPr/>
                    <a:lstStyle/>
                    <a:p>
                      <a:pPr algn="ctr"/>
                      <a:r>
                        <a:rPr lang="es-ES" sz="1200">
                          <a:effectLst/>
                        </a:rPr>
                        <a:t>1</a:t>
                      </a:r>
                      <a:endParaRPr lang="es-ES" sz="2800">
                        <a:solidFill>
                          <a:schemeClr val="tx1"/>
                        </a:solidFill>
                        <a:effectLst/>
                      </a:endParaRPr>
                    </a:p>
                  </a:txBody>
                  <a:tcPr marL="44450" marR="44450" marT="0" marB="0" anchor="ctr"/>
                </a:tc>
                <a:tc>
                  <a:txBody>
                    <a:bodyPr/>
                    <a:lstStyle/>
                    <a:p>
                      <a:pPr algn="ctr"/>
                      <a:r>
                        <a:rPr lang="es-ES" sz="1200" dirty="0">
                          <a:effectLst/>
                        </a:rPr>
                        <a:t>99</a:t>
                      </a:r>
                      <a:endParaRPr lang="es-ES" sz="2800" dirty="0">
                        <a:solidFill>
                          <a:schemeClr val="tx1"/>
                        </a:solidFill>
                        <a:effectLst/>
                      </a:endParaRPr>
                    </a:p>
                  </a:txBody>
                  <a:tcPr marL="44450" marR="44450" marT="0" marB="0" anchor="ctr"/>
                </a:tc>
              </a:tr>
              <a:tr h="220724">
                <a:tc>
                  <a:txBody>
                    <a:bodyPr/>
                    <a:lstStyle/>
                    <a:p>
                      <a:pPr algn="ctr"/>
                      <a:r>
                        <a:rPr lang="es-ES" sz="1200" dirty="0">
                          <a:effectLst/>
                        </a:rPr>
                        <a:t>2</a:t>
                      </a:r>
                      <a:endParaRPr lang="es-ES" sz="2800" dirty="0">
                        <a:solidFill>
                          <a:schemeClr val="tx1"/>
                        </a:solidFill>
                        <a:effectLst/>
                      </a:endParaRPr>
                    </a:p>
                  </a:txBody>
                  <a:tcPr marL="44450" marR="44450" marT="0" marB="0" anchor="ctr"/>
                </a:tc>
                <a:tc>
                  <a:txBody>
                    <a:bodyPr/>
                    <a:lstStyle/>
                    <a:p>
                      <a:pPr algn="ctr"/>
                      <a:r>
                        <a:rPr lang="es-ES" sz="1200" dirty="0">
                          <a:effectLst/>
                        </a:rPr>
                        <a:t>104</a:t>
                      </a:r>
                      <a:endParaRPr lang="es-ES" sz="2800" dirty="0">
                        <a:solidFill>
                          <a:schemeClr val="tx1"/>
                        </a:solidFill>
                        <a:effectLst/>
                      </a:endParaRPr>
                    </a:p>
                  </a:txBody>
                  <a:tcPr marL="44450" marR="44450" marT="0" marB="0" anchor="ctr"/>
                </a:tc>
              </a:tr>
              <a:tr h="220724">
                <a:tc>
                  <a:txBody>
                    <a:bodyPr/>
                    <a:lstStyle/>
                    <a:p>
                      <a:pPr algn="ctr"/>
                      <a:r>
                        <a:rPr lang="es-ES" sz="1200">
                          <a:effectLst/>
                        </a:rPr>
                        <a:t>3</a:t>
                      </a:r>
                      <a:endParaRPr lang="es-ES" sz="2800">
                        <a:solidFill>
                          <a:schemeClr val="tx1"/>
                        </a:solidFill>
                        <a:effectLst/>
                      </a:endParaRPr>
                    </a:p>
                  </a:txBody>
                  <a:tcPr marL="44450" marR="44450" marT="0" marB="0" anchor="ctr"/>
                </a:tc>
                <a:tc>
                  <a:txBody>
                    <a:bodyPr/>
                    <a:lstStyle/>
                    <a:p>
                      <a:pPr algn="ctr"/>
                      <a:r>
                        <a:rPr lang="es-ES" sz="1200" dirty="0">
                          <a:effectLst/>
                        </a:rPr>
                        <a:t>110</a:t>
                      </a:r>
                      <a:endParaRPr lang="es-ES" sz="2800" dirty="0">
                        <a:solidFill>
                          <a:schemeClr val="tx1"/>
                        </a:solidFill>
                        <a:effectLst/>
                      </a:endParaRPr>
                    </a:p>
                  </a:txBody>
                  <a:tcPr marL="44450" marR="44450" marT="0" marB="0" anchor="ctr"/>
                </a:tc>
              </a:tr>
              <a:tr h="220724">
                <a:tc>
                  <a:txBody>
                    <a:bodyPr/>
                    <a:lstStyle/>
                    <a:p>
                      <a:pPr algn="ctr"/>
                      <a:r>
                        <a:rPr lang="es-ES" sz="1200">
                          <a:effectLst/>
                        </a:rPr>
                        <a:t>4</a:t>
                      </a:r>
                      <a:endParaRPr lang="es-ES" sz="2800">
                        <a:solidFill>
                          <a:schemeClr val="tx1"/>
                        </a:solidFill>
                        <a:effectLst/>
                      </a:endParaRPr>
                    </a:p>
                  </a:txBody>
                  <a:tcPr marL="44450" marR="44450" marT="0" marB="0" anchor="ctr"/>
                </a:tc>
                <a:tc>
                  <a:txBody>
                    <a:bodyPr/>
                    <a:lstStyle/>
                    <a:p>
                      <a:pPr algn="ctr"/>
                      <a:r>
                        <a:rPr lang="es-ES" sz="1200" dirty="0">
                          <a:effectLst/>
                        </a:rPr>
                        <a:t>62</a:t>
                      </a:r>
                      <a:endParaRPr lang="es-ES" sz="2800" dirty="0">
                        <a:solidFill>
                          <a:schemeClr val="tx1"/>
                        </a:solidFill>
                        <a:effectLst/>
                      </a:endParaRPr>
                    </a:p>
                  </a:txBody>
                  <a:tcPr marL="44450" marR="44450" marT="0" marB="0" anchor="ctr"/>
                </a:tc>
              </a:tr>
              <a:tr h="220724">
                <a:tc>
                  <a:txBody>
                    <a:bodyPr/>
                    <a:lstStyle/>
                    <a:p>
                      <a:pPr algn="ctr"/>
                      <a:r>
                        <a:rPr lang="es-ES" sz="1200">
                          <a:effectLst/>
                        </a:rPr>
                        <a:t>5</a:t>
                      </a:r>
                      <a:endParaRPr lang="es-ES" sz="2800">
                        <a:solidFill>
                          <a:schemeClr val="tx1"/>
                        </a:solidFill>
                        <a:effectLst/>
                      </a:endParaRPr>
                    </a:p>
                  </a:txBody>
                  <a:tcPr marL="44450" marR="44450" marT="0" marB="0" anchor="ctr"/>
                </a:tc>
                <a:tc>
                  <a:txBody>
                    <a:bodyPr/>
                    <a:lstStyle/>
                    <a:p>
                      <a:pPr algn="ctr"/>
                      <a:r>
                        <a:rPr lang="es-ES" sz="1200" dirty="0">
                          <a:effectLst/>
                        </a:rPr>
                        <a:t>25</a:t>
                      </a:r>
                      <a:endParaRPr lang="es-ES" sz="2800" dirty="0">
                        <a:solidFill>
                          <a:schemeClr val="tx1"/>
                        </a:solidFill>
                        <a:effectLst/>
                      </a:endParaRPr>
                    </a:p>
                  </a:txBody>
                  <a:tcPr marL="44450" marR="44450" marT="0" marB="0" anchor="ctr"/>
                </a:tc>
              </a:tr>
              <a:tr h="220724">
                <a:tc>
                  <a:txBody>
                    <a:bodyPr/>
                    <a:lstStyle/>
                    <a:p>
                      <a:pPr algn="ctr"/>
                      <a:r>
                        <a:rPr lang="es-ES" sz="1200">
                          <a:effectLst/>
                        </a:rPr>
                        <a:t>6</a:t>
                      </a:r>
                      <a:endParaRPr lang="es-ES" sz="2800">
                        <a:solidFill>
                          <a:schemeClr val="tx1"/>
                        </a:solidFill>
                        <a:effectLst/>
                      </a:endParaRPr>
                    </a:p>
                  </a:txBody>
                  <a:tcPr marL="44450" marR="44450" marT="0" marB="0" anchor="ctr"/>
                </a:tc>
                <a:tc>
                  <a:txBody>
                    <a:bodyPr/>
                    <a:lstStyle/>
                    <a:p>
                      <a:pPr algn="ctr"/>
                      <a:r>
                        <a:rPr lang="es-ES" sz="1200" dirty="0">
                          <a:effectLst/>
                        </a:rPr>
                        <a:t>10</a:t>
                      </a:r>
                      <a:endParaRPr lang="es-ES" sz="2800" dirty="0">
                        <a:solidFill>
                          <a:schemeClr val="tx1"/>
                        </a:solidFill>
                        <a:effectLst/>
                      </a:endParaRPr>
                    </a:p>
                  </a:txBody>
                  <a:tcPr marL="44450" marR="44450" marT="0" marB="0" anchor="ctr"/>
                </a:tc>
              </a:tr>
              <a:tr h="220724">
                <a:tc>
                  <a:txBody>
                    <a:bodyPr/>
                    <a:lstStyle/>
                    <a:p>
                      <a:pPr algn="ctr"/>
                      <a:r>
                        <a:rPr lang="es-ES" sz="1200" dirty="0" smtClean="0">
                          <a:effectLst/>
                        </a:rPr>
                        <a:t>7</a:t>
                      </a:r>
                      <a:endParaRPr lang="es-ES" sz="2800" dirty="0">
                        <a:solidFill>
                          <a:schemeClr val="tx1"/>
                        </a:solidFill>
                        <a:effectLst/>
                      </a:endParaRPr>
                    </a:p>
                  </a:txBody>
                  <a:tcPr marL="44450" marR="44450" marT="0" marB="0" anchor="ctr"/>
                </a:tc>
                <a:tc>
                  <a:txBody>
                    <a:bodyPr/>
                    <a:lstStyle/>
                    <a:p>
                      <a:pPr algn="ctr"/>
                      <a:r>
                        <a:rPr lang="es-ES" sz="1200" dirty="0">
                          <a:effectLst/>
                        </a:rPr>
                        <a:t>3</a:t>
                      </a:r>
                      <a:endParaRPr lang="es-ES" sz="2800" dirty="0">
                        <a:solidFill>
                          <a:schemeClr val="tx1"/>
                        </a:solidFill>
                        <a:effectLst/>
                      </a:endParaRPr>
                    </a:p>
                  </a:txBody>
                  <a:tcPr marL="44450" marR="44450" marT="0" marB="0" anchor="ctr"/>
                </a:tc>
              </a:tr>
              <a:tr h="353159">
                <a:tc>
                  <a:txBody>
                    <a:bodyPr/>
                    <a:lstStyle/>
                    <a:p>
                      <a:pPr algn="ctr"/>
                      <a:r>
                        <a:rPr lang="es-ES" sz="1200" b="1" kern="1200" dirty="0" smtClean="0">
                          <a:solidFill>
                            <a:schemeClr val="dk1"/>
                          </a:solidFill>
                          <a:effectLst/>
                          <a:latin typeface="+mn-lt"/>
                          <a:ea typeface="+mn-ea"/>
                          <a:cs typeface="+mn-cs"/>
                        </a:rPr>
                        <a:t>Total</a:t>
                      </a:r>
                      <a:endParaRPr lang="es-ES" sz="1200" b="1" kern="1200" dirty="0">
                        <a:solidFill>
                          <a:schemeClr val="dk1"/>
                        </a:solidFill>
                        <a:effectLst/>
                        <a:latin typeface="+mn-lt"/>
                        <a:ea typeface="+mn-ea"/>
                        <a:cs typeface="+mn-cs"/>
                      </a:endParaRPr>
                    </a:p>
                  </a:txBody>
                  <a:tcPr marL="44450" marR="44450" marT="0" marB="0" anchor="ctr">
                    <a:solidFill>
                      <a:schemeClr val="bg2">
                        <a:lumMod val="90000"/>
                      </a:schemeClr>
                    </a:solidFill>
                  </a:tcPr>
                </a:tc>
                <a:tc>
                  <a:txBody>
                    <a:bodyPr/>
                    <a:lstStyle/>
                    <a:p>
                      <a:pPr algn="ctr"/>
                      <a:r>
                        <a:rPr lang="es-ES" sz="1200" dirty="0">
                          <a:effectLst/>
                        </a:rPr>
                        <a:t>448</a:t>
                      </a:r>
                      <a:endParaRPr lang="es-ES" sz="2800" dirty="0">
                        <a:solidFill>
                          <a:schemeClr val="tx1"/>
                        </a:solidFill>
                        <a:effectLst/>
                      </a:endParaRPr>
                    </a:p>
                  </a:txBody>
                  <a:tcPr marL="44450" marR="44450" marT="0" marB="0" anchor="ctr">
                    <a:solidFill>
                      <a:schemeClr val="bg2">
                        <a:lumMod val="90000"/>
                      </a:schemeClr>
                    </a:solidFill>
                  </a:tcPr>
                </a:tc>
              </a:tr>
            </a:tbl>
          </a:graphicData>
        </a:graphic>
      </p:graphicFrame>
      <p:sp>
        <p:nvSpPr>
          <p:cNvPr id="5" name="Rectangle 2"/>
          <p:cNvSpPr>
            <a:spLocks noChangeArrowheads="1"/>
          </p:cNvSpPr>
          <p:nvPr/>
        </p:nvSpPr>
        <p:spPr bwMode="auto">
          <a:xfrm>
            <a:off x="1763688" y="836712"/>
            <a:ext cx="64087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dirty="0" smtClean="0">
                <a:ln>
                  <a:noFill/>
                </a:ln>
                <a:solidFill>
                  <a:srgbClr val="000000"/>
                </a:solidFill>
                <a:effectLst/>
                <a:latin typeface="Times New Roman" pitchFamily="18" charset="0"/>
                <a:cs typeface="Times New Roman" pitchFamily="18" charset="0"/>
              </a:rPr>
              <a:t>Problema 2: </a:t>
            </a:r>
          </a:p>
          <a:p>
            <a:pPr marL="0" marR="0" lvl="0" indent="0" algn="l" defTabSz="914400" rtl="0" eaLnBrk="1" fontAlgn="base" latinLnBrk="0" hangingPunct="1">
              <a:lnSpc>
                <a:spcPct val="100000"/>
              </a:lnSpc>
              <a:spcBef>
                <a:spcPct val="0"/>
              </a:spcBef>
              <a:spcAft>
                <a:spcPct val="0"/>
              </a:spcAft>
              <a:buClrTx/>
              <a:buSzTx/>
              <a:buFontTx/>
              <a:buNone/>
              <a:tabLst/>
            </a:pPr>
            <a:r>
              <a:rPr kumimoji="0" lang="es-ES" sz="1800" b="0" i="0" u="none" strike="noStrike" cap="none" normalizeH="0" baseline="0" dirty="0" smtClean="0">
                <a:ln>
                  <a:noFill/>
                </a:ln>
                <a:solidFill>
                  <a:srgbClr val="000000"/>
                </a:solidFill>
                <a:effectLst/>
                <a:latin typeface="Times New Roman" pitchFamily="18" charset="0"/>
                <a:cs typeface="Times New Roman" pitchFamily="18" charset="0"/>
              </a:rPr>
              <a:t>Sea la tabla siguiente en la que se indican el número de anotaciones de 6 puntos en un partido de rugby americano en la temporada de 1979.</a:t>
            </a:r>
            <a:endParaRPr kumimoji="0" lang="es-ES" sz="1800" b="0" i="0" u="none" strike="noStrike" cap="none" normalizeH="0" baseline="0" dirty="0" smtClean="0">
              <a:ln>
                <a:noFill/>
              </a:ln>
              <a:solidFill>
                <a:schemeClr val="tx1"/>
              </a:solidFill>
              <a:effectLst/>
              <a:latin typeface="Arial" pitchFamily="34" charset="0"/>
            </a:endParaRPr>
          </a:p>
        </p:txBody>
      </p:sp>
      <p:sp>
        <p:nvSpPr>
          <p:cNvPr id="6" name="5 Rectángulo"/>
          <p:cNvSpPr/>
          <p:nvPr/>
        </p:nvSpPr>
        <p:spPr>
          <a:xfrm>
            <a:off x="1763688" y="4941168"/>
            <a:ext cx="6408712" cy="1200329"/>
          </a:xfrm>
          <a:prstGeom prst="rect">
            <a:avLst/>
          </a:prstGeom>
        </p:spPr>
        <p:txBody>
          <a:bodyPr wrap="square">
            <a:spAutoFit/>
          </a:bodyPr>
          <a:lstStyle/>
          <a:p>
            <a:pPr lvl="0" eaLnBrk="0" fontAlgn="base" hangingPunct="0">
              <a:spcBef>
                <a:spcPct val="0"/>
              </a:spcBef>
              <a:spcAft>
                <a:spcPct val="0"/>
              </a:spcAft>
            </a:pPr>
            <a:r>
              <a:rPr lang="es-ES" dirty="0">
                <a:solidFill>
                  <a:srgbClr val="000000"/>
                </a:solidFill>
                <a:latin typeface="Times New Roman" pitchFamily="18" charset="0"/>
                <a:cs typeface="Times New Roman" pitchFamily="18" charset="0"/>
              </a:rPr>
              <a:t>Con base en los resultados ajustamos una distribución de </a:t>
            </a:r>
            <a:r>
              <a:rPr lang="es-ES" dirty="0" err="1">
                <a:solidFill>
                  <a:srgbClr val="000000"/>
                </a:solidFill>
                <a:latin typeface="Times New Roman" pitchFamily="18" charset="0"/>
                <a:cs typeface="Times New Roman" pitchFamily="18" charset="0"/>
              </a:rPr>
              <a:t>Poisson</a:t>
            </a:r>
            <a:r>
              <a:rPr lang="es-ES" dirty="0">
                <a:solidFill>
                  <a:srgbClr val="000000"/>
                </a:solidFill>
                <a:latin typeface="Times New Roman" pitchFamily="18" charset="0"/>
                <a:cs typeface="Times New Roman" pitchFamily="18" charset="0"/>
              </a:rPr>
              <a:t> de parámetro la media </a:t>
            </a:r>
            <a:r>
              <a:rPr lang="es-ES" dirty="0" err="1">
                <a:solidFill>
                  <a:srgbClr val="000000"/>
                </a:solidFill>
                <a:latin typeface="Times New Roman" pitchFamily="18" charset="0"/>
                <a:cs typeface="Times New Roman" pitchFamily="18" charset="0"/>
              </a:rPr>
              <a:t>muestral</a:t>
            </a:r>
            <a:r>
              <a:rPr lang="es-ES" dirty="0">
                <a:solidFill>
                  <a:srgbClr val="000000"/>
                </a:solidFill>
                <a:latin typeface="Times New Roman" pitchFamily="18" charset="0"/>
                <a:cs typeface="Times New Roman" pitchFamily="18" charset="0"/>
              </a:rPr>
              <a:t> λ=2,435. ¿Existe alguna razón para creer que a un nivel de 0,05; el número de anotaciones es una variable de </a:t>
            </a:r>
            <a:r>
              <a:rPr lang="es-ES" dirty="0" err="1">
                <a:solidFill>
                  <a:srgbClr val="000000"/>
                </a:solidFill>
                <a:latin typeface="Times New Roman" pitchFamily="18" charset="0"/>
                <a:cs typeface="Times New Roman" pitchFamily="18" charset="0"/>
              </a:rPr>
              <a:t>Poisson</a:t>
            </a:r>
            <a:r>
              <a:rPr lang="es-ES" dirty="0">
                <a:solidFill>
                  <a:srgbClr val="000000"/>
                </a:solidFill>
                <a:latin typeface="Times New Roman" pitchFamily="18" charset="0"/>
                <a:cs typeface="Times New Roman" pitchFamily="18" charset="0"/>
              </a:rPr>
              <a:t>?</a:t>
            </a:r>
            <a:endParaRPr lang="es-ES" dirty="0">
              <a:latin typeface="Arial" pitchFamily="34" charset="0"/>
            </a:endParaRPr>
          </a:p>
        </p:txBody>
      </p:sp>
      <p:sp>
        <p:nvSpPr>
          <p:cNvPr id="7" name="AutoShape 4" descr="Resultado de imagen para rugby american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998037"/>
            <a:ext cx="1498896" cy="285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Rectángulo"/>
          <p:cNvSpPr/>
          <p:nvPr/>
        </p:nvSpPr>
        <p:spPr>
          <a:xfrm>
            <a:off x="7308304" y="3649790"/>
            <a:ext cx="1277888" cy="1200329"/>
          </a:xfrm>
          <a:prstGeom prst="rect">
            <a:avLst/>
          </a:prstGeom>
        </p:spPr>
        <p:txBody>
          <a:bodyPr wrap="square">
            <a:spAutoFit/>
          </a:bodyPr>
          <a:lstStyle/>
          <a:p>
            <a:r>
              <a:rPr lang="es-ES" sz="800" dirty="0"/>
              <a:t>Recuperado de: https://spanish.alibaba.com/product-detail/2016-high-quality-full-sublimation-team-set-custom-american-rugby-jerseys-american-football-uniforms-at-berg-50028987888.html</a:t>
            </a:r>
          </a:p>
        </p:txBody>
      </p:sp>
    </p:spTree>
    <p:extLst>
      <p:ext uri="{BB962C8B-B14F-4D97-AF65-F5344CB8AC3E}">
        <p14:creationId xmlns:p14="http://schemas.microsoft.com/office/powerpoint/2010/main" val="38348776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979712" y="692696"/>
            <a:ext cx="6696744" cy="5139869"/>
          </a:xfrm>
          <a:prstGeom prst="rect">
            <a:avLst/>
          </a:prstGeom>
        </p:spPr>
        <p:txBody>
          <a:bodyPr wrap="square">
            <a:spAutoFit/>
          </a:bodyPr>
          <a:lstStyle/>
          <a:p>
            <a:r>
              <a:rPr lang="es-ES" sz="1600" dirty="0">
                <a:latin typeface="Consolas" pitchFamily="49" charset="0"/>
                <a:cs typeface="Consolas" pitchFamily="49" charset="0"/>
              </a:rPr>
              <a:t>x&lt;-0:7</a:t>
            </a:r>
          </a:p>
          <a:p>
            <a:r>
              <a:rPr lang="es-ES" sz="1600" dirty="0" err="1">
                <a:latin typeface="Consolas" pitchFamily="49" charset="0"/>
                <a:cs typeface="Consolas" pitchFamily="49" charset="0"/>
              </a:rPr>
              <a:t>obs</a:t>
            </a:r>
            <a:r>
              <a:rPr lang="es-ES" sz="1600" dirty="0">
                <a:latin typeface="Consolas" pitchFamily="49" charset="0"/>
                <a:cs typeface="Consolas" pitchFamily="49" charset="0"/>
              </a:rPr>
              <a:t>&lt;-c(35,99,104,110,62,25,10,3)</a:t>
            </a:r>
          </a:p>
          <a:p>
            <a:r>
              <a:rPr lang="es-ES" sz="1600" dirty="0">
                <a:latin typeface="Consolas" pitchFamily="49" charset="0"/>
                <a:cs typeface="Consolas" pitchFamily="49" charset="0"/>
              </a:rPr>
              <a:t>lambda&lt;-sum(x*f)/sum(f)</a:t>
            </a:r>
          </a:p>
          <a:p>
            <a:r>
              <a:rPr lang="es-ES" sz="1600" dirty="0" err="1">
                <a:latin typeface="Consolas" pitchFamily="49" charset="0"/>
                <a:cs typeface="Consolas" pitchFamily="49" charset="0"/>
              </a:rPr>
              <a:t>esp</a:t>
            </a:r>
            <a:r>
              <a:rPr lang="es-ES" sz="1600" dirty="0">
                <a:latin typeface="Consolas" pitchFamily="49" charset="0"/>
                <a:cs typeface="Consolas" pitchFamily="49" charset="0"/>
              </a:rPr>
              <a:t>&lt;-</a:t>
            </a:r>
            <a:r>
              <a:rPr lang="es-ES" sz="1600" dirty="0" err="1">
                <a:latin typeface="Consolas" pitchFamily="49" charset="0"/>
                <a:cs typeface="Consolas" pitchFamily="49" charset="0"/>
              </a:rPr>
              <a:t>dpois</a:t>
            </a:r>
            <a:r>
              <a:rPr lang="es-ES" sz="1600" dirty="0">
                <a:latin typeface="Consolas" pitchFamily="49" charset="0"/>
                <a:cs typeface="Consolas" pitchFamily="49" charset="0"/>
              </a:rPr>
              <a:t>(x, lambda)</a:t>
            </a:r>
          </a:p>
          <a:p>
            <a:r>
              <a:rPr lang="es-ES" sz="1600" dirty="0" err="1">
                <a:latin typeface="Consolas" pitchFamily="49" charset="0"/>
                <a:cs typeface="Consolas" pitchFamily="49" charset="0"/>
              </a:rPr>
              <a:t>tba</a:t>
            </a:r>
            <a:r>
              <a:rPr lang="es-ES" sz="1600" dirty="0">
                <a:latin typeface="Consolas" pitchFamily="49" charset="0"/>
                <a:cs typeface="Consolas" pitchFamily="49" charset="0"/>
              </a:rPr>
              <a:t>&lt;-</a:t>
            </a:r>
            <a:r>
              <a:rPr lang="es-ES" sz="1600" dirty="0" err="1">
                <a:latin typeface="Consolas" pitchFamily="49" charset="0"/>
                <a:cs typeface="Consolas" pitchFamily="49" charset="0"/>
              </a:rPr>
              <a:t>chisq.test</a:t>
            </a:r>
            <a:r>
              <a:rPr lang="es-ES" sz="1600" dirty="0">
                <a:latin typeface="Consolas" pitchFamily="49" charset="0"/>
                <a:cs typeface="Consolas" pitchFamily="49" charset="0"/>
              </a:rPr>
              <a:t>(</a:t>
            </a:r>
            <a:r>
              <a:rPr lang="es-ES" sz="1600" dirty="0" err="1">
                <a:latin typeface="Consolas" pitchFamily="49" charset="0"/>
                <a:cs typeface="Consolas" pitchFamily="49" charset="0"/>
              </a:rPr>
              <a:t>obs</a:t>
            </a:r>
            <a:r>
              <a:rPr lang="es-ES" sz="1600" dirty="0">
                <a:latin typeface="Consolas" pitchFamily="49" charset="0"/>
                <a:cs typeface="Consolas" pitchFamily="49" charset="0"/>
              </a:rPr>
              <a:t>, p=</a:t>
            </a:r>
            <a:r>
              <a:rPr lang="es-ES" sz="1600" dirty="0" err="1">
                <a:latin typeface="Consolas" pitchFamily="49" charset="0"/>
                <a:cs typeface="Consolas" pitchFamily="49" charset="0"/>
              </a:rPr>
              <a:t>esp</a:t>
            </a:r>
            <a:r>
              <a:rPr lang="es-ES" sz="1600" dirty="0">
                <a:latin typeface="Consolas" pitchFamily="49" charset="0"/>
                <a:cs typeface="Consolas" pitchFamily="49" charset="0"/>
              </a:rPr>
              <a:t>, </a:t>
            </a:r>
            <a:r>
              <a:rPr lang="es-ES" sz="1600" dirty="0" err="1">
                <a:latin typeface="Consolas" pitchFamily="49" charset="0"/>
                <a:cs typeface="Consolas" pitchFamily="49" charset="0"/>
              </a:rPr>
              <a:t>rescale.p</a:t>
            </a:r>
            <a:r>
              <a:rPr lang="es-ES" sz="1600" dirty="0">
                <a:latin typeface="Consolas" pitchFamily="49" charset="0"/>
                <a:cs typeface="Consolas" pitchFamily="49" charset="0"/>
              </a:rPr>
              <a:t>=T)</a:t>
            </a:r>
          </a:p>
          <a:p>
            <a:r>
              <a:rPr lang="es-ES" sz="1600" dirty="0" err="1">
                <a:latin typeface="Consolas" pitchFamily="49" charset="0"/>
                <a:cs typeface="Consolas" pitchFamily="49" charset="0"/>
              </a:rPr>
              <a:t>tba</a:t>
            </a:r>
            <a:r>
              <a:rPr lang="es-ES" sz="1600" dirty="0">
                <a:latin typeface="Consolas" pitchFamily="49" charset="0"/>
                <a:cs typeface="Consolas" pitchFamily="49" charset="0"/>
              </a:rPr>
              <a:t> # Pedimos los resultados de la variable</a:t>
            </a:r>
          </a:p>
          <a:p>
            <a:r>
              <a:rPr lang="es-ES" sz="1600" dirty="0" err="1">
                <a:latin typeface="Consolas" pitchFamily="49" charset="0"/>
                <a:cs typeface="Consolas" pitchFamily="49" charset="0"/>
              </a:rPr>
              <a:t>tba$obs</a:t>
            </a:r>
            <a:r>
              <a:rPr lang="es-ES" sz="1600" dirty="0">
                <a:latin typeface="Consolas" pitchFamily="49" charset="0"/>
                <a:cs typeface="Consolas" pitchFamily="49" charset="0"/>
              </a:rPr>
              <a:t> </a:t>
            </a:r>
          </a:p>
          <a:p>
            <a:r>
              <a:rPr lang="es-ES" sz="1600" dirty="0" err="1">
                <a:latin typeface="Consolas" pitchFamily="49" charset="0"/>
                <a:cs typeface="Consolas" pitchFamily="49" charset="0"/>
              </a:rPr>
              <a:t>tba$exp</a:t>
            </a:r>
            <a:endParaRPr lang="es-ES" sz="1600" dirty="0">
              <a:latin typeface="Consolas" pitchFamily="49" charset="0"/>
              <a:cs typeface="Consolas" pitchFamily="49" charset="0"/>
            </a:endParaRPr>
          </a:p>
          <a:p>
            <a:r>
              <a:rPr lang="es-ES" sz="1600" dirty="0" err="1" smtClean="0">
                <a:latin typeface="Consolas" pitchFamily="49" charset="0"/>
                <a:cs typeface="Consolas" pitchFamily="49" charset="0"/>
              </a:rPr>
              <a:t>tba$res</a:t>
            </a:r>
            <a:endParaRPr lang="es-ES" sz="1600" dirty="0" smtClean="0">
              <a:latin typeface="Consolas" pitchFamily="49" charset="0"/>
              <a:cs typeface="Consolas" pitchFamily="49" charset="0"/>
            </a:endParaRPr>
          </a:p>
          <a:p>
            <a:endParaRPr lang="es-ES" sz="1600" dirty="0">
              <a:latin typeface="Consolas" pitchFamily="49" charset="0"/>
              <a:cs typeface="Consolas" pitchFamily="49" charset="0"/>
            </a:endParaRPr>
          </a:p>
          <a:p>
            <a:r>
              <a:rPr lang="en-US" sz="1400" dirty="0">
                <a:solidFill>
                  <a:srgbClr val="FF0000"/>
                </a:solidFill>
                <a:latin typeface="Consolas" pitchFamily="49" charset="0"/>
                <a:cs typeface="Consolas" pitchFamily="49" charset="0"/>
              </a:rPr>
              <a:t/>
            </a:r>
            <a:br>
              <a:rPr lang="en-US" sz="1400" dirty="0">
                <a:solidFill>
                  <a:srgbClr val="FF0000"/>
                </a:solidFill>
                <a:latin typeface="Consolas" pitchFamily="49" charset="0"/>
                <a:cs typeface="Consolas" pitchFamily="49" charset="0"/>
              </a:rPr>
            </a:br>
            <a:r>
              <a:rPr lang="en-US" sz="1400" dirty="0">
                <a:solidFill>
                  <a:srgbClr val="FF0000"/>
                </a:solidFill>
                <a:latin typeface="Consolas" pitchFamily="49" charset="0"/>
                <a:cs typeface="Consolas" pitchFamily="49" charset="0"/>
              </a:rPr>
              <a:t>Chi-squared test for given probabilities data: </a:t>
            </a:r>
            <a:r>
              <a:rPr lang="en-US" sz="1400" dirty="0" err="1">
                <a:solidFill>
                  <a:srgbClr val="FF0000"/>
                </a:solidFill>
                <a:latin typeface="Consolas" pitchFamily="49" charset="0"/>
                <a:cs typeface="Consolas" pitchFamily="49" charset="0"/>
              </a:rPr>
              <a:t>obs</a:t>
            </a:r>
            <a:r>
              <a:rPr lang="en-US" sz="1400" dirty="0">
                <a:solidFill>
                  <a:srgbClr val="FF0000"/>
                </a:solidFill>
                <a:latin typeface="Consolas" pitchFamily="49" charset="0"/>
                <a:cs typeface="Consolas" pitchFamily="49" charset="0"/>
              </a:rPr>
              <a:t> X-squared = 5.4981, </a:t>
            </a:r>
            <a:r>
              <a:rPr lang="en-US" sz="1400" dirty="0" err="1">
                <a:solidFill>
                  <a:srgbClr val="FF0000"/>
                </a:solidFill>
                <a:latin typeface="Consolas" pitchFamily="49" charset="0"/>
                <a:cs typeface="Consolas" pitchFamily="49" charset="0"/>
              </a:rPr>
              <a:t>df</a:t>
            </a:r>
            <a:r>
              <a:rPr lang="en-US" sz="1400" dirty="0">
                <a:solidFill>
                  <a:srgbClr val="FF0000"/>
                </a:solidFill>
                <a:latin typeface="Consolas" pitchFamily="49" charset="0"/>
                <a:cs typeface="Consolas" pitchFamily="49" charset="0"/>
              </a:rPr>
              <a:t> = 7, p-value = 0.5994 </a:t>
            </a:r>
            <a:endParaRPr lang="en-US" sz="1400" dirty="0" smtClean="0">
              <a:solidFill>
                <a:srgbClr val="FF0000"/>
              </a:solidFill>
              <a:latin typeface="Consolas" pitchFamily="49" charset="0"/>
              <a:cs typeface="Consolas" pitchFamily="49" charset="0"/>
            </a:endParaRPr>
          </a:p>
          <a:p>
            <a:endParaRPr lang="en-US" sz="1400" dirty="0" smtClean="0">
              <a:solidFill>
                <a:srgbClr val="FF0000"/>
              </a:solidFill>
              <a:latin typeface="Consolas" pitchFamily="49" charset="0"/>
              <a:cs typeface="Consolas" pitchFamily="49" charset="0"/>
            </a:endParaRPr>
          </a:p>
          <a:p>
            <a:r>
              <a:rPr lang="en-US" sz="1400" dirty="0" err="1" smtClean="0">
                <a:solidFill>
                  <a:srgbClr val="FF0000"/>
                </a:solidFill>
                <a:latin typeface="Consolas" pitchFamily="49" charset="0"/>
                <a:cs typeface="Consolas" pitchFamily="49" charset="0"/>
              </a:rPr>
              <a:t>tba$obs</a:t>
            </a:r>
            <a:r>
              <a:rPr lang="en-US" sz="1400" dirty="0" smtClean="0">
                <a:solidFill>
                  <a:srgbClr val="FF0000"/>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a:t>
            </a:r>
            <a:r>
              <a:rPr lang="en-US" sz="1400" dirty="0">
                <a:solidFill>
                  <a:srgbClr val="FF0000"/>
                </a:solidFill>
                <a:latin typeface="Consolas" pitchFamily="49" charset="0"/>
                <a:cs typeface="Consolas" pitchFamily="49" charset="0"/>
              </a:rPr>
              <a:t>1] 35 99 104 110 62 25 10 3 </a:t>
            </a:r>
            <a:endParaRPr lang="en-US" sz="1400" dirty="0" smtClean="0">
              <a:solidFill>
                <a:srgbClr val="FF0000"/>
              </a:solidFill>
              <a:latin typeface="Consolas" pitchFamily="49" charset="0"/>
              <a:cs typeface="Consolas" pitchFamily="49" charset="0"/>
            </a:endParaRPr>
          </a:p>
          <a:p>
            <a:r>
              <a:rPr lang="en-US" sz="1400" dirty="0" err="1" smtClean="0">
                <a:solidFill>
                  <a:srgbClr val="FF0000"/>
                </a:solidFill>
                <a:latin typeface="Consolas" pitchFamily="49" charset="0"/>
                <a:cs typeface="Consolas" pitchFamily="49" charset="0"/>
              </a:rPr>
              <a:t>tba$exp</a:t>
            </a:r>
            <a:r>
              <a:rPr lang="en-US" sz="1400" dirty="0" smtClean="0">
                <a:solidFill>
                  <a:srgbClr val="FF0000"/>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a:t>
            </a:r>
            <a:r>
              <a:rPr lang="en-US" sz="1400" dirty="0">
                <a:solidFill>
                  <a:srgbClr val="FF0000"/>
                </a:solidFill>
                <a:latin typeface="Consolas" pitchFamily="49" charset="0"/>
                <a:cs typeface="Consolas" pitchFamily="49" charset="0"/>
              </a:rPr>
              <a:t>1] 39.376602 95.892572 116.762050 94.782289 </a:t>
            </a:r>
            <a:r>
              <a:rPr lang="en-US" sz="1400" dirty="0" smtClean="0">
                <a:solidFill>
                  <a:srgbClr val="FF0000"/>
                </a:solidFill>
                <a:latin typeface="Consolas" pitchFamily="49" charset="0"/>
                <a:cs typeface="Consolas" pitchFamily="49" charset="0"/>
              </a:rPr>
              <a:t>57.705065</a:t>
            </a:r>
          </a:p>
          <a:p>
            <a:r>
              <a:rPr lang="en-US" sz="1400" dirty="0" smtClean="0">
                <a:solidFill>
                  <a:srgbClr val="FF0000"/>
                </a:solidFill>
                <a:latin typeface="Consolas" pitchFamily="49" charset="0"/>
                <a:cs typeface="Consolas" pitchFamily="49" charset="0"/>
              </a:rPr>
              <a:t>[</a:t>
            </a:r>
            <a:r>
              <a:rPr lang="en-US" sz="1400" dirty="0">
                <a:solidFill>
                  <a:srgbClr val="FF0000"/>
                </a:solidFill>
                <a:latin typeface="Consolas" pitchFamily="49" charset="0"/>
                <a:cs typeface="Consolas" pitchFamily="49" charset="0"/>
              </a:rPr>
              <a:t>6] 28.105458 11.407386 3.968577 </a:t>
            </a:r>
            <a:endParaRPr lang="en-US" sz="1400" dirty="0" smtClean="0">
              <a:solidFill>
                <a:srgbClr val="FF0000"/>
              </a:solidFill>
              <a:latin typeface="Consolas" pitchFamily="49" charset="0"/>
              <a:cs typeface="Consolas" pitchFamily="49" charset="0"/>
            </a:endParaRPr>
          </a:p>
          <a:p>
            <a:r>
              <a:rPr lang="en-US" sz="1400" dirty="0" err="1" smtClean="0">
                <a:solidFill>
                  <a:srgbClr val="FF0000"/>
                </a:solidFill>
                <a:latin typeface="Consolas" pitchFamily="49" charset="0"/>
                <a:cs typeface="Consolas" pitchFamily="49" charset="0"/>
              </a:rPr>
              <a:t>tba$res</a:t>
            </a:r>
            <a:r>
              <a:rPr lang="en-US" sz="1400" dirty="0" smtClean="0">
                <a:solidFill>
                  <a:srgbClr val="FF0000"/>
                </a:solidFill>
                <a:latin typeface="Consolas" pitchFamily="49" charset="0"/>
                <a:cs typeface="Consolas" pitchFamily="49" charset="0"/>
              </a:rPr>
              <a:t> </a:t>
            </a:r>
          </a:p>
          <a:p>
            <a:r>
              <a:rPr lang="en-US" sz="1400" dirty="0" smtClean="0">
                <a:solidFill>
                  <a:srgbClr val="FF0000"/>
                </a:solidFill>
                <a:latin typeface="Consolas" pitchFamily="49" charset="0"/>
                <a:cs typeface="Consolas" pitchFamily="49" charset="0"/>
              </a:rPr>
              <a:t>[</a:t>
            </a:r>
            <a:r>
              <a:rPr lang="en-US" sz="1400" dirty="0">
                <a:solidFill>
                  <a:srgbClr val="FF0000"/>
                </a:solidFill>
                <a:latin typeface="Consolas" pitchFamily="49" charset="0"/>
                <a:cs typeface="Consolas" pitchFamily="49" charset="0"/>
              </a:rPr>
              <a:t>1] -0.6974578 0.3173281 -1.1810535 1.5630963 0.5653919 </a:t>
            </a:r>
            <a:endParaRPr lang="en-US" sz="1400" dirty="0" smtClean="0">
              <a:solidFill>
                <a:srgbClr val="FF0000"/>
              </a:solidFill>
              <a:latin typeface="Consolas" pitchFamily="49" charset="0"/>
              <a:cs typeface="Consolas" pitchFamily="49" charset="0"/>
            </a:endParaRPr>
          </a:p>
          <a:p>
            <a:r>
              <a:rPr lang="en-US" sz="1400" dirty="0" smtClean="0">
                <a:solidFill>
                  <a:srgbClr val="FF0000"/>
                </a:solidFill>
                <a:latin typeface="Consolas" pitchFamily="49" charset="0"/>
                <a:cs typeface="Consolas" pitchFamily="49" charset="0"/>
              </a:rPr>
              <a:t>[</a:t>
            </a:r>
            <a:r>
              <a:rPr lang="en-US" sz="1400" dirty="0">
                <a:solidFill>
                  <a:srgbClr val="FF0000"/>
                </a:solidFill>
                <a:latin typeface="Consolas" pitchFamily="49" charset="0"/>
                <a:cs typeface="Consolas" pitchFamily="49" charset="0"/>
              </a:rPr>
              <a:t>6] -0.5857743 -0.4166969 -0.4862022</a:t>
            </a:r>
            <a:endParaRPr lang="es-ES" sz="1400" dirty="0">
              <a:solidFill>
                <a:srgbClr val="FF0000"/>
              </a:solidFill>
              <a:latin typeface="Consolas" pitchFamily="49" charset="0"/>
              <a:cs typeface="Consolas" pitchFamily="49" charset="0"/>
            </a:endParaRPr>
          </a:p>
        </p:txBody>
      </p:sp>
    </p:spTree>
    <p:extLst>
      <p:ext uri="{BB962C8B-B14F-4D97-AF65-F5344CB8AC3E}">
        <p14:creationId xmlns:p14="http://schemas.microsoft.com/office/powerpoint/2010/main" val="38482513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5" y="862906"/>
            <a:ext cx="5616624" cy="1754326"/>
          </a:xfrm>
          <a:prstGeom prst="rect">
            <a:avLst/>
          </a:prstGeom>
        </p:spPr>
        <p:txBody>
          <a:bodyPr wrap="square">
            <a:spAutoFit/>
          </a:bodyPr>
          <a:lstStyle/>
          <a:p>
            <a:r>
              <a:rPr lang="es-ES" b="1" dirty="0" smtClean="0"/>
              <a:t>KOLMOGOROV-SMIRNOV DOS MUESTRAS</a:t>
            </a:r>
          </a:p>
          <a:p>
            <a:r>
              <a:rPr lang="es-ES" b="1" dirty="0" smtClean="0"/>
              <a:t>Hipótesis:</a:t>
            </a:r>
            <a:endParaRPr lang="es-ES" dirty="0"/>
          </a:p>
          <a:p>
            <a:r>
              <a:rPr lang="es-ES" dirty="0"/>
              <a:t>H</a:t>
            </a:r>
            <a:r>
              <a:rPr lang="es-ES" baseline="-25000" dirty="0"/>
              <a:t>0</a:t>
            </a:r>
            <a:r>
              <a:rPr lang="es-ES" dirty="0"/>
              <a:t>: </a:t>
            </a:r>
            <a:r>
              <a:rPr lang="es-ES" dirty="0" smtClean="0"/>
              <a:t>Un </a:t>
            </a:r>
            <a:r>
              <a:rPr lang="es-ES" dirty="0"/>
              <a:t>determinado conjunto de datos se ajusta a una distribución determinada</a:t>
            </a:r>
            <a:r>
              <a:rPr lang="es-ES" dirty="0" smtClean="0"/>
              <a:t>.</a:t>
            </a:r>
            <a:endParaRPr lang="es-ES" dirty="0"/>
          </a:p>
          <a:p>
            <a:r>
              <a:rPr lang="es-ES" dirty="0"/>
              <a:t>H</a:t>
            </a:r>
            <a:r>
              <a:rPr lang="es-ES" baseline="-25000" dirty="0"/>
              <a:t>1</a:t>
            </a:r>
            <a:r>
              <a:rPr lang="es-ES" dirty="0"/>
              <a:t>: </a:t>
            </a:r>
            <a:r>
              <a:rPr lang="es-ES" dirty="0" smtClean="0"/>
              <a:t>Un </a:t>
            </a:r>
            <a:r>
              <a:rPr lang="es-ES" dirty="0"/>
              <a:t>determinado conjunto de datos </a:t>
            </a:r>
            <a:r>
              <a:rPr lang="es-ES" dirty="0" smtClean="0">
                <a:solidFill>
                  <a:srgbClr val="FF0000"/>
                </a:solidFill>
              </a:rPr>
              <a:t>no</a:t>
            </a:r>
            <a:r>
              <a:rPr lang="es-ES" dirty="0" smtClean="0"/>
              <a:t> se </a:t>
            </a:r>
            <a:r>
              <a:rPr lang="es-ES" dirty="0"/>
              <a:t>ajusta a una distribución determinada</a:t>
            </a:r>
            <a:r>
              <a:rPr lang="es-ES" dirty="0" smtClean="0"/>
              <a:t>.</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32040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691680" y="474345"/>
            <a:ext cx="6840760" cy="5909310"/>
          </a:xfrm>
          <a:prstGeom prst="rect">
            <a:avLst/>
          </a:prstGeom>
        </p:spPr>
        <p:txBody>
          <a:bodyPr wrap="square">
            <a:spAutoFit/>
          </a:bodyPr>
          <a:lstStyle/>
          <a:p>
            <a:r>
              <a:rPr lang="es-ES" b="1" dirty="0" err="1" smtClean="0"/>
              <a:t>Kolmogorov-Smirnov</a:t>
            </a:r>
            <a:r>
              <a:rPr lang="es-ES" b="1" dirty="0" smtClean="0"/>
              <a:t> dos muestras</a:t>
            </a:r>
            <a:endParaRPr lang="es-ES" b="1" dirty="0"/>
          </a:p>
          <a:p>
            <a:pPr algn="just"/>
            <a:r>
              <a:rPr lang="es-ES" dirty="0"/>
              <a:t>Utilizaremos este contraste para comprobar si dos conjuntos de datos siguen la misma distribución, o bien para ver si un determinado conjunto de datos se ajusta a una distribución determinada. Las muestras no necesitan ser del mismo tamaño.</a:t>
            </a:r>
          </a:p>
          <a:p>
            <a:pPr algn="just"/>
            <a:endParaRPr lang="es-ES" dirty="0" smtClean="0"/>
          </a:p>
          <a:p>
            <a:pPr algn="just"/>
            <a:r>
              <a:rPr lang="es-ES" dirty="0" smtClean="0"/>
              <a:t>Por </a:t>
            </a:r>
            <a:r>
              <a:rPr lang="es-ES" dirty="0"/>
              <a:t>ejemplo, vamos a generar 50 datos de una distribución normal, y 30 de una uniforme, a ver si el test es capaz de advertirnos que las distribuciones de origen no son las mismas</a:t>
            </a:r>
            <a:r>
              <a:rPr lang="es-ES" dirty="0" smtClean="0"/>
              <a:t>:</a:t>
            </a:r>
          </a:p>
          <a:p>
            <a:endParaRPr lang="es-ES" dirty="0"/>
          </a:p>
          <a:p>
            <a:r>
              <a:rPr lang="es-ES" dirty="0" smtClean="0">
                <a:solidFill>
                  <a:srgbClr val="FF0000"/>
                </a:solidFill>
              </a:rPr>
              <a:t>x </a:t>
            </a:r>
            <a:r>
              <a:rPr lang="es-ES" dirty="0">
                <a:solidFill>
                  <a:srgbClr val="FF0000"/>
                </a:solidFill>
              </a:rPr>
              <a:t>= </a:t>
            </a:r>
            <a:r>
              <a:rPr lang="es-ES" dirty="0" err="1">
                <a:solidFill>
                  <a:srgbClr val="FF0000"/>
                </a:solidFill>
              </a:rPr>
              <a:t>rnorm</a:t>
            </a:r>
            <a:r>
              <a:rPr lang="es-ES" dirty="0">
                <a:solidFill>
                  <a:srgbClr val="FF0000"/>
                </a:solidFill>
              </a:rPr>
              <a:t>(50)</a:t>
            </a:r>
            <a:br>
              <a:rPr lang="es-ES" dirty="0">
                <a:solidFill>
                  <a:srgbClr val="FF0000"/>
                </a:solidFill>
              </a:rPr>
            </a:br>
            <a:r>
              <a:rPr lang="es-ES" dirty="0" smtClean="0">
                <a:solidFill>
                  <a:srgbClr val="FF0000"/>
                </a:solidFill>
              </a:rPr>
              <a:t>y </a:t>
            </a:r>
            <a:r>
              <a:rPr lang="es-ES" dirty="0">
                <a:solidFill>
                  <a:srgbClr val="FF0000"/>
                </a:solidFill>
              </a:rPr>
              <a:t>= </a:t>
            </a:r>
            <a:r>
              <a:rPr lang="es-ES" dirty="0" err="1">
                <a:solidFill>
                  <a:srgbClr val="FF0000"/>
                </a:solidFill>
              </a:rPr>
              <a:t>runif</a:t>
            </a:r>
            <a:r>
              <a:rPr lang="es-ES" dirty="0">
                <a:solidFill>
                  <a:srgbClr val="FF0000"/>
                </a:solidFill>
              </a:rPr>
              <a:t>(30)</a:t>
            </a:r>
            <a:br>
              <a:rPr lang="es-ES" dirty="0">
                <a:solidFill>
                  <a:srgbClr val="FF0000"/>
                </a:solidFill>
              </a:rPr>
            </a:br>
            <a:r>
              <a:rPr lang="es-ES" dirty="0" smtClean="0">
                <a:solidFill>
                  <a:srgbClr val="FF0000"/>
                </a:solidFill>
              </a:rPr>
              <a:t>ks.test(x</a:t>
            </a:r>
            <a:r>
              <a:rPr lang="es-ES" dirty="0">
                <a:solidFill>
                  <a:srgbClr val="FF0000"/>
                </a:solidFill>
              </a:rPr>
              <a:t>, y</a:t>
            </a:r>
            <a:r>
              <a:rPr lang="es-ES" dirty="0" smtClean="0">
                <a:solidFill>
                  <a:srgbClr val="FF0000"/>
                </a:solidFill>
              </a:rPr>
              <a:t>)</a:t>
            </a:r>
          </a:p>
          <a:p>
            <a:endParaRPr lang="es-ES" dirty="0">
              <a:solidFill>
                <a:srgbClr val="FF0000"/>
              </a:solidFill>
            </a:endParaRPr>
          </a:p>
          <a:p>
            <a:r>
              <a:rPr lang="es-ES" dirty="0"/>
              <a:t>        </a:t>
            </a:r>
            <a:r>
              <a:rPr lang="es-ES" dirty="0" err="1"/>
              <a:t>Two-sample</a:t>
            </a:r>
            <a:r>
              <a:rPr lang="es-ES" dirty="0"/>
              <a:t> </a:t>
            </a:r>
            <a:r>
              <a:rPr lang="es-ES" dirty="0" err="1"/>
              <a:t>Kolmogorov-Smirnov</a:t>
            </a:r>
            <a:r>
              <a:rPr lang="es-ES" dirty="0"/>
              <a:t> test</a:t>
            </a:r>
          </a:p>
          <a:p>
            <a:r>
              <a:rPr lang="es-ES" dirty="0"/>
              <a:t>data:  x and y</a:t>
            </a:r>
            <a:br>
              <a:rPr lang="es-ES" dirty="0"/>
            </a:br>
            <a:r>
              <a:rPr lang="es-ES" dirty="0"/>
              <a:t>D = 0.52, p-</a:t>
            </a:r>
            <a:r>
              <a:rPr lang="es-ES" dirty="0" err="1"/>
              <a:t>value</a:t>
            </a:r>
            <a:r>
              <a:rPr lang="es-ES" dirty="0"/>
              <a:t> = 2.903e-05</a:t>
            </a:r>
            <a:br>
              <a:rPr lang="es-ES" dirty="0"/>
            </a:br>
            <a:r>
              <a:rPr lang="es-ES" dirty="0" err="1"/>
              <a:t>alternative</a:t>
            </a:r>
            <a:r>
              <a:rPr lang="es-ES" dirty="0"/>
              <a:t> </a:t>
            </a:r>
            <a:r>
              <a:rPr lang="es-ES" dirty="0" err="1"/>
              <a:t>hypothesis</a:t>
            </a:r>
            <a:r>
              <a:rPr lang="es-ES" dirty="0"/>
              <a:t>: </a:t>
            </a:r>
            <a:r>
              <a:rPr lang="es-ES" dirty="0" err="1" smtClean="0"/>
              <a:t>two.sided</a:t>
            </a:r>
            <a:endParaRPr lang="es-ES" dirty="0" smtClean="0"/>
          </a:p>
          <a:p>
            <a:endParaRPr lang="es-ES" dirty="0"/>
          </a:p>
          <a:p>
            <a:r>
              <a:rPr lang="es-ES" dirty="0">
                <a:solidFill>
                  <a:srgbClr val="FF0000"/>
                </a:solidFill>
              </a:rPr>
              <a:t>Como el p-valor es prácticamente cero, rechazaremos la hipótesis de que los datos vienen de la misma distribución.</a:t>
            </a:r>
          </a:p>
        </p:txBody>
      </p:sp>
    </p:spTree>
    <p:extLst>
      <p:ext uri="{BB962C8B-B14F-4D97-AF65-F5344CB8AC3E}">
        <p14:creationId xmlns:p14="http://schemas.microsoft.com/office/powerpoint/2010/main" val="34234994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756" y="980728"/>
            <a:ext cx="5810400" cy="242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754" y="3554404"/>
            <a:ext cx="4500433" cy="1147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2 Rectángulo"/>
          <p:cNvSpPr/>
          <p:nvPr/>
        </p:nvSpPr>
        <p:spPr>
          <a:xfrm>
            <a:off x="2202756" y="4941168"/>
            <a:ext cx="5969644" cy="1569660"/>
          </a:xfrm>
          <a:prstGeom prst="rect">
            <a:avLst/>
          </a:prstGeom>
        </p:spPr>
        <p:txBody>
          <a:bodyPr wrap="square">
            <a:spAutoFit/>
          </a:bodyPr>
          <a:lstStyle/>
          <a:p>
            <a:pPr algn="l"/>
            <a:r>
              <a:rPr lang="es-ES" b="1" dirty="0" err="1">
                <a:solidFill>
                  <a:srgbClr val="FF0000"/>
                </a:solidFill>
                <a:latin typeface="Calibri" pitchFamily="34" charset="0"/>
              </a:rPr>
              <a:t>expand.grid</a:t>
            </a:r>
            <a:r>
              <a:rPr lang="es-ES" dirty="0">
                <a:solidFill>
                  <a:srgbClr val="FF0000"/>
                </a:solidFill>
                <a:latin typeface="Calibri" pitchFamily="34" charset="0"/>
              </a:rPr>
              <a:t>(a=c(60,80), p=c(100, 300), sexo=c("Macho", "Hembra")) </a:t>
            </a:r>
            <a:endParaRPr lang="es-ES" dirty="0" smtClean="0">
              <a:solidFill>
                <a:srgbClr val="FF0000"/>
              </a:solidFill>
              <a:latin typeface="Calibri" pitchFamily="34" charset="0"/>
            </a:endParaRPr>
          </a:p>
          <a:p>
            <a:pPr algn="l"/>
            <a:endParaRPr lang="es-ES" b="1" dirty="0" smtClean="0">
              <a:solidFill>
                <a:srgbClr val="FF0000"/>
              </a:solidFill>
              <a:latin typeface="Calibri" pitchFamily="34" charset="0"/>
            </a:endParaRPr>
          </a:p>
          <a:p>
            <a:pPr algn="l"/>
            <a:r>
              <a:rPr lang="es-ES" b="1" dirty="0" smtClean="0">
                <a:solidFill>
                  <a:srgbClr val="FF0000"/>
                </a:solidFill>
                <a:latin typeface="Calibri" pitchFamily="34" charset="0"/>
              </a:rPr>
              <a:t>¿Son todas las posibles combinaciones?</a:t>
            </a:r>
          </a:p>
        </p:txBody>
      </p:sp>
    </p:spTree>
    <p:extLst>
      <p:ext uri="{BB962C8B-B14F-4D97-AF65-F5344CB8AC3E}">
        <p14:creationId xmlns:p14="http://schemas.microsoft.com/office/powerpoint/2010/main" val="5772496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9658" y="2608542"/>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5" y="862906"/>
            <a:ext cx="5616624" cy="3139321"/>
          </a:xfrm>
          <a:prstGeom prst="rect">
            <a:avLst/>
          </a:prstGeom>
        </p:spPr>
        <p:txBody>
          <a:bodyPr wrap="square">
            <a:spAutoFit/>
          </a:bodyPr>
          <a:lstStyle/>
          <a:p>
            <a:r>
              <a:rPr lang="es-ES" b="1" dirty="0" smtClean="0"/>
              <a:t>KOLMOGOROV-SMIRNOV UNA MUESTRA</a:t>
            </a:r>
          </a:p>
          <a:p>
            <a:r>
              <a:rPr lang="es-ES" b="1" dirty="0" smtClean="0"/>
              <a:t>Hipótesis:</a:t>
            </a:r>
            <a:endParaRPr lang="es-ES" dirty="0"/>
          </a:p>
          <a:p>
            <a:r>
              <a:rPr lang="es-ES" dirty="0"/>
              <a:t>H</a:t>
            </a:r>
            <a:r>
              <a:rPr lang="es-ES" baseline="-25000" dirty="0"/>
              <a:t>0</a:t>
            </a:r>
            <a:r>
              <a:rPr lang="es-ES" dirty="0"/>
              <a:t>: Los datos siguen una distribución determinada.</a:t>
            </a:r>
          </a:p>
          <a:p>
            <a:r>
              <a:rPr lang="es-ES" dirty="0"/>
              <a:t>H</a:t>
            </a:r>
            <a:r>
              <a:rPr lang="es-ES" baseline="-25000" dirty="0"/>
              <a:t>1</a:t>
            </a:r>
            <a:r>
              <a:rPr lang="es-ES" dirty="0"/>
              <a:t>: Los datos </a:t>
            </a:r>
            <a:r>
              <a:rPr lang="es-ES" dirty="0">
                <a:solidFill>
                  <a:srgbClr val="FF0000"/>
                </a:solidFill>
              </a:rPr>
              <a:t>no</a:t>
            </a:r>
            <a:r>
              <a:rPr lang="es-ES" dirty="0"/>
              <a:t> siguen una distribución determinada</a:t>
            </a:r>
            <a:r>
              <a:rPr lang="es-ES" dirty="0" smtClean="0"/>
              <a:t>.</a:t>
            </a:r>
          </a:p>
          <a:p>
            <a:endParaRPr lang="es-ES" dirty="0"/>
          </a:p>
          <a:p>
            <a:pPr marL="285750" indent="-285750">
              <a:buFont typeface="Arial" pitchFamily="34" charset="0"/>
              <a:buChar char="•"/>
            </a:pPr>
            <a:r>
              <a:rPr lang="es-ES" dirty="0" smtClean="0"/>
              <a:t>Por lo general hace referencia a la distribución normal cuando se usa </a:t>
            </a:r>
            <a:r>
              <a:rPr lang="es-ES" dirty="0" err="1" smtClean="0">
                <a:solidFill>
                  <a:srgbClr val="FF0000"/>
                </a:solidFill>
              </a:rPr>
              <a:t>pnorm</a:t>
            </a:r>
            <a:endParaRPr lang="es-ES" dirty="0" smtClean="0">
              <a:solidFill>
                <a:srgbClr val="FF0000"/>
              </a:solidFill>
            </a:endParaRPr>
          </a:p>
          <a:p>
            <a:pPr marL="285750" indent="-285750">
              <a:buFont typeface="Arial" pitchFamily="34" charset="0"/>
              <a:buChar char="•"/>
            </a:pPr>
            <a:r>
              <a:rPr lang="es-ES" dirty="0" smtClean="0"/>
              <a:t>Es </a:t>
            </a:r>
            <a:r>
              <a:rPr lang="es-ES" dirty="0"/>
              <a:t>válido sólo para variables aleatorias continuas.</a:t>
            </a:r>
            <a:endParaRPr lang="es-ES" dirty="0">
              <a:solidFill>
                <a:srgbClr val="FF0000"/>
              </a:solidFill>
            </a:endParaRPr>
          </a:p>
          <a:p>
            <a:pPr marL="285750" indent="-285750">
              <a:buFont typeface="Arial" pitchFamily="34" charset="0"/>
              <a:buChar char="•"/>
            </a:pPr>
            <a:r>
              <a:rPr lang="es-ES" dirty="0" smtClean="0">
                <a:solidFill>
                  <a:srgbClr val="FF0000"/>
                </a:solidFill>
              </a:rPr>
              <a:t>Solo </a:t>
            </a:r>
            <a:r>
              <a:rPr lang="es-ES" dirty="0">
                <a:solidFill>
                  <a:srgbClr val="FF0000"/>
                </a:solidFill>
              </a:rPr>
              <a:t>para tamaños de muestras </a:t>
            </a:r>
            <a:r>
              <a:rPr lang="es-ES" dirty="0" smtClean="0">
                <a:solidFill>
                  <a:srgbClr val="FF0000"/>
                </a:solidFill>
              </a:rPr>
              <a:t>mayores a </a:t>
            </a:r>
            <a:r>
              <a:rPr lang="es-ES" dirty="0">
                <a:solidFill>
                  <a:srgbClr val="FF0000"/>
                </a:solidFill>
              </a:rPr>
              <a:t>50</a:t>
            </a:r>
            <a:r>
              <a:rPr lang="es-ES" dirty="0" smtClean="0">
                <a:solidFill>
                  <a:srgbClr val="FF0000"/>
                </a:solidFill>
              </a:rPr>
              <a:t>.</a:t>
            </a:r>
          </a:p>
          <a:p>
            <a:endParaRPr lang="es-ES" dirty="0" smtClean="0">
              <a:solidFill>
                <a:srgbClr val="FF0000"/>
              </a:solidFill>
            </a:endParaRPr>
          </a:p>
          <a:p>
            <a:r>
              <a:rPr lang="es-ES" dirty="0" smtClean="0">
                <a:solidFill>
                  <a:srgbClr val="FF0000"/>
                </a:solidFill>
              </a:rPr>
              <a:t>            </a:t>
            </a:r>
            <a:r>
              <a:rPr lang="es-ES" dirty="0"/>
              <a:t>f</a:t>
            </a:r>
            <a:r>
              <a:rPr lang="es-ES" dirty="0" smtClean="0"/>
              <a:t>x                 Fx</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933056"/>
            <a:ext cx="328612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5 Conector recto de flecha"/>
          <p:cNvCxnSpPr/>
          <p:nvPr/>
        </p:nvCxnSpPr>
        <p:spPr>
          <a:xfrm flipH="1">
            <a:off x="3834505" y="3645024"/>
            <a:ext cx="756282" cy="123873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11 Rectángulo"/>
          <p:cNvSpPr/>
          <p:nvPr/>
        </p:nvSpPr>
        <p:spPr>
          <a:xfrm>
            <a:off x="3186432" y="4883759"/>
            <a:ext cx="648072" cy="17412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18 Conector recto"/>
          <p:cNvCxnSpPr/>
          <p:nvPr/>
        </p:nvCxnSpPr>
        <p:spPr>
          <a:xfrm flipH="1" flipV="1">
            <a:off x="3966837" y="2816934"/>
            <a:ext cx="623950" cy="82809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892289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5871411" cy="2031325"/>
          </a:xfrm>
          <a:prstGeom prst="rect">
            <a:avLst/>
          </a:prstGeom>
        </p:spPr>
        <p:txBody>
          <a:bodyPr wrap="square">
            <a:spAutoFit/>
          </a:bodyPr>
          <a:lstStyle/>
          <a:p>
            <a:r>
              <a:rPr lang="es-ES" b="1" dirty="0"/>
              <a:t>TEST</a:t>
            </a:r>
            <a:r>
              <a:rPr lang="es-ES" dirty="0"/>
              <a:t> </a:t>
            </a:r>
            <a:r>
              <a:rPr lang="es-ES" b="1" dirty="0"/>
              <a:t>SHAPIRO</a:t>
            </a:r>
          </a:p>
          <a:p>
            <a:r>
              <a:rPr lang="es-ES" b="1" dirty="0" smtClean="0"/>
              <a:t>Hipótesis:</a:t>
            </a:r>
            <a:endParaRPr lang="es-ES" dirty="0"/>
          </a:p>
          <a:p>
            <a:r>
              <a:rPr lang="es-ES" dirty="0"/>
              <a:t>H</a:t>
            </a:r>
            <a:r>
              <a:rPr lang="es-ES" baseline="-25000" dirty="0"/>
              <a:t>0</a:t>
            </a:r>
            <a:r>
              <a:rPr lang="es-ES" dirty="0"/>
              <a:t>: Los datos siguen </a:t>
            </a:r>
            <a:r>
              <a:rPr lang="es-ES" dirty="0" smtClean="0"/>
              <a:t>una distribución normal.</a:t>
            </a:r>
            <a:endParaRPr lang="es-ES" dirty="0"/>
          </a:p>
          <a:p>
            <a:r>
              <a:rPr lang="es-ES" dirty="0"/>
              <a:t>H</a:t>
            </a:r>
            <a:r>
              <a:rPr lang="es-ES" baseline="-25000" dirty="0"/>
              <a:t>1</a:t>
            </a:r>
            <a:r>
              <a:rPr lang="es-ES" dirty="0"/>
              <a:t>: Los datos </a:t>
            </a:r>
            <a:r>
              <a:rPr lang="es-ES" dirty="0" smtClean="0">
                <a:solidFill>
                  <a:srgbClr val="FF0000"/>
                </a:solidFill>
              </a:rPr>
              <a:t>no</a:t>
            </a:r>
            <a:r>
              <a:rPr lang="es-ES" dirty="0" smtClean="0"/>
              <a:t> siguen </a:t>
            </a:r>
            <a:r>
              <a:rPr lang="es-ES" dirty="0"/>
              <a:t>una distribución normal</a:t>
            </a:r>
            <a:r>
              <a:rPr lang="es-ES" dirty="0" smtClean="0"/>
              <a:t>.</a:t>
            </a:r>
          </a:p>
          <a:p>
            <a:endParaRPr lang="es-ES" dirty="0">
              <a:solidFill>
                <a:srgbClr val="FF0000"/>
              </a:solidFill>
            </a:endParaRPr>
          </a:p>
          <a:p>
            <a:pPr marL="285750" indent="-285750">
              <a:buFont typeface="Arial" pitchFamily="34" charset="0"/>
              <a:buChar char="•"/>
            </a:pPr>
            <a:r>
              <a:rPr lang="es-ES" dirty="0" smtClean="0">
                <a:solidFill>
                  <a:srgbClr val="FF0000"/>
                </a:solidFill>
              </a:rPr>
              <a:t>Solo para tamaños de muestras menores o iguales a 50.</a:t>
            </a:r>
          </a:p>
          <a:p>
            <a:endParaRPr lang="es-ES" dirty="0">
              <a:solidFill>
                <a:srgbClr val="FF0000"/>
              </a:solidFill>
            </a:endParaRPr>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348880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5" y="862906"/>
            <a:ext cx="5616624" cy="2031325"/>
          </a:xfrm>
          <a:prstGeom prst="rect">
            <a:avLst/>
          </a:prstGeom>
        </p:spPr>
        <p:txBody>
          <a:bodyPr wrap="square">
            <a:spAutoFit/>
          </a:bodyPr>
          <a:lstStyle/>
          <a:p>
            <a:r>
              <a:rPr lang="es-ES" b="1" dirty="0"/>
              <a:t>TEST LILLIEFORS</a:t>
            </a:r>
          </a:p>
          <a:p>
            <a:r>
              <a:rPr lang="es-ES" b="1" dirty="0" smtClean="0"/>
              <a:t>Hipótesis:</a:t>
            </a:r>
            <a:endParaRPr lang="es-ES" dirty="0"/>
          </a:p>
          <a:p>
            <a:r>
              <a:rPr lang="es-ES" dirty="0"/>
              <a:t>H</a:t>
            </a:r>
            <a:r>
              <a:rPr lang="es-ES" baseline="-25000" dirty="0"/>
              <a:t>0</a:t>
            </a:r>
            <a:r>
              <a:rPr lang="es-ES" dirty="0"/>
              <a:t>: Los datos siguen </a:t>
            </a:r>
            <a:r>
              <a:rPr lang="es-ES" dirty="0" smtClean="0"/>
              <a:t>una distribución normal.</a:t>
            </a:r>
            <a:endParaRPr lang="es-ES" dirty="0"/>
          </a:p>
          <a:p>
            <a:r>
              <a:rPr lang="es-ES" dirty="0"/>
              <a:t>H</a:t>
            </a:r>
            <a:r>
              <a:rPr lang="es-ES" baseline="-25000" dirty="0"/>
              <a:t>1</a:t>
            </a:r>
            <a:r>
              <a:rPr lang="es-ES" dirty="0"/>
              <a:t>: Los datos </a:t>
            </a:r>
            <a:r>
              <a:rPr lang="es-ES" dirty="0" smtClean="0">
                <a:solidFill>
                  <a:srgbClr val="FF0000"/>
                </a:solidFill>
              </a:rPr>
              <a:t>no</a:t>
            </a:r>
            <a:r>
              <a:rPr lang="es-ES" dirty="0" smtClean="0"/>
              <a:t> siguen </a:t>
            </a:r>
            <a:r>
              <a:rPr lang="es-ES" dirty="0"/>
              <a:t>una distribución normal</a:t>
            </a:r>
            <a:r>
              <a:rPr lang="es-ES" dirty="0" smtClean="0"/>
              <a:t>.</a:t>
            </a:r>
          </a:p>
          <a:p>
            <a:endParaRPr lang="es-ES" dirty="0">
              <a:solidFill>
                <a:srgbClr val="FF0000"/>
              </a:solidFill>
            </a:endParaRPr>
          </a:p>
          <a:p>
            <a:r>
              <a:rPr lang="es-ES" dirty="0" smtClean="0">
                <a:solidFill>
                  <a:srgbClr val="FF0000"/>
                </a:solidFill>
              </a:rPr>
              <a:t>Solo para tamaños de muestras mayores a 50.</a:t>
            </a:r>
          </a:p>
          <a:p>
            <a:endParaRPr lang="es-ES" dirty="0">
              <a:solidFill>
                <a:srgbClr val="FF0000"/>
              </a:solidFill>
            </a:endParaRPr>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96816" y="2920668"/>
            <a:ext cx="3135224" cy="1754326"/>
          </a:xfrm>
          <a:prstGeom prst="rect">
            <a:avLst/>
          </a:prstGeom>
        </p:spPr>
        <p:txBody>
          <a:bodyPr wrap="square">
            <a:spAutoFit/>
          </a:bodyPr>
          <a:lstStyle/>
          <a:p>
            <a:r>
              <a:rPr lang="es-ES" dirty="0" smtClean="0">
                <a:solidFill>
                  <a:srgbClr val="7030A0"/>
                </a:solidFill>
              </a:rPr>
              <a:t>Es </a:t>
            </a:r>
            <a:r>
              <a:rPr lang="es-ES" dirty="0">
                <a:solidFill>
                  <a:srgbClr val="7030A0"/>
                </a:solidFill>
              </a:rPr>
              <a:t>el Test de </a:t>
            </a:r>
            <a:r>
              <a:rPr lang="es-ES" dirty="0" err="1">
                <a:solidFill>
                  <a:srgbClr val="7030A0"/>
                </a:solidFill>
              </a:rPr>
              <a:t>Kolmogorov</a:t>
            </a:r>
            <a:r>
              <a:rPr lang="es-ES" dirty="0">
                <a:solidFill>
                  <a:srgbClr val="7030A0"/>
                </a:solidFill>
              </a:rPr>
              <a:t> </a:t>
            </a:r>
            <a:r>
              <a:rPr lang="es-ES" dirty="0" err="1">
                <a:solidFill>
                  <a:srgbClr val="7030A0"/>
                </a:solidFill>
              </a:rPr>
              <a:t>Kolmogorov</a:t>
            </a:r>
            <a:r>
              <a:rPr lang="es-ES" dirty="0">
                <a:solidFill>
                  <a:srgbClr val="7030A0"/>
                </a:solidFill>
              </a:rPr>
              <a:t> –</a:t>
            </a:r>
            <a:r>
              <a:rPr lang="es-ES" dirty="0" err="1">
                <a:solidFill>
                  <a:srgbClr val="7030A0"/>
                </a:solidFill>
              </a:rPr>
              <a:t>Smirnov</a:t>
            </a:r>
            <a:r>
              <a:rPr lang="es-ES" dirty="0">
                <a:solidFill>
                  <a:srgbClr val="7030A0"/>
                </a:solidFill>
              </a:rPr>
              <a:t> </a:t>
            </a:r>
            <a:r>
              <a:rPr lang="es-ES" dirty="0" err="1">
                <a:solidFill>
                  <a:srgbClr val="7030A0"/>
                </a:solidFill>
              </a:rPr>
              <a:t>Smirnov</a:t>
            </a:r>
            <a:r>
              <a:rPr lang="es-ES" dirty="0">
                <a:solidFill>
                  <a:srgbClr val="7030A0"/>
                </a:solidFill>
              </a:rPr>
              <a:t> con la corrección con la corrección de </a:t>
            </a:r>
            <a:r>
              <a:rPr lang="es-ES" dirty="0" err="1">
                <a:solidFill>
                  <a:srgbClr val="7030A0"/>
                </a:solidFill>
              </a:rPr>
              <a:t>Lillefors</a:t>
            </a:r>
            <a:r>
              <a:rPr lang="es-ES" dirty="0">
                <a:solidFill>
                  <a:srgbClr val="7030A0"/>
                </a:solidFill>
              </a:rPr>
              <a:t>. Sus valores son menores que los de </a:t>
            </a:r>
            <a:r>
              <a:rPr lang="es-ES" dirty="0" err="1">
                <a:solidFill>
                  <a:srgbClr val="7030A0"/>
                </a:solidFill>
              </a:rPr>
              <a:t>Kolmogorov</a:t>
            </a:r>
            <a:r>
              <a:rPr lang="es-ES" dirty="0">
                <a:solidFill>
                  <a:srgbClr val="7030A0"/>
                </a:solidFill>
              </a:rPr>
              <a:t>.</a:t>
            </a:r>
          </a:p>
        </p:txBody>
      </p:sp>
    </p:spTree>
    <p:extLst>
      <p:ext uri="{BB962C8B-B14F-4D97-AF65-F5344CB8AC3E}">
        <p14:creationId xmlns:p14="http://schemas.microsoft.com/office/powerpoint/2010/main" val="164130560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979712" y="548680"/>
            <a:ext cx="6624736" cy="5909310"/>
          </a:xfrm>
          <a:prstGeom prst="rect">
            <a:avLst/>
          </a:prstGeom>
        </p:spPr>
        <p:txBody>
          <a:bodyPr wrap="square">
            <a:spAutoFit/>
          </a:bodyPr>
          <a:lstStyle/>
          <a:p>
            <a:r>
              <a:rPr lang="es-ES" b="1" dirty="0" err="1"/>
              <a:t>Kolmogorov-Smirnov</a:t>
            </a:r>
            <a:r>
              <a:rPr lang="es-ES" b="1" dirty="0"/>
              <a:t> una muestra</a:t>
            </a:r>
          </a:p>
          <a:p>
            <a:endParaRPr lang="es-ES" u="sng" dirty="0" smtClean="0">
              <a:solidFill>
                <a:srgbClr val="FF0000"/>
              </a:solidFill>
            </a:endParaRPr>
          </a:p>
          <a:p>
            <a:r>
              <a:rPr lang="es-ES" dirty="0" smtClean="0">
                <a:solidFill>
                  <a:srgbClr val="FF0000"/>
                </a:solidFill>
              </a:rPr>
              <a:t>x</a:t>
            </a:r>
            <a:r>
              <a:rPr lang="es-ES" dirty="0">
                <a:solidFill>
                  <a:srgbClr val="FF0000"/>
                </a:solidFill>
              </a:rPr>
              <a:t>&lt;-</a:t>
            </a:r>
            <a:r>
              <a:rPr lang="es-ES" dirty="0" err="1">
                <a:solidFill>
                  <a:srgbClr val="FF0000"/>
                </a:solidFill>
              </a:rPr>
              <a:t>rnorm</a:t>
            </a:r>
            <a:r>
              <a:rPr lang="es-ES" dirty="0">
                <a:solidFill>
                  <a:srgbClr val="FF0000"/>
                </a:solidFill>
              </a:rPr>
              <a:t>(50) </a:t>
            </a:r>
            <a:endParaRPr lang="es-ES" dirty="0" smtClean="0">
              <a:solidFill>
                <a:srgbClr val="FF0000"/>
              </a:solidFill>
            </a:endParaRPr>
          </a:p>
          <a:p>
            <a:r>
              <a:rPr lang="es-ES" dirty="0" smtClean="0">
                <a:solidFill>
                  <a:srgbClr val="FF0000"/>
                </a:solidFill>
              </a:rPr>
              <a:t>ks.test(</a:t>
            </a:r>
            <a:r>
              <a:rPr lang="es-ES" dirty="0" err="1" smtClean="0">
                <a:solidFill>
                  <a:srgbClr val="FF0000"/>
                </a:solidFill>
              </a:rPr>
              <a:t>x,pnorm,mean</a:t>
            </a:r>
            <a:r>
              <a:rPr lang="es-ES" dirty="0" smtClean="0">
                <a:solidFill>
                  <a:srgbClr val="FF0000"/>
                </a:solidFill>
              </a:rPr>
              <a:t>(x</a:t>
            </a:r>
            <a:r>
              <a:rPr lang="es-ES" dirty="0">
                <a:solidFill>
                  <a:srgbClr val="FF0000"/>
                </a:solidFill>
              </a:rPr>
              <a:t>),</a:t>
            </a:r>
            <a:r>
              <a:rPr lang="es-ES" dirty="0" err="1">
                <a:solidFill>
                  <a:srgbClr val="FF0000"/>
                </a:solidFill>
              </a:rPr>
              <a:t>sd</a:t>
            </a:r>
            <a:r>
              <a:rPr lang="es-ES" dirty="0">
                <a:solidFill>
                  <a:srgbClr val="FF0000"/>
                </a:solidFill>
              </a:rPr>
              <a:t>(x)) </a:t>
            </a:r>
            <a:endParaRPr lang="es-ES" dirty="0" smtClean="0">
              <a:solidFill>
                <a:srgbClr val="FF0000"/>
              </a:solidFill>
            </a:endParaRPr>
          </a:p>
          <a:p>
            <a:endParaRPr lang="es-ES" dirty="0" smtClean="0"/>
          </a:p>
          <a:p>
            <a:r>
              <a:rPr lang="es-ES" dirty="0" err="1" smtClean="0"/>
              <a:t>One-sample</a:t>
            </a:r>
            <a:r>
              <a:rPr lang="es-ES" dirty="0" smtClean="0"/>
              <a:t> </a:t>
            </a:r>
            <a:r>
              <a:rPr lang="es-ES" dirty="0" err="1"/>
              <a:t>Kolmogorov-Smirnov</a:t>
            </a:r>
            <a:r>
              <a:rPr lang="es-ES" dirty="0"/>
              <a:t> test data: x D = 0.09217, p-</a:t>
            </a:r>
            <a:r>
              <a:rPr lang="es-ES" dirty="0" err="1"/>
              <a:t>value</a:t>
            </a:r>
            <a:r>
              <a:rPr lang="es-ES" dirty="0"/>
              <a:t> = 0.7547 </a:t>
            </a:r>
            <a:r>
              <a:rPr lang="es-ES" dirty="0" err="1"/>
              <a:t>alternative</a:t>
            </a:r>
            <a:r>
              <a:rPr lang="es-ES" dirty="0"/>
              <a:t> </a:t>
            </a:r>
            <a:r>
              <a:rPr lang="es-ES" dirty="0" err="1"/>
              <a:t>hypothesis</a:t>
            </a:r>
            <a:r>
              <a:rPr lang="es-ES" dirty="0"/>
              <a:t>: </a:t>
            </a:r>
            <a:r>
              <a:rPr lang="es-ES" dirty="0" err="1" smtClean="0"/>
              <a:t>two-sided</a:t>
            </a:r>
            <a:endParaRPr lang="es-ES" dirty="0" smtClean="0"/>
          </a:p>
          <a:p>
            <a:pPr marL="285750" indent="-285750">
              <a:buFont typeface="Wingdings" pitchFamily="2" charset="2"/>
              <a:buChar char="Ø"/>
            </a:pPr>
            <a:endParaRPr lang="es-ES" b="1" dirty="0"/>
          </a:p>
          <a:p>
            <a:r>
              <a:rPr lang="es-ES" b="1" dirty="0" smtClean="0"/>
              <a:t>Test Shapiro</a:t>
            </a:r>
            <a:endParaRPr lang="es-ES" dirty="0"/>
          </a:p>
          <a:p>
            <a:r>
              <a:rPr lang="es-ES" dirty="0"/>
              <a:t>Es como ks.test, pero está especializado en la distribución normal. Por ejemplo, con los mismos datos x generados en el ejemplo anterior, comprobemos si el test detecta que provienen de una distribución normal</a:t>
            </a:r>
            <a:r>
              <a:rPr lang="es-ES" dirty="0" smtClean="0"/>
              <a:t>:</a:t>
            </a:r>
          </a:p>
          <a:p>
            <a:endParaRPr lang="es-ES" dirty="0"/>
          </a:p>
          <a:p>
            <a:r>
              <a:rPr lang="es-ES" dirty="0">
                <a:solidFill>
                  <a:srgbClr val="FF0000"/>
                </a:solidFill>
              </a:rPr>
              <a:t> </a:t>
            </a:r>
            <a:r>
              <a:rPr lang="es-ES" dirty="0" err="1" smtClean="0">
                <a:solidFill>
                  <a:srgbClr val="FF0000"/>
                </a:solidFill>
              </a:rPr>
              <a:t>shapiro.test</a:t>
            </a:r>
            <a:r>
              <a:rPr lang="es-ES" dirty="0" smtClean="0">
                <a:solidFill>
                  <a:srgbClr val="FF0000"/>
                </a:solidFill>
              </a:rPr>
              <a:t>(x</a:t>
            </a:r>
            <a:r>
              <a:rPr lang="es-ES" dirty="0">
                <a:solidFill>
                  <a:srgbClr val="FF0000"/>
                </a:solidFill>
              </a:rPr>
              <a:t>)</a:t>
            </a:r>
          </a:p>
          <a:p>
            <a:r>
              <a:rPr lang="es-ES" dirty="0"/>
              <a:t>         Shapiro-</a:t>
            </a:r>
            <a:r>
              <a:rPr lang="es-ES" dirty="0" err="1"/>
              <a:t>Wilk</a:t>
            </a:r>
            <a:r>
              <a:rPr lang="es-ES" dirty="0"/>
              <a:t> </a:t>
            </a:r>
            <a:r>
              <a:rPr lang="es-ES" dirty="0" err="1"/>
              <a:t>normality</a:t>
            </a:r>
            <a:r>
              <a:rPr lang="es-ES" dirty="0"/>
              <a:t> test</a:t>
            </a:r>
          </a:p>
          <a:p>
            <a:r>
              <a:rPr lang="es-ES" dirty="0"/>
              <a:t> data:  x</a:t>
            </a:r>
            <a:br>
              <a:rPr lang="es-ES" dirty="0"/>
            </a:br>
            <a:r>
              <a:rPr lang="es-ES" dirty="0"/>
              <a:t> W = 0.9758, p-</a:t>
            </a:r>
            <a:r>
              <a:rPr lang="es-ES" dirty="0" err="1"/>
              <a:t>value</a:t>
            </a:r>
            <a:r>
              <a:rPr lang="es-ES" dirty="0"/>
              <a:t> = 0.3905</a:t>
            </a:r>
          </a:p>
          <a:p>
            <a:endParaRPr lang="es-ES" dirty="0" smtClean="0">
              <a:solidFill>
                <a:srgbClr val="FF0000"/>
              </a:solidFill>
            </a:endParaRPr>
          </a:p>
          <a:p>
            <a:r>
              <a:rPr lang="es-ES" dirty="0" smtClean="0">
                <a:solidFill>
                  <a:srgbClr val="FF0000"/>
                </a:solidFill>
              </a:rPr>
              <a:t>En </a:t>
            </a:r>
            <a:r>
              <a:rPr lang="es-ES" dirty="0">
                <a:solidFill>
                  <a:srgbClr val="FF0000"/>
                </a:solidFill>
              </a:rPr>
              <a:t>efecto, el p-valor es grande (0.39), y no rechazaremos la hipótesis nula de que los datos x provienen de una normal.</a:t>
            </a:r>
          </a:p>
        </p:txBody>
      </p:sp>
    </p:spTree>
    <p:extLst>
      <p:ext uri="{BB962C8B-B14F-4D97-AF65-F5344CB8AC3E}">
        <p14:creationId xmlns:p14="http://schemas.microsoft.com/office/powerpoint/2010/main" val="25381933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754326"/>
          </a:xfrm>
          <a:prstGeom prst="rect">
            <a:avLst/>
          </a:prstGeom>
        </p:spPr>
        <p:txBody>
          <a:bodyPr wrap="square">
            <a:spAutoFit/>
          </a:bodyPr>
          <a:lstStyle/>
          <a:p>
            <a:r>
              <a:rPr lang="es-ES" b="1" dirty="0" smtClean="0"/>
              <a:t>TEST DE MCNEMAR PARA TABLAS DE CONTINGENCIA</a:t>
            </a:r>
          </a:p>
          <a:p>
            <a:r>
              <a:rPr lang="es-ES" b="1" dirty="0" smtClean="0"/>
              <a:t>MUESTRAS RELACIONADAS</a:t>
            </a:r>
          </a:p>
          <a:p>
            <a:r>
              <a:rPr lang="es-ES" b="1" dirty="0" smtClean="0"/>
              <a:t>Hipótesis:</a:t>
            </a:r>
            <a:endParaRPr lang="es-ES" dirty="0"/>
          </a:p>
          <a:p>
            <a:r>
              <a:rPr lang="es-ES" dirty="0" smtClean="0"/>
              <a:t>H</a:t>
            </a:r>
            <a:r>
              <a:rPr lang="es-ES" baseline="-25000" dirty="0" smtClean="0"/>
              <a:t>0</a:t>
            </a:r>
            <a:r>
              <a:rPr lang="es-ES" dirty="0" smtClean="0"/>
              <a:t>: Las </a:t>
            </a:r>
            <a:r>
              <a:rPr lang="es-ES" dirty="0"/>
              <a:t>mediciones efectuadas en dos momentos diferentes (normalmente antes y después de alguna intervención) son </a:t>
            </a:r>
            <a:r>
              <a:rPr lang="es-ES" dirty="0" smtClean="0"/>
              <a:t>iguales.</a:t>
            </a:r>
            <a:endParaRPr lang="es-ES" dirty="0"/>
          </a:p>
          <a:p>
            <a:r>
              <a:rPr lang="es-ES" dirty="0"/>
              <a:t>H</a:t>
            </a:r>
            <a:r>
              <a:rPr lang="es-ES" baseline="-25000" dirty="0"/>
              <a:t>1</a:t>
            </a:r>
            <a:r>
              <a:rPr lang="es-ES" dirty="0"/>
              <a:t>: </a:t>
            </a:r>
            <a:r>
              <a:rPr lang="es-ES" dirty="0" smtClean="0"/>
              <a:t>o </a:t>
            </a:r>
            <a:r>
              <a:rPr lang="es-ES" dirty="0"/>
              <a:t>si, por el contrario, se produce algún cambio significativo. </a:t>
            </a:r>
            <a:endParaRPr lang="es-ES" dirty="0" smtClean="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96816" y="2920668"/>
            <a:ext cx="3135224" cy="2031325"/>
          </a:xfrm>
          <a:prstGeom prst="rect">
            <a:avLst/>
          </a:prstGeom>
        </p:spPr>
        <p:txBody>
          <a:bodyPr wrap="square">
            <a:spAutoFit/>
          </a:bodyPr>
          <a:lstStyle/>
          <a:p>
            <a:pPr algn="just"/>
            <a:r>
              <a:rPr lang="es-CO" dirty="0">
                <a:solidFill>
                  <a:srgbClr val="7030A0"/>
                </a:solidFill>
                <a:ea typeface="ＭＳ Ｐゴシック" charset="-128"/>
              </a:rPr>
              <a:t>Prueba no paramétrica, aplicable a diseños “antes-</a:t>
            </a:r>
            <a:r>
              <a:rPr lang="es-CO" dirty="0" err="1">
                <a:solidFill>
                  <a:srgbClr val="7030A0"/>
                </a:solidFill>
                <a:ea typeface="ＭＳ Ｐゴシック" charset="-128"/>
              </a:rPr>
              <a:t>despúes</a:t>
            </a:r>
            <a:r>
              <a:rPr lang="es-CO" dirty="0">
                <a:solidFill>
                  <a:srgbClr val="7030A0"/>
                </a:solidFill>
                <a:ea typeface="ＭＳ Ｐゴシック" charset="-128"/>
              </a:rPr>
              <a:t>, en los cuales un sujeto es su mismo control y en los que las mediciones se realizan en escala nominal u </a:t>
            </a:r>
            <a:r>
              <a:rPr lang="es-CO" dirty="0" smtClean="0">
                <a:solidFill>
                  <a:srgbClr val="7030A0"/>
                </a:solidFill>
                <a:ea typeface="ＭＳ Ｐゴシック" charset="-128"/>
              </a:rPr>
              <a:t>ordinal.</a:t>
            </a:r>
          </a:p>
        </p:txBody>
      </p:sp>
    </p:spTree>
    <p:extLst>
      <p:ext uri="{BB962C8B-B14F-4D97-AF65-F5344CB8AC3E}">
        <p14:creationId xmlns:p14="http://schemas.microsoft.com/office/powerpoint/2010/main" val="158485057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63688" y="832058"/>
            <a:ext cx="7056784" cy="5909310"/>
          </a:xfrm>
          <a:prstGeom prst="rect">
            <a:avLst/>
          </a:prstGeom>
        </p:spPr>
        <p:txBody>
          <a:bodyPr wrap="square">
            <a:spAutoFit/>
          </a:bodyPr>
          <a:lstStyle/>
          <a:p>
            <a:r>
              <a:rPr lang="es-ES" b="1" dirty="0" smtClean="0"/>
              <a:t>Test </a:t>
            </a:r>
            <a:r>
              <a:rPr lang="es-ES" b="1" dirty="0" err="1"/>
              <a:t>Lilliefors</a:t>
            </a:r>
            <a:endParaRPr lang="es-ES" b="1" dirty="0"/>
          </a:p>
          <a:p>
            <a:r>
              <a:rPr lang="es-ES" dirty="0" err="1" smtClean="0">
                <a:solidFill>
                  <a:srgbClr val="FF0000"/>
                </a:solidFill>
              </a:rPr>
              <a:t>library</a:t>
            </a:r>
            <a:r>
              <a:rPr lang="es-ES" dirty="0" smtClean="0">
                <a:solidFill>
                  <a:srgbClr val="FF0000"/>
                </a:solidFill>
              </a:rPr>
              <a:t>(</a:t>
            </a:r>
            <a:r>
              <a:rPr lang="es-ES" dirty="0" err="1" smtClean="0">
                <a:solidFill>
                  <a:srgbClr val="FF0000"/>
                </a:solidFill>
              </a:rPr>
              <a:t>nortest</a:t>
            </a:r>
            <a:r>
              <a:rPr lang="es-ES" dirty="0">
                <a:solidFill>
                  <a:srgbClr val="FF0000"/>
                </a:solidFill>
              </a:rPr>
              <a:t>)</a:t>
            </a:r>
          </a:p>
          <a:p>
            <a:r>
              <a:rPr lang="es-ES" dirty="0" err="1" smtClean="0">
                <a:solidFill>
                  <a:srgbClr val="FF0000"/>
                </a:solidFill>
              </a:rPr>
              <a:t>lillie.test</a:t>
            </a:r>
            <a:r>
              <a:rPr lang="es-ES" dirty="0" smtClean="0">
                <a:solidFill>
                  <a:srgbClr val="FF0000"/>
                </a:solidFill>
              </a:rPr>
              <a:t>(x)</a:t>
            </a:r>
          </a:p>
          <a:p>
            <a:endParaRPr lang="es-ES" dirty="0"/>
          </a:p>
          <a:p>
            <a:r>
              <a:rPr lang="es-ES" dirty="0" err="1" smtClean="0"/>
              <a:t>Lilliefors</a:t>
            </a:r>
            <a:r>
              <a:rPr lang="es-ES" dirty="0" smtClean="0"/>
              <a:t> </a:t>
            </a:r>
            <a:r>
              <a:rPr lang="es-ES" dirty="0"/>
              <a:t>(</a:t>
            </a:r>
            <a:r>
              <a:rPr lang="es-ES" dirty="0" err="1"/>
              <a:t>Kolmogorov-Smirnov</a:t>
            </a:r>
            <a:r>
              <a:rPr lang="es-ES" dirty="0"/>
              <a:t>) </a:t>
            </a:r>
            <a:endParaRPr lang="es-ES" dirty="0" smtClean="0"/>
          </a:p>
          <a:p>
            <a:r>
              <a:rPr lang="es-ES" dirty="0" err="1" smtClean="0"/>
              <a:t>normality</a:t>
            </a:r>
            <a:r>
              <a:rPr lang="es-ES" dirty="0" smtClean="0"/>
              <a:t> </a:t>
            </a:r>
            <a:r>
              <a:rPr lang="es-ES" dirty="0"/>
              <a:t>test data: x D = 0.10485, p-</a:t>
            </a:r>
            <a:r>
              <a:rPr lang="es-ES" dirty="0" err="1"/>
              <a:t>value</a:t>
            </a:r>
            <a:r>
              <a:rPr lang="es-ES" dirty="0"/>
              <a:t> = </a:t>
            </a:r>
            <a:r>
              <a:rPr lang="es-ES" dirty="0" smtClean="0"/>
              <a:t>0.9981</a:t>
            </a:r>
          </a:p>
          <a:p>
            <a:endParaRPr lang="es-ES" dirty="0" smtClean="0"/>
          </a:p>
          <a:p>
            <a:r>
              <a:rPr lang="es-ES" b="1" dirty="0" smtClean="0"/>
              <a:t>Test </a:t>
            </a:r>
            <a:r>
              <a:rPr lang="es-ES" b="1" dirty="0"/>
              <a:t>de McNemar para tablas de </a:t>
            </a:r>
            <a:r>
              <a:rPr lang="es-ES" b="1" dirty="0" smtClean="0"/>
              <a:t>contingencia</a:t>
            </a:r>
          </a:p>
          <a:p>
            <a:r>
              <a:rPr lang="es-ES" dirty="0"/>
              <a:t>El test de McNemar se utiliza en tablas de contingencia 2x2 donde las variables son dependientes entre sí (por ejemplo, una medición antes y después de un tratamiento médico). En caso de no cumplirse estas condiciones puede utilizarse el test exacto de Fisher o el test Chi-cuadrado para tablas de contingencia.</a:t>
            </a:r>
          </a:p>
          <a:p>
            <a:endParaRPr lang="es-ES" dirty="0" smtClean="0">
              <a:solidFill>
                <a:srgbClr val="FF0000"/>
              </a:solidFill>
            </a:endParaRPr>
          </a:p>
          <a:p>
            <a:r>
              <a:rPr lang="es-ES" dirty="0" smtClean="0">
                <a:solidFill>
                  <a:srgbClr val="FF0000"/>
                </a:solidFill>
              </a:rPr>
              <a:t>tabla</a:t>
            </a:r>
            <a:r>
              <a:rPr lang="es-ES" dirty="0">
                <a:solidFill>
                  <a:srgbClr val="FF0000"/>
                </a:solidFill>
              </a:rPr>
              <a:t>&lt;-</a:t>
            </a:r>
            <a:r>
              <a:rPr lang="es-ES" dirty="0" err="1">
                <a:solidFill>
                  <a:srgbClr val="FF0000"/>
                </a:solidFill>
              </a:rPr>
              <a:t>matrix</a:t>
            </a:r>
            <a:r>
              <a:rPr lang="es-ES" dirty="0">
                <a:solidFill>
                  <a:srgbClr val="FF0000"/>
                </a:solidFill>
              </a:rPr>
              <a:t>(c(63,21,4,2),</a:t>
            </a:r>
            <a:r>
              <a:rPr lang="es-ES" dirty="0" err="1">
                <a:solidFill>
                  <a:srgbClr val="FF0000"/>
                </a:solidFill>
              </a:rPr>
              <a:t>byrow</a:t>
            </a:r>
            <a:r>
              <a:rPr lang="es-ES" dirty="0">
                <a:solidFill>
                  <a:srgbClr val="FF0000"/>
                </a:solidFill>
              </a:rPr>
              <a:t>=</a:t>
            </a:r>
            <a:r>
              <a:rPr lang="es-ES" dirty="0" err="1">
                <a:solidFill>
                  <a:srgbClr val="FF0000"/>
                </a:solidFill>
              </a:rPr>
              <a:t>TRUE,nrow</a:t>
            </a:r>
            <a:r>
              <a:rPr lang="es-ES" dirty="0">
                <a:solidFill>
                  <a:srgbClr val="FF0000"/>
                </a:solidFill>
              </a:rPr>
              <a:t>=2,ncol=2)</a:t>
            </a:r>
          </a:p>
          <a:p>
            <a:r>
              <a:rPr lang="es-ES" dirty="0" err="1">
                <a:solidFill>
                  <a:srgbClr val="FF0000"/>
                </a:solidFill>
              </a:rPr>
              <a:t>colnames</a:t>
            </a:r>
            <a:r>
              <a:rPr lang="es-ES" dirty="0">
                <a:solidFill>
                  <a:srgbClr val="FF0000"/>
                </a:solidFill>
              </a:rPr>
              <a:t>(tabla)&lt;-c("Diestro", "Surdo")</a:t>
            </a:r>
          </a:p>
          <a:p>
            <a:r>
              <a:rPr lang="es-ES" dirty="0" err="1">
                <a:solidFill>
                  <a:srgbClr val="FF0000"/>
                </a:solidFill>
              </a:rPr>
              <a:t>rownames</a:t>
            </a:r>
            <a:r>
              <a:rPr lang="es-ES" dirty="0">
                <a:solidFill>
                  <a:srgbClr val="FF0000"/>
                </a:solidFill>
              </a:rPr>
              <a:t>(tabla)&lt;-c("Hombre", "Mujer")</a:t>
            </a:r>
          </a:p>
          <a:p>
            <a:r>
              <a:rPr lang="es-ES" dirty="0" err="1">
                <a:solidFill>
                  <a:srgbClr val="FF0000"/>
                </a:solidFill>
              </a:rPr>
              <a:t>names</a:t>
            </a:r>
            <a:r>
              <a:rPr lang="es-ES" dirty="0">
                <a:solidFill>
                  <a:srgbClr val="FF0000"/>
                </a:solidFill>
              </a:rPr>
              <a:t>(</a:t>
            </a:r>
            <a:r>
              <a:rPr lang="es-ES" dirty="0" err="1">
                <a:solidFill>
                  <a:srgbClr val="FF0000"/>
                </a:solidFill>
              </a:rPr>
              <a:t>dimnames</a:t>
            </a:r>
            <a:r>
              <a:rPr lang="es-ES" dirty="0">
                <a:solidFill>
                  <a:srgbClr val="FF0000"/>
                </a:solidFill>
              </a:rPr>
              <a:t>(tabla)) &lt;- c("</a:t>
            </a:r>
            <a:r>
              <a:rPr lang="es-ES" dirty="0" err="1">
                <a:solidFill>
                  <a:srgbClr val="FF0000"/>
                </a:solidFill>
              </a:rPr>
              <a:t>Género","DZ</a:t>
            </a:r>
            <a:r>
              <a:rPr lang="es-ES" dirty="0">
                <a:solidFill>
                  <a:srgbClr val="FF0000"/>
                </a:solidFill>
              </a:rPr>
              <a:t>")</a:t>
            </a:r>
          </a:p>
          <a:p>
            <a:r>
              <a:rPr lang="es-ES" dirty="0">
                <a:solidFill>
                  <a:srgbClr val="FF0000"/>
                </a:solidFill>
              </a:rPr>
              <a:t>tabla</a:t>
            </a:r>
          </a:p>
          <a:p>
            <a:r>
              <a:rPr lang="es-ES" dirty="0">
                <a:solidFill>
                  <a:srgbClr val="FF0000"/>
                </a:solidFill>
              </a:rPr>
              <a:t>mc&lt;-</a:t>
            </a:r>
            <a:r>
              <a:rPr lang="es-ES" dirty="0" err="1">
                <a:solidFill>
                  <a:srgbClr val="FF0000"/>
                </a:solidFill>
              </a:rPr>
              <a:t>mcnemar.test</a:t>
            </a:r>
            <a:r>
              <a:rPr lang="es-ES" dirty="0">
                <a:solidFill>
                  <a:srgbClr val="FF0000"/>
                </a:solidFill>
              </a:rPr>
              <a:t>(tabla, </a:t>
            </a:r>
            <a:r>
              <a:rPr lang="es-ES" dirty="0" err="1">
                <a:solidFill>
                  <a:srgbClr val="FF0000"/>
                </a:solidFill>
              </a:rPr>
              <a:t>correct</a:t>
            </a:r>
            <a:r>
              <a:rPr lang="es-ES" dirty="0">
                <a:solidFill>
                  <a:srgbClr val="FF0000"/>
                </a:solidFill>
              </a:rPr>
              <a:t>=FALSE)</a:t>
            </a:r>
          </a:p>
          <a:p>
            <a:r>
              <a:rPr lang="es-ES" dirty="0">
                <a:solidFill>
                  <a:srgbClr val="FF0000"/>
                </a:solidFill>
              </a:rPr>
              <a:t>mc</a:t>
            </a:r>
          </a:p>
        </p:txBody>
      </p:sp>
    </p:spTree>
    <p:extLst>
      <p:ext uri="{BB962C8B-B14F-4D97-AF65-F5344CB8AC3E}">
        <p14:creationId xmlns:p14="http://schemas.microsoft.com/office/powerpoint/2010/main" val="27719923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477328"/>
          </a:xfrm>
          <a:prstGeom prst="rect">
            <a:avLst/>
          </a:prstGeom>
        </p:spPr>
        <p:txBody>
          <a:bodyPr wrap="square">
            <a:spAutoFit/>
          </a:bodyPr>
          <a:lstStyle/>
          <a:p>
            <a:r>
              <a:rPr lang="es-ES" b="1" dirty="0" smtClean="0"/>
              <a:t>PRUEBA DEL SIGNO PARA </a:t>
            </a:r>
          </a:p>
          <a:p>
            <a:r>
              <a:rPr lang="es-ES" b="1" dirty="0" smtClean="0"/>
              <a:t>UNA MUESTRA</a:t>
            </a:r>
          </a:p>
          <a:p>
            <a:r>
              <a:rPr lang="es-ES" b="1" dirty="0" smtClean="0"/>
              <a:t>Hipótesis:</a:t>
            </a:r>
            <a:endParaRPr lang="es-ES" dirty="0"/>
          </a:p>
          <a:p>
            <a:r>
              <a:rPr lang="es-ES" dirty="0" smtClean="0"/>
              <a:t>H</a:t>
            </a:r>
            <a:r>
              <a:rPr lang="es-ES" baseline="-25000" dirty="0" smtClean="0"/>
              <a:t>0</a:t>
            </a:r>
            <a:r>
              <a:rPr lang="es-ES" dirty="0" smtClean="0"/>
              <a:t>: Mediana=Mediana referencia</a:t>
            </a:r>
            <a:endParaRPr lang="es-ES" dirty="0"/>
          </a:p>
          <a:p>
            <a:r>
              <a:rPr lang="es-ES" dirty="0"/>
              <a:t>H</a:t>
            </a:r>
            <a:r>
              <a:rPr lang="es-ES" baseline="-25000" dirty="0"/>
              <a:t>1</a:t>
            </a:r>
            <a:r>
              <a:rPr lang="es-ES" dirty="0"/>
              <a:t>: </a:t>
            </a:r>
            <a:r>
              <a:rPr lang="es-ES" dirty="0" err="1"/>
              <a:t>Mediana≠Mediana</a:t>
            </a:r>
            <a:r>
              <a:rPr lang="es-ES" dirty="0"/>
              <a:t> referencia</a:t>
            </a:r>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3" name="Picture 3"/>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475656" y="2618778"/>
            <a:ext cx="2700824" cy="235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3067235" y="5192711"/>
            <a:ext cx="1078428" cy="707886"/>
          </a:xfrm>
          <a:prstGeom prst="rect">
            <a:avLst/>
          </a:prstGeom>
        </p:spPr>
        <p:txBody>
          <a:bodyPr wrap="square">
            <a:spAutoFit/>
          </a:bodyPr>
          <a:lstStyle/>
          <a:p>
            <a:r>
              <a:rPr lang="es-ES" sz="800" dirty="0" smtClean="0"/>
              <a:t>Recuperado de: http</a:t>
            </a:r>
            <a:r>
              <a:rPr lang="es-ES" sz="800" dirty="0"/>
              <a:t>://www.byclb.com/TR/Tutorials/neural_networks/Ch_4_dosyalar/image128.jpg</a:t>
            </a:r>
          </a:p>
        </p:txBody>
      </p:sp>
    </p:spTree>
    <p:extLst>
      <p:ext uri="{BB962C8B-B14F-4D97-AF65-F5344CB8AC3E}">
        <p14:creationId xmlns:p14="http://schemas.microsoft.com/office/powerpoint/2010/main" val="292155366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835696" y="548680"/>
            <a:ext cx="6552728" cy="4247317"/>
          </a:xfrm>
          <a:prstGeom prst="rect">
            <a:avLst/>
          </a:prstGeom>
        </p:spPr>
        <p:txBody>
          <a:bodyPr wrap="square">
            <a:spAutoFit/>
          </a:bodyPr>
          <a:lstStyle/>
          <a:p>
            <a:r>
              <a:rPr lang="en-US" dirty="0" err="1"/>
              <a:t>McNemar's</a:t>
            </a:r>
            <a:r>
              <a:rPr lang="en-US" dirty="0"/>
              <a:t> Chi-squared test</a:t>
            </a:r>
          </a:p>
          <a:p>
            <a:endParaRPr lang="en-US" dirty="0"/>
          </a:p>
          <a:p>
            <a:r>
              <a:rPr lang="en-US" dirty="0"/>
              <a:t>data:  </a:t>
            </a:r>
            <a:r>
              <a:rPr lang="en-US" dirty="0" err="1"/>
              <a:t>tabla</a:t>
            </a:r>
            <a:endParaRPr lang="en-US" dirty="0"/>
          </a:p>
          <a:p>
            <a:r>
              <a:rPr lang="en-US" dirty="0" err="1"/>
              <a:t>McNemar's</a:t>
            </a:r>
            <a:r>
              <a:rPr lang="en-US" dirty="0"/>
              <a:t> chi-squared = 11.56, </a:t>
            </a:r>
            <a:r>
              <a:rPr lang="en-US" dirty="0" err="1"/>
              <a:t>df</a:t>
            </a:r>
            <a:r>
              <a:rPr lang="en-US" dirty="0"/>
              <a:t> = 1, p-value = </a:t>
            </a:r>
            <a:r>
              <a:rPr lang="en-US" dirty="0" smtClean="0"/>
              <a:t>0.0006739</a:t>
            </a:r>
          </a:p>
          <a:p>
            <a:endParaRPr lang="en-US" dirty="0"/>
          </a:p>
          <a:p>
            <a:r>
              <a:rPr lang="es-ES" dirty="0" smtClean="0">
                <a:solidFill>
                  <a:srgbClr val="FF0000"/>
                </a:solidFill>
              </a:rPr>
              <a:t>Dado </a:t>
            </a:r>
            <a:r>
              <a:rPr lang="es-ES" dirty="0">
                <a:solidFill>
                  <a:srgbClr val="FF0000"/>
                </a:solidFill>
              </a:rPr>
              <a:t>que p &gt; 0.05 no hay diferencias entre hombres y </a:t>
            </a:r>
            <a:r>
              <a:rPr lang="es-ES" dirty="0" smtClean="0">
                <a:solidFill>
                  <a:srgbClr val="FF0000"/>
                </a:solidFill>
              </a:rPr>
              <a:t>mujeres en </a:t>
            </a:r>
            <a:r>
              <a:rPr lang="es-ES" dirty="0">
                <a:solidFill>
                  <a:srgbClr val="FF0000"/>
                </a:solidFill>
              </a:rPr>
              <a:t>cuanto a ser diestro o </a:t>
            </a:r>
            <a:r>
              <a:rPr lang="es-ES" dirty="0" smtClean="0">
                <a:solidFill>
                  <a:srgbClr val="FF0000"/>
                </a:solidFill>
              </a:rPr>
              <a:t>zurdo.</a:t>
            </a:r>
          </a:p>
          <a:p>
            <a:endParaRPr lang="es-ES" dirty="0">
              <a:solidFill>
                <a:srgbClr val="FF0000"/>
              </a:solidFill>
            </a:endParaRPr>
          </a:p>
          <a:p>
            <a:r>
              <a:rPr lang="es-ES" b="1" dirty="0"/>
              <a:t>P</a:t>
            </a:r>
            <a:r>
              <a:rPr lang="es-ES" b="1" dirty="0" smtClean="0"/>
              <a:t>rueba </a:t>
            </a:r>
            <a:r>
              <a:rPr lang="es-ES" b="1" dirty="0"/>
              <a:t>del </a:t>
            </a:r>
            <a:r>
              <a:rPr lang="es-ES" b="1" dirty="0" smtClean="0"/>
              <a:t>signo</a:t>
            </a:r>
          </a:p>
          <a:p>
            <a:r>
              <a:rPr lang="es-ES" dirty="0"/>
              <a:t>Utilice la prueba de signos para 1 muestra para estimar la mediana de la población y compararla con un valor objetivo o de referencia. Al utilizar esta prueba, </a:t>
            </a:r>
            <a:r>
              <a:rPr lang="es-ES" dirty="0" smtClean="0"/>
              <a:t>puede determinar </a:t>
            </a:r>
            <a:r>
              <a:rPr lang="es-ES" dirty="0"/>
              <a:t>si la mediana de un grupo difiere de un valor especificado.</a:t>
            </a:r>
          </a:p>
          <a:p>
            <a:r>
              <a:rPr lang="es-ES" dirty="0"/>
              <a:t/>
            </a:r>
            <a:br>
              <a:rPr lang="es-ES" dirty="0"/>
            </a:br>
            <a:endParaRPr lang="es-ES" dirty="0">
              <a:solidFill>
                <a:srgbClr val="FF0000"/>
              </a:solidFill>
            </a:endParaRPr>
          </a:p>
        </p:txBody>
      </p:sp>
    </p:spTree>
    <p:extLst>
      <p:ext uri="{BB962C8B-B14F-4D97-AF65-F5344CB8AC3E}">
        <p14:creationId xmlns:p14="http://schemas.microsoft.com/office/powerpoint/2010/main" val="358002060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754326"/>
          </a:xfrm>
          <a:prstGeom prst="rect">
            <a:avLst/>
          </a:prstGeom>
        </p:spPr>
        <p:txBody>
          <a:bodyPr wrap="square">
            <a:spAutoFit/>
          </a:bodyPr>
          <a:lstStyle/>
          <a:p>
            <a:r>
              <a:rPr lang="es-ES" b="1" dirty="0"/>
              <a:t>PRUEBA DEL SIGNO </a:t>
            </a:r>
            <a:r>
              <a:rPr lang="es-ES" b="1" dirty="0" smtClean="0"/>
              <a:t>PARA DOS MUETRAS RELACIONADAS </a:t>
            </a:r>
          </a:p>
          <a:p>
            <a:r>
              <a:rPr lang="es-ES" b="1" dirty="0" smtClean="0"/>
              <a:t>Hipótesis:</a:t>
            </a:r>
            <a:endParaRPr lang="es-ES" dirty="0"/>
          </a:p>
          <a:p>
            <a:r>
              <a:rPr lang="es-ES" dirty="0" smtClean="0"/>
              <a:t>H</a:t>
            </a:r>
            <a:r>
              <a:rPr lang="es-ES" baseline="-25000" dirty="0" smtClean="0"/>
              <a:t>0</a:t>
            </a:r>
            <a:r>
              <a:rPr lang="es-ES" dirty="0" smtClean="0"/>
              <a:t>: Las dos muestras provienen de poblaciones con las misma distribución.  </a:t>
            </a:r>
            <a:endParaRPr lang="es-ES" dirty="0"/>
          </a:p>
          <a:p>
            <a:r>
              <a:rPr lang="es-ES" dirty="0"/>
              <a:t>H</a:t>
            </a:r>
            <a:r>
              <a:rPr lang="es-ES" baseline="-25000" dirty="0"/>
              <a:t>1</a:t>
            </a:r>
            <a:r>
              <a:rPr lang="es-ES" dirty="0"/>
              <a:t>: Las dos muestras proviene de poblaciones </a:t>
            </a:r>
            <a:r>
              <a:rPr lang="es-ES" dirty="0" smtClean="0"/>
              <a:t>con distribuciones distintas. </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55408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muchosmundosdotcom.files.wordpress.com/2014/03/hipc3b3te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433" y="467125"/>
            <a:ext cx="2108346" cy="179338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6143059" y="1711650"/>
            <a:ext cx="1709936" cy="584775"/>
          </a:xfrm>
          <a:prstGeom prst="rect">
            <a:avLst/>
          </a:prstGeom>
        </p:spPr>
        <p:txBody>
          <a:bodyPr wrap="square">
            <a:spAutoFit/>
          </a:bodyPr>
          <a:lstStyle/>
          <a:p>
            <a:r>
              <a:rPr lang="es-ES" sz="800" dirty="0" smtClean="0"/>
              <a:t>recuperado de :</a:t>
            </a:r>
            <a:r>
              <a:rPr lang="es-ES" sz="800" dirty="0" err="1" smtClean="0"/>
              <a:t>https</a:t>
            </a:r>
            <a:r>
              <a:rPr lang="es-ES" sz="800" dirty="0"/>
              <a:t>://muchosmundosdotcom.files.wordpress.com/2014/03/hipc3b3tesis.jpg</a:t>
            </a:r>
          </a:p>
        </p:txBody>
      </p:sp>
      <p:sp>
        <p:nvSpPr>
          <p:cNvPr id="4" name="AutoShape 10" descr="alt tex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1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418" y="2636912"/>
            <a:ext cx="75723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2"/>
          <p:cNvSpPr>
            <a:spLocks noChangeArrowheads="1"/>
          </p:cNvSpPr>
          <p:nvPr/>
        </p:nvSpPr>
        <p:spPr bwMode="auto">
          <a:xfrm>
            <a:off x="2699792" y="4922912"/>
            <a:ext cx="56717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lang="es-ES" sz="2800" dirty="0" smtClean="0">
                <a:solidFill>
                  <a:srgbClr val="7030A0"/>
                </a:solidFill>
                <a:latin typeface="Arial Unicode MS" pitchFamily="34" charset="-128"/>
              </a:rPr>
              <a:t>  </a:t>
            </a:r>
            <a:r>
              <a:rPr lang="es-ES" sz="2800" dirty="0" err="1" smtClean="0">
                <a:solidFill>
                  <a:srgbClr val="7030A0"/>
                </a:solidFill>
                <a:latin typeface="Arial Unicode MS" pitchFamily="34" charset="-128"/>
              </a:rPr>
              <a:t>two.sided</a:t>
            </a:r>
            <a:r>
              <a:rPr lang="es-ES" sz="2800" dirty="0" smtClean="0">
                <a:solidFill>
                  <a:srgbClr val="7030A0"/>
                </a:solidFill>
                <a:latin typeface="Arial Unicode MS" pitchFamily="34" charset="-128"/>
              </a:rPr>
              <a:t>           </a:t>
            </a:r>
            <a:r>
              <a:rPr lang="es-ES" sz="2800" dirty="0" err="1" smtClean="0">
                <a:solidFill>
                  <a:srgbClr val="7030A0"/>
                </a:solidFill>
                <a:latin typeface="Arial Unicode MS" pitchFamily="34" charset="-128"/>
              </a:rPr>
              <a:t>less</a:t>
            </a:r>
            <a:r>
              <a:rPr lang="es-ES" sz="2800" dirty="0" smtClean="0">
                <a:solidFill>
                  <a:srgbClr val="7030A0"/>
                </a:solidFill>
                <a:latin typeface="Arial Unicode MS" pitchFamily="34" charset="-128"/>
              </a:rPr>
              <a:t>         </a:t>
            </a:r>
            <a:r>
              <a:rPr lang="es-ES" sz="2800" dirty="0" err="1" smtClean="0">
                <a:solidFill>
                  <a:srgbClr val="7030A0"/>
                </a:solidFill>
                <a:latin typeface="Arial Unicode MS" pitchFamily="34" charset="-128"/>
              </a:rPr>
              <a:t>greater</a:t>
            </a:r>
            <a:endParaRPr kumimoji="0" lang="es-ES" sz="6000" b="0" i="0" u="none" strike="noStrike" cap="none" normalizeH="0" baseline="0" dirty="0" smtClean="0">
              <a:ln>
                <a:noFill/>
              </a:ln>
              <a:solidFill>
                <a:srgbClr val="7030A0"/>
              </a:solidFill>
              <a:effectLst/>
              <a:latin typeface="Arial" pitchFamily="34" charset="0"/>
            </a:endParaRPr>
          </a:p>
        </p:txBody>
      </p:sp>
    </p:spTree>
    <p:extLst>
      <p:ext uri="{BB962C8B-B14F-4D97-AF65-F5344CB8AC3E}">
        <p14:creationId xmlns:p14="http://schemas.microsoft.com/office/powerpoint/2010/main" val="2905428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628800"/>
            <a:ext cx="5810400" cy="347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Rectángulo"/>
          <p:cNvSpPr/>
          <p:nvPr/>
        </p:nvSpPr>
        <p:spPr>
          <a:xfrm>
            <a:off x="2051720" y="1020887"/>
            <a:ext cx="3350950" cy="461665"/>
          </a:xfrm>
          <a:prstGeom prst="rect">
            <a:avLst/>
          </a:prstGeom>
        </p:spPr>
        <p:txBody>
          <a:bodyPr wrap="square">
            <a:spAutoFit/>
          </a:bodyPr>
          <a:lstStyle/>
          <a:p>
            <a:pPr algn="l"/>
            <a:r>
              <a:rPr lang="es-PE" b="1" dirty="0">
                <a:latin typeface="+mj-lt"/>
                <a:ea typeface="+mj-ea"/>
                <a:cs typeface="+mj-cs"/>
              </a:rPr>
              <a:t>Secuencias aleatorias:</a:t>
            </a:r>
          </a:p>
        </p:txBody>
      </p:sp>
      <p:sp>
        <p:nvSpPr>
          <p:cNvPr id="4" name="3 Rectángulo"/>
          <p:cNvSpPr/>
          <p:nvPr/>
        </p:nvSpPr>
        <p:spPr>
          <a:xfrm>
            <a:off x="2202756" y="5301208"/>
            <a:ext cx="6473700" cy="1384995"/>
          </a:xfrm>
          <a:prstGeom prst="rect">
            <a:avLst/>
          </a:prstGeom>
        </p:spPr>
        <p:txBody>
          <a:bodyPr wrap="square">
            <a:spAutoFit/>
          </a:bodyPr>
          <a:lstStyle/>
          <a:p>
            <a:pPr algn="l"/>
            <a:r>
              <a:rPr lang="es-ES" sz="1400" b="1" dirty="0" smtClean="0">
                <a:solidFill>
                  <a:srgbClr val="FF0000"/>
                </a:solidFill>
                <a:latin typeface="Calibri" pitchFamily="34" charset="0"/>
              </a:rPr>
              <a:t>Ejemplo:</a:t>
            </a:r>
          </a:p>
          <a:p>
            <a:pPr algn="l"/>
            <a:endParaRPr lang="es-ES" sz="1400" b="1" dirty="0">
              <a:solidFill>
                <a:srgbClr val="FF0000"/>
              </a:solidFill>
              <a:latin typeface="Calibri" pitchFamily="34" charset="0"/>
            </a:endParaRPr>
          </a:p>
          <a:p>
            <a:pPr algn="l"/>
            <a:r>
              <a:rPr lang="es-ES" sz="1400" dirty="0">
                <a:solidFill>
                  <a:srgbClr val="000000"/>
                </a:solidFill>
                <a:latin typeface="Calibri" pitchFamily="34" charset="0"/>
              </a:rPr>
              <a:t>z=</a:t>
            </a:r>
            <a:r>
              <a:rPr lang="es-ES" sz="1400" dirty="0" err="1">
                <a:solidFill>
                  <a:srgbClr val="000000"/>
                </a:solidFill>
                <a:latin typeface="Calibri" pitchFamily="34" charset="0"/>
              </a:rPr>
              <a:t>rexp</a:t>
            </a:r>
            <a:r>
              <a:rPr lang="es-ES" sz="1400" dirty="0">
                <a:solidFill>
                  <a:srgbClr val="000000"/>
                </a:solidFill>
                <a:latin typeface="Calibri" pitchFamily="34" charset="0"/>
              </a:rPr>
              <a:t>(10^6)</a:t>
            </a:r>
          </a:p>
          <a:p>
            <a:pPr algn="l"/>
            <a:r>
              <a:rPr lang="es-ES" sz="1400" dirty="0">
                <a:solidFill>
                  <a:srgbClr val="000000"/>
                </a:solidFill>
                <a:latin typeface="Calibri" pitchFamily="34" charset="0"/>
              </a:rPr>
              <a:t>z=</a:t>
            </a:r>
            <a:r>
              <a:rPr lang="es-ES" sz="1400" dirty="0" err="1">
                <a:solidFill>
                  <a:srgbClr val="000000"/>
                </a:solidFill>
                <a:latin typeface="Calibri" pitchFamily="34" charset="0"/>
              </a:rPr>
              <a:t>runif</a:t>
            </a:r>
            <a:r>
              <a:rPr lang="es-ES" sz="1400" dirty="0">
                <a:solidFill>
                  <a:srgbClr val="000000"/>
                </a:solidFill>
                <a:latin typeface="Calibri" pitchFamily="34" charset="0"/>
              </a:rPr>
              <a:t>(10^6)</a:t>
            </a:r>
          </a:p>
          <a:p>
            <a:pPr algn="l"/>
            <a:r>
              <a:rPr lang="es-ES" sz="1400" dirty="0">
                <a:solidFill>
                  <a:srgbClr val="000000"/>
                </a:solidFill>
                <a:latin typeface="Calibri" pitchFamily="34" charset="0"/>
              </a:rPr>
              <a:t>z=</a:t>
            </a:r>
            <a:r>
              <a:rPr lang="es-ES" sz="1400" dirty="0" err="1">
                <a:solidFill>
                  <a:srgbClr val="000000"/>
                </a:solidFill>
                <a:latin typeface="Calibri" pitchFamily="34" charset="0"/>
              </a:rPr>
              <a:t>rexp</a:t>
            </a:r>
            <a:r>
              <a:rPr lang="es-ES" sz="1400" dirty="0">
                <a:solidFill>
                  <a:srgbClr val="000000"/>
                </a:solidFill>
                <a:latin typeface="Calibri" pitchFamily="34" charset="0"/>
              </a:rPr>
              <a:t>(10^6)</a:t>
            </a:r>
          </a:p>
          <a:p>
            <a:pPr algn="l"/>
            <a:r>
              <a:rPr lang="es-ES" sz="1400" dirty="0" err="1">
                <a:solidFill>
                  <a:srgbClr val="000000"/>
                </a:solidFill>
                <a:latin typeface="Calibri" pitchFamily="34" charset="0"/>
              </a:rPr>
              <a:t>hist</a:t>
            </a:r>
            <a:r>
              <a:rPr lang="es-ES" sz="1400" dirty="0">
                <a:solidFill>
                  <a:srgbClr val="000000"/>
                </a:solidFill>
                <a:latin typeface="Calibri" pitchFamily="34" charset="0"/>
              </a:rPr>
              <a:t>(z</a:t>
            </a:r>
            <a:r>
              <a:rPr lang="es-ES" sz="1400" dirty="0" smtClean="0">
                <a:solidFill>
                  <a:srgbClr val="000000"/>
                </a:solidFill>
                <a:latin typeface="Calibri" pitchFamily="34" charset="0"/>
              </a:rPr>
              <a:t>)</a:t>
            </a:r>
          </a:p>
        </p:txBody>
      </p:sp>
    </p:spTree>
    <p:extLst>
      <p:ext uri="{BB962C8B-B14F-4D97-AF65-F5344CB8AC3E}">
        <p14:creationId xmlns:p14="http://schemas.microsoft.com/office/powerpoint/2010/main" val="419730873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619672" y="332656"/>
            <a:ext cx="7128792" cy="5909310"/>
          </a:xfrm>
          <a:prstGeom prst="rect">
            <a:avLst/>
          </a:prstGeom>
        </p:spPr>
        <p:txBody>
          <a:bodyPr wrap="square">
            <a:spAutoFit/>
          </a:bodyPr>
          <a:lstStyle/>
          <a:p>
            <a:r>
              <a:rPr lang="es-ES" dirty="0" err="1">
                <a:solidFill>
                  <a:srgbClr val="FF0000"/>
                </a:solidFill>
              </a:rPr>
              <a:t>library</a:t>
            </a:r>
            <a:r>
              <a:rPr lang="es-ES" dirty="0">
                <a:solidFill>
                  <a:srgbClr val="FF0000"/>
                </a:solidFill>
              </a:rPr>
              <a:t>(BSDA)</a:t>
            </a:r>
          </a:p>
          <a:p>
            <a:r>
              <a:rPr lang="es-ES" dirty="0" smtClean="0">
                <a:solidFill>
                  <a:srgbClr val="FF0000"/>
                </a:solidFill>
              </a:rPr>
              <a:t># Prueba </a:t>
            </a:r>
            <a:r>
              <a:rPr lang="es-ES" dirty="0">
                <a:solidFill>
                  <a:srgbClr val="FF0000"/>
                </a:solidFill>
              </a:rPr>
              <a:t>del signo para </a:t>
            </a:r>
            <a:r>
              <a:rPr lang="es-ES" dirty="0" smtClean="0">
                <a:solidFill>
                  <a:srgbClr val="FF0000"/>
                </a:solidFill>
              </a:rPr>
              <a:t>1 muestra</a:t>
            </a:r>
            <a:r>
              <a:rPr lang="es-ES" dirty="0"/>
              <a:t/>
            </a:r>
            <a:br>
              <a:rPr lang="es-ES" dirty="0"/>
            </a:br>
            <a:r>
              <a:rPr lang="es-ES" dirty="0" smtClean="0">
                <a:solidFill>
                  <a:srgbClr val="FF0000"/>
                </a:solidFill>
              </a:rPr>
              <a:t>x1</a:t>
            </a:r>
            <a:r>
              <a:rPr lang="es-ES" dirty="0">
                <a:solidFill>
                  <a:srgbClr val="FF0000"/>
                </a:solidFill>
              </a:rPr>
              <a:t>&lt;-c(1.5,2.2,0.9,1.3,2.0,1.6,1.8,1.5,2.0,1.2,1.7)</a:t>
            </a:r>
          </a:p>
          <a:p>
            <a:r>
              <a:rPr lang="es-ES" dirty="0" err="1" smtClean="0">
                <a:solidFill>
                  <a:srgbClr val="FF0000"/>
                </a:solidFill>
              </a:rPr>
              <a:t>SIGN.test</a:t>
            </a:r>
            <a:r>
              <a:rPr lang="es-ES" dirty="0" smtClean="0">
                <a:solidFill>
                  <a:srgbClr val="FF0000"/>
                </a:solidFill>
              </a:rPr>
              <a:t>(x1</a:t>
            </a:r>
            <a:r>
              <a:rPr lang="es-ES" dirty="0">
                <a:solidFill>
                  <a:srgbClr val="FF0000"/>
                </a:solidFill>
              </a:rPr>
              <a:t>, md = 1.8, </a:t>
            </a:r>
            <a:r>
              <a:rPr lang="es-ES" dirty="0" err="1">
                <a:solidFill>
                  <a:srgbClr val="FF0000"/>
                </a:solidFill>
              </a:rPr>
              <a:t>alternative</a:t>
            </a:r>
            <a:r>
              <a:rPr lang="es-ES" dirty="0">
                <a:solidFill>
                  <a:srgbClr val="FF0000"/>
                </a:solidFill>
              </a:rPr>
              <a:t> = "</a:t>
            </a:r>
            <a:r>
              <a:rPr lang="es-ES" dirty="0" err="1">
                <a:solidFill>
                  <a:srgbClr val="FF0000"/>
                </a:solidFill>
              </a:rPr>
              <a:t>two.sided</a:t>
            </a:r>
            <a:r>
              <a:rPr lang="es-ES" dirty="0">
                <a:solidFill>
                  <a:srgbClr val="FF0000"/>
                </a:solidFill>
              </a:rPr>
              <a:t>", </a:t>
            </a:r>
            <a:r>
              <a:rPr lang="es-ES" dirty="0" err="1">
                <a:solidFill>
                  <a:srgbClr val="FF0000"/>
                </a:solidFill>
              </a:rPr>
              <a:t>conf.level</a:t>
            </a:r>
            <a:r>
              <a:rPr lang="es-ES" dirty="0">
                <a:solidFill>
                  <a:srgbClr val="FF0000"/>
                </a:solidFill>
              </a:rPr>
              <a:t> = 0.95)</a:t>
            </a:r>
          </a:p>
          <a:p>
            <a:endParaRPr lang="es-ES" dirty="0"/>
          </a:p>
          <a:p>
            <a:r>
              <a:rPr lang="es-ES" dirty="0"/>
              <a:t>	</a:t>
            </a:r>
            <a:r>
              <a:rPr lang="es-ES" dirty="0" err="1"/>
              <a:t>One-sample</a:t>
            </a:r>
            <a:r>
              <a:rPr lang="es-ES" dirty="0"/>
              <a:t> </a:t>
            </a:r>
            <a:r>
              <a:rPr lang="es-ES" dirty="0" err="1"/>
              <a:t>Sign</a:t>
            </a:r>
            <a:r>
              <a:rPr lang="es-ES" dirty="0"/>
              <a:t>-Test</a:t>
            </a:r>
          </a:p>
          <a:p>
            <a:endParaRPr lang="es-ES" dirty="0"/>
          </a:p>
          <a:p>
            <a:r>
              <a:rPr lang="es-ES" dirty="0"/>
              <a:t>data:  x1</a:t>
            </a:r>
          </a:p>
          <a:p>
            <a:r>
              <a:rPr lang="es-ES" dirty="0"/>
              <a:t>s = 3, p-</a:t>
            </a:r>
            <a:r>
              <a:rPr lang="es-ES" dirty="0" err="1"/>
              <a:t>value</a:t>
            </a:r>
            <a:r>
              <a:rPr lang="es-ES" dirty="0"/>
              <a:t> = 0.3437</a:t>
            </a:r>
          </a:p>
          <a:p>
            <a:r>
              <a:rPr lang="es-ES" dirty="0" err="1"/>
              <a:t>alternative</a:t>
            </a:r>
            <a:r>
              <a:rPr lang="es-ES" dirty="0"/>
              <a:t> </a:t>
            </a:r>
            <a:r>
              <a:rPr lang="es-ES" dirty="0" err="1"/>
              <a:t>hypothesis</a:t>
            </a:r>
            <a:r>
              <a:rPr lang="es-ES" dirty="0"/>
              <a:t>: true median </a:t>
            </a:r>
            <a:r>
              <a:rPr lang="es-ES" dirty="0" err="1"/>
              <a:t>is</a:t>
            </a:r>
            <a:r>
              <a:rPr lang="es-ES" dirty="0"/>
              <a:t> </a:t>
            </a:r>
            <a:r>
              <a:rPr lang="es-ES" dirty="0" err="1"/>
              <a:t>not</a:t>
            </a:r>
            <a:r>
              <a:rPr lang="es-ES" dirty="0"/>
              <a:t> </a:t>
            </a:r>
            <a:r>
              <a:rPr lang="es-ES" dirty="0" err="1"/>
              <a:t>equal</a:t>
            </a:r>
            <a:r>
              <a:rPr lang="es-ES" dirty="0"/>
              <a:t> </a:t>
            </a:r>
            <a:r>
              <a:rPr lang="es-ES" dirty="0" err="1"/>
              <a:t>to</a:t>
            </a:r>
            <a:r>
              <a:rPr lang="es-ES" dirty="0"/>
              <a:t> </a:t>
            </a:r>
            <a:r>
              <a:rPr lang="es-ES" dirty="0" smtClean="0"/>
              <a:t>1.8</a:t>
            </a:r>
          </a:p>
          <a:p>
            <a:endParaRPr lang="es-ES" dirty="0"/>
          </a:p>
          <a:p>
            <a:r>
              <a:rPr lang="es-ES" dirty="0" smtClean="0">
                <a:solidFill>
                  <a:srgbClr val="FF0000"/>
                </a:solidFill>
              </a:rPr>
              <a:t>#Prueba </a:t>
            </a:r>
            <a:r>
              <a:rPr lang="es-ES" dirty="0">
                <a:solidFill>
                  <a:srgbClr val="FF0000"/>
                </a:solidFill>
              </a:rPr>
              <a:t>del signo para 2 </a:t>
            </a:r>
            <a:r>
              <a:rPr lang="es-ES" dirty="0" smtClean="0">
                <a:solidFill>
                  <a:srgbClr val="FF0000"/>
                </a:solidFill>
              </a:rPr>
              <a:t>muestras relacionadas</a:t>
            </a:r>
            <a:r>
              <a:rPr lang="es-ES" dirty="0"/>
              <a:t/>
            </a:r>
            <a:br>
              <a:rPr lang="es-ES" dirty="0"/>
            </a:br>
            <a:r>
              <a:rPr lang="es-ES" dirty="0" err="1" smtClean="0">
                <a:solidFill>
                  <a:srgbClr val="FF0000"/>
                </a:solidFill>
              </a:rPr>
              <a:t>cin</a:t>
            </a:r>
            <a:r>
              <a:rPr lang="es-ES" dirty="0">
                <a:solidFill>
                  <a:srgbClr val="FF0000"/>
                </a:solidFill>
              </a:rPr>
              <a:t>&lt;-c(4.2,4.7,6.6,7.0,6.7,4.5,5.7,6.0)</a:t>
            </a:r>
            <a:br>
              <a:rPr lang="es-ES" dirty="0">
                <a:solidFill>
                  <a:srgbClr val="FF0000"/>
                </a:solidFill>
              </a:rPr>
            </a:br>
            <a:r>
              <a:rPr lang="es-ES" dirty="0">
                <a:solidFill>
                  <a:srgbClr val="FF0000"/>
                </a:solidFill>
              </a:rPr>
              <a:t>rad&lt;-c(4.1,4.9,6.2,6.9,6.8,4.4,5.7,5.8)</a:t>
            </a:r>
            <a:r>
              <a:rPr lang="es-ES" dirty="0"/>
              <a:t/>
            </a:r>
            <a:br>
              <a:rPr lang="es-ES" dirty="0"/>
            </a:br>
            <a:r>
              <a:rPr lang="es-ES" dirty="0" err="1">
                <a:solidFill>
                  <a:srgbClr val="FF0000"/>
                </a:solidFill>
              </a:rPr>
              <a:t>SIGN.test</a:t>
            </a:r>
            <a:r>
              <a:rPr lang="es-ES" dirty="0">
                <a:solidFill>
                  <a:srgbClr val="FF0000"/>
                </a:solidFill>
              </a:rPr>
              <a:t>(</a:t>
            </a:r>
            <a:r>
              <a:rPr lang="es-ES" dirty="0" err="1">
                <a:solidFill>
                  <a:srgbClr val="FF0000"/>
                </a:solidFill>
              </a:rPr>
              <a:t>cin,rad</a:t>
            </a:r>
            <a:r>
              <a:rPr lang="es-ES" dirty="0">
                <a:solidFill>
                  <a:srgbClr val="FF0000"/>
                </a:solidFill>
              </a:rPr>
              <a:t>, md = 0, </a:t>
            </a:r>
            <a:r>
              <a:rPr lang="es-ES" dirty="0" err="1">
                <a:solidFill>
                  <a:srgbClr val="FF0000"/>
                </a:solidFill>
              </a:rPr>
              <a:t>alternative</a:t>
            </a:r>
            <a:r>
              <a:rPr lang="es-ES" dirty="0">
                <a:solidFill>
                  <a:srgbClr val="FF0000"/>
                </a:solidFill>
              </a:rPr>
              <a:t> = "</a:t>
            </a:r>
            <a:r>
              <a:rPr lang="es-ES" dirty="0" err="1">
                <a:solidFill>
                  <a:srgbClr val="FF0000"/>
                </a:solidFill>
              </a:rPr>
              <a:t>two.sided</a:t>
            </a:r>
            <a:r>
              <a:rPr lang="es-ES" dirty="0">
                <a:solidFill>
                  <a:srgbClr val="FF0000"/>
                </a:solidFill>
              </a:rPr>
              <a:t>", </a:t>
            </a:r>
            <a:r>
              <a:rPr lang="es-ES" dirty="0" err="1">
                <a:solidFill>
                  <a:srgbClr val="FF0000"/>
                </a:solidFill>
              </a:rPr>
              <a:t>conf.level</a:t>
            </a:r>
            <a:r>
              <a:rPr lang="es-ES" dirty="0">
                <a:solidFill>
                  <a:srgbClr val="FF0000"/>
                </a:solidFill>
              </a:rPr>
              <a:t> = 0.95</a:t>
            </a:r>
            <a:r>
              <a:rPr lang="es-ES" dirty="0" smtClean="0">
                <a:solidFill>
                  <a:srgbClr val="FF0000"/>
                </a:solidFill>
              </a:rPr>
              <a:t>)</a:t>
            </a:r>
          </a:p>
          <a:p>
            <a:endParaRPr lang="es-ES" dirty="0" smtClean="0">
              <a:solidFill>
                <a:srgbClr val="FF0000"/>
              </a:solidFill>
            </a:endParaRPr>
          </a:p>
          <a:p>
            <a:r>
              <a:rPr lang="en-US" dirty="0"/>
              <a:t>	Dependent-samples Sign-Test</a:t>
            </a:r>
          </a:p>
          <a:p>
            <a:endParaRPr lang="en-US" dirty="0"/>
          </a:p>
          <a:p>
            <a:r>
              <a:rPr lang="en-US" dirty="0"/>
              <a:t>data:  </a:t>
            </a:r>
            <a:r>
              <a:rPr lang="en-US" dirty="0" err="1"/>
              <a:t>cin</a:t>
            </a:r>
            <a:r>
              <a:rPr lang="en-US" dirty="0"/>
              <a:t> and rad</a:t>
            </a:r>
          </a:p>
          <a:p>
            <a:r>
              <a:rPr lang="en-US" dirty="0"/>
              <a:t>S = 5, p-value = 0.4531</a:t>
            </a:r>
          </a:p>
          <a:p>
            <a:r>
              <a:rPr lang="en-US" dirty="0"/>
              <a:t>alternative hypothesis: true median difference is not equal to 0</a:t>
            </a:r>
            <a:endParaRPr lang="es-ES" dirty="0">
              <a:solidFill>
                <a:srgbClr val="FF0000"/>
              </a:solidFill>
            </a:endParaRPr>
          </a:p>
        </p:txBody>
      </p:sp>
    </p:spTree>
    <p:extLst>
      <p:ext uri="{BB962C8B-B14F-4D97-AF65-F5344CB8AC3E}">
        <p14:creationId xmlns:p14="http://schemas.microsoft.com/office/powerpoint/2010/main" val="170982177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2031325"/>
          </a:xfrm>
          <a:prstGeom prst="rect">
            <a:avLst/>
          </a:prstGeom>
        </p:spPr>
        <p:txBody>
          <a:bodyPr wrap="square">
            <a:spAutoFit/>
          </a:bodyPr>
          <a:lstStyle/>
          <a:p>
            <a:r>
              <a:rPr lang="es-ES" b="1" dirty="0" smtClean="0"/>
              <a:t>PRUEBA DE WILCOXON</a:t>
            </a:r>
          </a:p>
          <a:p>
            <a:r>
              <a:rPr lang="es-ES" b="1" dirty="0" smtClean="0"/>
              <a:t>MUESTRAS RELACIONADAS</a:t>
            </a:r>
          </a:p>
          <a:p>
            <a:r>
              <a:rPr lang="es-ES" b="1" dirty="0" smtClean="0"/>
              <a:t>Hipótesis:</a:t>
            </a:r>
            <a:endParaRPr lang="es-ES" dirty="0"/>
          </a:p>
          <a:p>
            <a:r>
              <a:rPr lang="es-ES" dirty="0" smtClean="0"/>
              <a:t>H</a:t>
            </a:r>
            <a:r>
              <a:rPr lang="es-ES" baseline="-25000" dirty="0" smtClean="0"/>
              <a:t>0</a:t>
            </a:r>
            <a:r>
              <a:rPr lang="es-ES" dirty="0" smtClean="0"/>
              <a:t>: Las </a:t>
            </a:r>
            <a:r>
              <a:rPr lang="es-ES" dirty="0"/>
              <a:t>muestras proceden de poblaciones con la misma distribución de </a:t>
            </a:r>
            <a:r>
              <a:rPr lang="es-ES" dirty="0" smtClean="0"/>
              <a:t>probabilidad.</a:t>
            </a:r>
            <a:endParaRPr lang="es-ES" dirty="0"/>
          </a:p>
          <a:p>
            <a:r>
              <a:rPr lang="es-ES" dirty="0"/>
              <a:t>H</a:t>
            </a:r>
            <a:r>
              <a:rPr lang="es-ES" baseline="-25000" dirty="0"/>
              <a:t>1</a:t>
            </a:r>
            <a:r>
              <a:rPr lang="es-ES" dirty="0"/>
              <a:t>: Las dos muestras proviene de poblaciones </a:t>
            </a:r>
            <a:r>
              <a:rPr lang="es-ES" dirty="0" smtClean="0"/>
              <a:t>con distribuciones distintas. </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82474" y="3411221"/>
            <a:ext cx="3135224" cy="2031325"/>
          </a:xfrm>
          <a:prstGeom prst="rect">
            <a:avLst/>
          </a:prstGeom>
        </p:spPr>
        <p:txBody>
          <a:bodyPr wrap="square">
            <a:spAutoFit/>
          </a:bodyPr>
          <a:lstStyle/>
          <a:p>
            <a:r>
              <a:rPr lang="es-ES" dirty="0">
                <a:solidFill>
                  <a:srgbClr val="7030A0"/>
                </a:solidFill>
              </a:rPr>
              <a:t>Cuando se trata de variables medibles en por lo menos una escala ordinal y pueden suponerse poblaciones </a:t>
            </a:r>
            <a:r>
              <a:rPr lang="es-ES" dirty="0" err="1">
                <a:solidFill>
                  <a:srgbClr val="7030A0"/>
                </a:solidFill>
              </a:rPr>
              <a:t>contínuas</a:t>
            </a:r>
            <a:r>
              <a:rPr lang="es-ES" dirty="0">
                <a:solidFill>
                  <a:srgbClr val="7030A0"/>
                </a:solidFill>
              </a:rPr>
              <a:t> la prueba no paramétrica más potente es la de </a:t>
            </a:r>
            <a:r>
              <a:rPr lang="es-ES" dirty="0" err="1">
                <a:solidFill>
                  <a:srgbClr val="7030A0"/>
                </a:solidFill>
              </a:rPr>
              <a:t>Wilcoxon</a:t>
            </a:r>
            <a:r>
              <a:rPr lang="es-ES" dirty="0">
                <a:solidFill>
                  <a:srgbClr val="7030A0"/>
                </a:solidFill>
              </a:rPr>
              <a:t>.</a:t>
            </a:r>
          </a:p>
        </p:txBody>
      </p:sp>
    </p:spTree>
    <p:extLst>
      <p:ext uri="{BB962C8B-B14F-4D97-AF65-F5344CB8AC3E}">
        <p14:creationId xmlns:p14="http://schemas.microsoft.com/office/powerpoint/2010/main" val="299763374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835696" y="548680"/>
            <a:ext cx="5832648" cy="3416320"/>
          </a:xfrm>
          <a:prstGeom prst="rect">
            <a:avLst/>
          </a:prstGeom>
        </p:spPr>
        <p:txBody>
          <a:bodyPr wrap="square">
            <a:spAutoFit/>
          </a:bodyPr>
          <a:lstStyle/>
          <a:p>
            <a:endParaRPr lang="es-ES" dirty="0"/>
          </a:p>
          <a:p>
            <a:r>
              <a:rPr lang="es-ES" b="1" dirty="0" smtClean="0"/>
              <a:t>Prueba </a:t>
            </a:r>
            <a:r>
              <a:rPr lang="es-ES" b="1" dirty="0"/>
              <a:t>de </a:t>
            </a:r>
            <a:r>
              <a:rPr lang="es-ES" b="1" dirty="0" err="1"/>
              <a:t>wilcoxon</a:t>
            </a:r>
            <a:r>
              <a:rPr lang="es-ES" b="1" dirty="0"/>
              <a:t> </a:t>
            </a:r>
          </a:p>
          <a:p>
            <a:r>
              <a:rPr lang="es-ES" dirty="0">
                <a:solidFill>
                  <a:srgbClr val="FF0000"/>
                </a:solidFill>
              </a:rPr>
              <a:t>x &lt;- c(0.80, 0.83, 1.89, 1.04, 1.45, 1.38, 1.91, 1.64, </a:t>
            </a:r>
            <a:r>
              <a:rPr lang="es-ES" dirty="0" smtClean="0">
                <a:solidFill>
                  <a:srgbClr val="FF0000"/>
                </a:solidFill>
              </a:rPr>
              <a:t>0.73,1.46</a:t>
            </a:r>
            <a:r>
              <a:rPr lang="es-ES" dirty="0">
                <a:solidFill>
                  <a:srgbClr val="FF0000"/>
                </a:solidFill>
              </a:rPr>
              <a:t>)</a:t>
            </a:r>
          </a:p>
          <a:p>
            <a:r>
              <a:rPr lang="es-ES" dirty="0">
                <a:solidFill>
                  <a:srgbClr val="FF0000"/>
                </a:solidFill>
              </a:rPr>
              <a:t>y &lt;- c(1.15, 0.88, 0.90, 0.74, 1.21)</a:t>
            </a:r>
          </a:p>
          <a:p>
            <a:r>
              <a:rPr lang="es-ES" dirty="0" err="1">
                <a:solidFill>
                  <a:srgbClr val="FF0000"/>
                </a:solidFill>
              </a:rPr>
              <a:t>wilcox.test</a:t>
            </a:r>
            <a:r>
              <a:rPr lang="es-ES" dirty="0">
                <a:solidFill>
                  <a:srgbClr val="FF0000"/>
                </a:solidFill>
              </a:rPr>
              <a:t>(x, y, </a:t>
            </a:r>
            <a:r>
              <a:rPr lang="es-ES" dirty="0" err="1">
                <a:solidFill>
                  <a:srgbClr val="FF0000"/>
                </a:solidFill>
              </a:rPr>
              <a:t>alternative</a:t>
            </a:r>
            <a:r>
              <a:rPr lang="es-ES" dirty="0">
                <a:solidFill>
                  <a:srgbClr val="FF0000"/>
                </a:solidFill>
              </a:rPr>
              <a:t> = "l")</a:t>
            </a:r>
          </a:p>
          <a:p>
            <a:r>
              <a:rPr lang="es-ES" dirty="0" err="1">
                <a:solidFill>
                  <a:srgbClr val="FF0000"/>
                </a:solidFill>
              </a:rPr>
              <a:t>wilcox.test</a:t>
            </a:r>
            <a:r>
              <a:rPr lang="es-ES" dirty="0">
                <a:solidFill>
                  <a:srgbClr val="FF0000"/>
                </a:solidFill>
              </a:rPr>
              <a:t>(x, y, </a:t>
            </a:r>
            <a:r>
              <a:rPr lang="es-ES" dirty="0" err="1">
                <a:solidFill>
                  <a:srgbClr val="FF0000"/>
                </a:solidFill>
              </a:rPr>
              <a:t>alternative</a:t>
            </a:r>
            <a:r>
              <a:rPr lang="es-ES" dirty="0">
                <a:solidFill>
                  <a:srgbClr val="FF0000"/>
                </a:solidFill>
              </a:rPr>
              <a:t> = "g</a:t>
            </a:r>
            <a:r>
              <a:rPr lang="es-ES" dirty="0" smtClean="0">
                <a:solidFill>
                  <a:srgbClr val="FF0000"/>
                </a:solidFill>
              </a:rPr>
              <a:t>")</a:t>
            </a:r>
          </a:p>
          <a:p>
            <a:endParaRPr lang="es-ES" dirty="0"/>
          </a:p>
          <a:p>
            <a:r>
              <a:rPr lang="en-US" dirty="0"/>
              <a:t>Wilcoxon rank sum test</a:t>
            </a:r>
          </a:p>
          <a:p>
            <a:endParaRPr lang="en-US" dirty="0"/>
          </a:p>
          <a:p>
            <a:r>
              <a:rPr lang="en-US" dirty="0"/>
              <a:t>data:  x and y</a:t>
            </a:r>
          </a:p>
          <a:p>
            <a:r>
              <a:rPr lang="en-US" dirty="0"/>
              <a:t>W = 35, p-value = 0.1272</a:t>
            </a:r>
          </a:p>
          <a:p>
            <a:r>
              <a:rPr lang="en-US" dirty="0"/>
              <a:t>alternative hypothesis: true location shift is greater than 0</a:t>
            </a:r>
            <a:endParaRPr lang="es-ES" dirty="0"/>
          </a:p>
        </p:txBody>
      </p:sp>
    </p:spTree>
    <p:extLst>
      <p:ext uri="{BB962C8B-B14F-4D97-AF65-F5344CB8AC3E}">
        <p14:creationId xmlns:p14="http://schemas.microsoft.com/office/powerpoint/2010/main" val="153635096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1443841"/>
            <a:ext cx="4572000" cy="3970318"/>
          </a:xfrm>
          <a:prstGeom prst="rect">
            <a:avLst/>
          </a:prstGeom>
        </p:spPr>
        <p:txBody>
          <a:bodyPr>
            <a:spAutoFit/>
          </a:bodyPr>
          <a:lstStyle/>
          <a:p>
            <a:r>
              <a:rPr lang="es-PE" dirty="0"/>
              <a:t># La mediana del conjunto x es me(x)=1.415 y </a:t>
            </a:r>
          </a:p>
          <a:p>
            <a:r>
              <a:rPr lang="es-PE" dirty="0"/>
              <a:t># la mediana del conjunto y es me(y)=0.9</a:t>
            </a:r>
          </a:p>
          <a:p>
            <a:r>
              <a:rPr lang="es-PE" dirty="0"/>
              <a:t># Se esta realizando una prueba unilateral</a:t>
            </a:r>
          </a:p>
          <a:p>
            <a:r>
              <a:rPr lang="es-PE" dirty="0"/>
              <a:t># </a:t>
            </a:r>
          </a:p>
          <a:p>
            <a:r>
              <a:rPr lang="es-PE" dirty="0"/>
              <a:t># H0: Mediana(x)=&gt;Mediana(y)</a:t>
            </a:r>
          </a:p>
          <a:p>
            <a:r>
              <a:rPr lang="es-PE" dirty="0"/>
              <a:t># H1: Mediana(x)&lt;Mediana(y) ........ </a:t>
            </a:r>
            <a:r>
              <a:rPr lang="es-PE" dirty="0" err="1"/>
              <a:t>Less</a:t>
            </a:r>
            <a:r>
              <a:rPr lang="es-PE" dirty="0"/>
              <a:t> significa menor</a:t>
            </a:r>
          </a:p>
          <a:p>
            <a:endParaRPr lang="es-PE" dirty="0"/>
          </a:p>
          <a:p>
            <a:r>
              <a:rPr lang="es-PE" dirty="0"/>
              <a:t># p-</a:t>
            </a:r>
            <a:r>
              <a:rPr lang="es-PE" dirty="0" err="1"/>
              <a:t>value</a:t>
            </a:r>
            <a:r>
              <a:rPr lang="es-PE" dirty="0"/>
              <a:t> = 0.8968 no es menor a alfa=0.05</a:t>
            </a:r>
          </a:p>
          <a:p>
            <a:r>
              <a:rPr lang="es-PE" dirty="0"/>
              <a:t># entonces no se rechaza H0.</a:t>
            </a:r>
          </a:p>
          <a:p>
            <a:r>
              <a:rPr lang="es-PE" dirty="0"/>
              <a:t># Mediana(x)=&gt;Mediana(y)..... estos son valores poblacionales</a:t>
            </a:r>
          </a:p>
          <a:p>
            <a:r>
              <a:rPr lang="es-PE" dirty="0"/>
              <a:t># Solo referencia 1.415 =&gt; 0.9 .....estos son valores </a:t>
            </a:r>
            <a:r>
              <a:rPr lang="es-PE" dirty="0" err="1"/>
              <a:t>muestrales</a:t>
            </a:r>
            <a:endParaRPr lang="es-PE" dirty="0"/>
          </a:p>
        </p:txBody>
      </p:sp>
    </p:spTree>
    <p:extLst>
      <p:ext uri="{BB962C8B-B14F-4D97-AF65-F5344CB8AC3E}">
        <p14:creationId xmlns:p14="http://schemas.microsoft.com/office/powerpoint/2010/main" val="342016446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477328"/>
          </a:xfrm>
          <a:prstGeom prst="rect">
            <a:avLst/>
          </a:prstGeom>
        </p:spPr>
        <p:txBody>
          <a:bodyPr wrap="square">
            <a:spAutoFit/>
          </a:bodyPr>
          <a:lstStyle/>
          <a:p>
            <a:pPr fontAlgn="base"/>
            <a:r>
              <a:rPr lang="fr-FR" b="1" dirty="0" smtClean="0"/>
              <a:t>TEST DE LA Q DE COCHRAN</a:t>
            </a:r>
          </a:p>
          <a:p>
            <a:r>
              <a:rPr lang="es-ES" b="1" dirty="0" smtClean="0"/>
              <a:t>K MUESTRAS RELACIONADAS</a:t>
            </a:r>
          </a:p>
          <a:p>
            <a:r>
              <a:rPr lang="es-ES" b="1" dirty="0" smtClean="0"/>
              <a:t>Hipótesis:</a:t>
            </a:r>
            <a:endParaRPr lang="es-ES" dirty="0"/>
          </a:p>
          <a:p>
            <a:r>
              <a:rPr lang="es-ES" dirty="0" smtClean="0"/>
              <a:t>H</a:t>
            </a:r>
            <a:r>
              <a:rPr lang="es-ES" baseline="-25000" dirty="0" smtClean="0"/>
              <a:t>0</a:t>
            </a:r>
            <a:r>
              <a:rPr lang="es-ES" dirty="0" smtClean="0"/>
              <a:t>: </a:t>
            </a:r>
            <a:r>
              <a:rPr lang="es-ES" dirty="0"/>
              <a:t>L</a:t>
            </a:r>
            <a:r>
              <a:rPr lang="es-ES" dirty="0" smtClean="0"/>
              <a:t>a </a:t>
            </a:r>
            <a:r>
              <a:rPr lang="es-ES" dirty="0"/>
              <a:t>igualdad de proporciones</a:t>
            </a:r>
            <a:r>
              <a:rPr lang="es-ES" dirty="0" smtClean="0"/>
              <a:t>.</a:t>
            </a:r>
            <a:endParaRPr lang="es-ES" dirty="0"/>
          </a:p>
          <a:p>
            <a:r>
              <a:rPr lang="es-ES" dirty="0"/>
              <a:t>H</a:t>
            </a:r>
            <a:r>
              <a:rPr lang="es-ES" baseline="-25000" dirty="0"/>
              <a:t>1</a:t>
            </a:r>
            <a:r>
              <a:rPr lang="es-ES" dirty="0"/>
              <a:t>: </a:t>
            </a:r>
            <a:r>
              <a:rPr lang="es-ES" dirty="0" smtClean="0"/>
              <a:t>Algún par diferente. </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82474" y="2618778"/>
            <a:ext cx="3135224" cy="2308324"/>
          </a:xfrm>
          <a:prstGeom prst="rect">
            <a:avLst/>
          </a:prstGeom>
        </p:spPr>
        <p:txBody>
          <a:bodyPr wrap="square">
            <a:spAutoFit/>
          </a:bodyPr>
          <a:lstStyle/>
          <a:p>
            <a:r>
              <a:rPr lang="es-ES" dirty="0">
                <a:solidFill>
                  <a:srgbClr val="7030A0"/>
                </a:solidFill>
              </a:rPr>
              <a:t>El Test de la Q de </a:t>
            </a:r>
            <a:r>
              <a:rPr lang="es-ES" dirty="0" err="1">
                <a:solidFill>
                  <a:srgbClr val="7030A0"/>
                </a:solidFill>
              </a:rPr>
              <a:t>Cochran</a:t>
            </a:r>
            <a:r>
              <a:rPr lang="es-ES" dirty="0">
                <a:solidFill>
                  <a:srgbClr val="7030A0"/>
                </a:solidFill>
              </a:rPr>
              <a:t> es un test para comprobar la igualdad de varias muestras relacionadas en una variable dicotómica. Es un test equivalente al test de </a:t>
            </a:r>
            <a:r>
              <a:rPr lang="es-ES" dirty="0" err="1">
                <a:solidFill>
                  <a:srgbClr val="7030A0"/>
                </a:solidFill>
              </a:rPr>
              <a:t>McNemar</a:t>
            </a:r>
            <a:r>
              <a:rPr lang="es-ES" dirty="0">
                <a:solidFill>
                  <a:srgbClr val="7030A0"/>
                </a:solidFill>
              </a:rPr>
              <a:t> pero para más de dos poblaciones.</a:t>
            </a: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89" b="6448"/>
          <a:stretch/>
        </p:blipFill>
        <p:spPr bwMode="auto">
          <a:xfrm>
            <a:off x="5530406" y="773959"/>
            <a:ext cx="2985797" cy="139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Rectángulo"/>
          <p:cNvSpPr/>
          <p:nvPr/>
        </p:nvSpPr>
        <p:spPr>
          <a:xfrm>
            <a:off x="4355976" y="493574"/>
            <a:ext cx="4287517" cy="861774"/>
          </a:xfrm>
          <a:prstGeom prst="rect">
            <a:avLst/>
          </a:prstGeom>
        </p:spPr>
        <p:txBody>
          <a:bodyPr wrap="square">
            <a:spAutoFit/>
          </a:bodyPr>
          <a:lstStyle/>
          <a:p>
            <a:r>
              <a:rPr lang="es-ES" sz="1600" i="1" dirty="0" smtClean="0"/>
              <a:t>     Proporción  =  A/N       =      B/N        =     C/N</a:t>
            </a:r>
          </a:p>
          <a:p>
            <a:endParaRPr lang="es-ES" sz="1600" i="1" dirty="0"/>
          </a:p>
          <a:p>
            <a:r>
              <a:rPr lang="es-ES" sz="1600" i="1" dirty="0" smtClean="0"/>
              <a:t>                                  A                  B                    C </a:t>
            </a:r>
            <a:endParaRPr lang="es-ES" sz="1600" i="1" dirty="0"/>
          </a:p>
        </p:txBody>
      </p:sp>
    </p:spTree>
    <p:extLst>
      <p:ext uri="{BB962C8B-B14F-4D97-AF65-F5344CB8AC3E}">
        <p14:creationId xmlns:p14="http://schemas.microsoft.com/office/powerpoint/2010/main" val="242636200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619672" y="260648"/>
            <a:ext cx="6984776" cy="2862322"/>
          </a:xfrm>
          <a:prstGeom prst="rect">
            <a:avLst/>
          </a:prstGeom>
        </p:spPr>
        <p:txBody>
          <a:bodyPr wrap="square">
            <a:spAutoFit/>
          </a:bodyPr>
          <a:lstStyle/>
          <a:p>
            <a:r>
              <a:rPr lang="es-ES" dirty="0" err="1">
                <a:solidFill>
                  <a:srgbClr val="FF0000"/>
                </a:solidFill>
              </a:rPr>
              <a:t>library</a:t>
            </a:r>
            <a:r>
              <a:rPr lang="es-ES" dirty="0">
                <a:solidFill>
                  <a:srgbClr val="FF0000"/>
                </a:solidFill>
              </a:rPr>
              <a:t>(</a:t>
            </a:r>
            <a:r>
              <a:rPr lang="es-ES" dirty="0" err="1">
                <a:solidFill>
                  <a:srgbClr val="FF0000"/>
                </a:solidFill>
              </a:rPr>
              <a:t>RVAideMemoire</a:t>
            </a:r>
            <a:r>
              <a:rPr lang="es-ES" dirty="0">
                <a:solidFill>
                  <a:srgbClr val="FF0000"/>
                </a:solidFill>
              </a:rPr>
              <a:t>)</a:t>
            </a:r>
          </a:p>
          <a:p>
            <a:r>
              <a:rPr lang="es-ES" dirty="0">
                <a:solidFill>
                  <a:srgbClr val="FF0000"/>
                </a:solidFill>
              </a:rPr>
              <a:t># prueba de </a:t>
            </a:r>
            <a:r>
              <a:rPr lang="es-ES" dirty="0" err="1">
                <a:solidFill>
                  <a:srgbClr val="FF0000"/>
                </a:solidFill>
              </a:rPr>
              <a:t>Cochran</a:t>
            </a:r>
            <a:r>
              <a:rPr lang="es-ES" dirty="0">
                <a:solidFill>
                  <a:srgbClr val="FF0000"/>
                </a:solidFill>
              </a:rPr>
              <a:t> </a:t>
            </a:r>
          </a:p>
          <a:p>
            <a:r>
              <a:rPr lang="es-ES" dirty="0">
                <a:solidFill>
                  <a:srgbClr val="FF0000"/>
                </a:solidFill>
              </a:rPr>
              <a:t>res&lt;-c(1,1,1,1,1,1,0,1,0,1,1,0,0,0,0,1,1,1,1,1,1,1,1,0,</a:t>
            </a:r>
          </a:p>
          <a:p>
            <a:r>
              <a:rPr lang="es-ES" dirty="0">
                <a:solidFill>
                  <a:srgbClr val="FF0000"/>
                </a:solidFill>
              </a:rPr>
              <a:t>       0,0,1,0,1,0,1,1,1,1,1,1)</a:t>
            </a:r>
          </a:p>
          <a:p>
            <a:r>
              <a:rPr lang="es-ES" dirty="0" err="1">
                <a:solidFill>
                  <a:srgbClr val="FF0000"/>
                </a:solidFill>
              </a:rPr>
              <a:t>sportsman</a:t>
            </a:r>
            <a:r>
              <a:rPr lang="es-ES" dirty="0">
                <a:solidFill>
                  <a:srgbClr val="FF0000"/>
                </a:solidFill>
              </a:rPr>
              <a:t>=</a:t>
            </a:r>
            <a:r>
              <a:rPr lang="es-ES" dirty="0" err="1">
                <a:solidFill>
                  <a:srgbClr val="FF0000"/>
                </a:solidFill>
              </a:rPr>
              <a:t>gl</a:t>
            </a:r>
            <a:r>
              <a:rPr lang="es-ES" dirty="0">
                <a:solidFill>
                  <a:srgbClr val="FF0000"/>
                </a:solidFill>
              </a:rPr>
              <a:t>(3,1,36,labels=LETTERS[1:3])</a:t>
            </a:r>
          </a:p>
          <a:p>
            <a:r>
              <a:rPr lang="es-ES" dirty="0" err="1">
                <a:solidFill>
                  <a:srgbClr val="FF0000"/>
                </a:solidFill>
              </a:rPr>
              <a:t>game</a:t>
            </a:r>
            <a:r>
              <a:rPr lang="es-ES" dirty="0">
                <a:solidFill>
                  <a:srgbClr val="FF0000"/>
                </a:solidFill>
              </a:rPr>
              <a:t>&lt;-</a:t>
            </a:r>
            <a:r>
              <a:rPr lang="es-ES" dirty="0" err="1">
                <a:solidFill>
                  <a:srgbClr val="FF0000"/>
                </a:solidFill>
              </a:rPr>
              <a:t>gl</a:t>
            </a:r>
            <a:r>
              <a:rPr lang="es-ES" dirty="0">
                <a:solidFill>
                  <a:srgbClr val="FF0000"/>
                </a:solidFill>
              </a:rPr>
              <a:t>(12,3,labels=</a:t>
            </a:r>
            <a:r>
              <a:rPr lang="es-ES" dirty="0" err="1">
                <a:solidFill>
                  <a:srgbClr val="FF0000"/>
                </a:solidFill>
              </a:rPr>
              <a:t>letters</a:t>
            </a:r>
            <a:r>
              <a:rPr lang="es-ES" dirty="0">
                <a:solidFill>
                  <a:srgbClr val="FF0000"/>
                </a:solidFill>
              </a:rPr>
              <a:t>[1:12])</a:t>
            </a:r>
          </a:p>
          <a:p>
            <a:r>
              <a:rPr lang="es-ES" dirty="0" err="1">
                <a:solidFill>
                  <a:srgbClr val="FF0000"/>
                </a:solidFill>
              </a:rPr>
              <a:t>mat</a:t>
            </a:r>
            <a:r>
              <a:rPr lang="es-ES" dirty="0">
                <a:solidFill>
                  <a:srgbClr val="FF0000"/>
                </a:solidFill>
              </a:rPr>
              <a:t>&lt;-</a:t>
            </a:r>
            <a:r>
              <a:rPr lang="es-ES" dirty="0" err="1">
                <a:solidFill>
                  <a:srgbClr val="FF0000"/>
                </a:solidFill>
              </a:rPr>
              <a:t>cbind</a:t>
            </a:r>
            <a:r>
              <a:rPr lang="es-ES" dirty="0">
                <a:solidFill>
                  <a:srgbClr val="FF0000"/>
                </a:solidFill>
              </a:rPr>
              <a:t>(</a:t>
            </a:r>
            <a:r>
              <a:rPr lang="es-ES" dirty="0" err="1">
                <a:solidFill>
                  <a:srgbClr val="FF0000"/>
                </a:solidFill>
              </a:rPr>
              <a:t>res,sportsman,game</a:t>
            </a:r>
            <a:r>
              <a:rPr lang="es-ES" dirty="0">
                <a:solidFill>
                  <a:srgbClr val="FF0000"/>
                </a:solidFill>
              </a:rPr>
              <a:t>)</a:t>
            </a:r>
          </a:p>
          <a:p>
            <a:r>
              <a:rPr lang="es-ES" dirty="0" err="1">
                <a:solidFill>
                  <a:srgbClr val="FF0000"/>
                </a:solidFill>
              </a:rPr>
              <a:t>mat</a:t>
            </a:r>
            <a:endParaRPr lang="es-ES" dirty="0">
              <a:solidFill>
                <a:srgbClr val="FF0000"/>
              </a:solidFill>
            </a:endParaRPr>
          </a:p>
          <a:p>
            <a:r>
              <a:rPr lang="es-ES" dirty="0" err="1">
                <a:solidFill>
                  <a:srgbClr val="FF0000"/>
                </a:solidFill>
              </a:rPr>
              <a:t>cochran.qtest</a:t>
            </a:r>
            <a:r>
              <a:rPr lang="es-ES" dirty="0">
                <a:solidFill>
                  <a:srgbClr val="FF0000"/>
                </a:solidFill>
              </a:rPr>
              <a:t>(</a:t>
            </a:r>
            <a:r>
              <a:rPr lang="es-ES" dirty="0" err="1">
                <a:solidFill>
                  <a:srgbClr val="FF0000"/>
                </a:solidFill>
              </a:rPr>
              <a:t>res~sportsman|game</a:t>
            </a:r>
            <a:r>
              <a:rPr lang="es-ES" dirty="0" smtClean="0">
                <a:solidFill>
                  <a:srgbClr val="FF0000"/>
                </a:solidFill>
              </a:rPr>
              <a:t>)</a:t>
            </a:r>
          </a:p>
          <a:p>
            <a:pPr algn="ctr"/>
            <a:endParaRPr lang="es-ES" dirty="0">
              <a:solidFill>
                <a:srgbClr val="FF0000"/>
              </a:solidFill>
            </a:endParaRPr>
          </a:p>
        </p:txBody>
      </p:sp>
      <p:sp>
        <p:nvSpPr>
          <p:cNvPr id="7" name="6 Rectángulo"/>
          <p:cNvSpPr/>
          <p:nvPr/>
        </p:nvSpPr>
        <p:spPr>
          <a:xfrm>
            <a:off x="1961258" y="3284984"/>
            <a:ext cx="5995117" cy="2462213"/>
          </a:xfrm>
          <a:prstGeom prst="rect">
            <a:avLst/>
          </a:prstGeom>
        </p:spPr>
        <p:txBody>
          <a:bodyPr wrap="square">
            <a:spAutoFit/>
          </a:bodyPr>
          <a:lstStyle/>
          <a:p>
            <a:r>
              <a:rPr lang="es-ES" sz="1400" dirty="0">
                <a:latin typeface="Consolas" pitchFamily="49" charset="0"/>
                <a:cs typeface="Consolas" pitchFamily="49" charset="0"/>
              </a:rPr>
              <a:t>&gt; </a:t>
            </a:r>
            <a:r>
              <a:rPr lang="es-ES" sz="1400" dirty="0" err="1">
                <a:latin typeface="Consolas" pitchFamily="49" charset="0"/>
                <a:cs typeface="Consolas" pitchFamily="49" charset="0"/>
              </a:rPr>
              <a:t>cochran.qtest</a:t>
            </a:r>
            <a:r>
              <a:rPr lang="es-ES" sz="1400" dirty="0">
                <a:latin typeface="Consolas" pitchFamily="49" charset="0"/>
                <a:cs typeface="Consolas" pitchFamily="49" charset="0"/>
              </a:rPr>
              <a:t>(</a:t>
            </a:r>
            <a:r>
              <a:rPr lang="es-ES" sz="1400" dirty="0" err="1">
                <a:latin typeface="Consolas" pitchFamily="49" charset="0"/>
                <a:cs typeface="Consolas" pitchFamily="49" charset="0"/>
              </a:rPr>
              <a:t>res~sportsman|game</a:t>
            </a:r>
            <a:r>
              <a:rPr lang="es-ES" sz="1400" dirty="0">
                <a:latin typeface="Consolas" pitchFamily="49" charset="0"/>
                <a:cs typeface="Consolas" pitchFamily="49" charset="0"/>
              </a:rPr>
              <a:t>)</a:t>
            </a:r>
          </a:p>
          <a:p>
            <a:endParaRPr lang="es-ES" sz="1400" dirty="0">
              <a:latin typeface="Consolas" pitchFamily="49" charset="0"/>
              <a:cs typeface="Consolas" pitchFamily="49" charset="0"/>
            </a:endParaRPr>
          </a:p>
          <a:p>
            <a:r>
              <a:rPr lang="es-ES" sz="1400" dirty="0">
                <a:latin typeface="Consolas" pitchFamily="49" charset="0"/>
                <a:cs typeface="Consolas" pitchFamily="49" charset="0"/>
              </a:rPr>
              <a:t>	</a:t>
            </a:r>
            <a:r>
              <a:rPr lang="es-ES" sz="1400" dirty="0" err="1">
                <a:latin typeface="Consolas" pitchFamily="49" charset="0"/>
                <a:cs typeface="Consolas" pitchFamily="49" charset="0"/>
              </a:rPr>
              <a:t>Cochran's</a:t>
            </a:r>
            <a:r>
              <a:rPr lang="es-ES" sz="1400" dirty="0">
                <a:latin typeface="Consolas" pitchFamily="49" charset="0"/>
                <a:cs typeface="Consolas" pitchFamily="49" charset="0"/>
              </a:rPr>
              <a:t> Q test</a:t>
            </a:r>
          </a:p>
          <a:p>
            <a:endParaRPr lang="es-ES" sz="1400" dirty="0">
              <a:latin typeface="Consolas" pitchFamily="49" charset="0"/>
              <a:cs typeface="Consolas" pitchFamily="49" charset="0"/>
            </a:endParaRPr>
          </a:p>
          <a:p>
            <a:r>
              <a:rPr lang="es-ES" sz="1400" dirty="0">
                <a:latin typeface="Consolas" pitchFamily="49" charset="0"/>
                <a:cs typeface="Consolas" pitchFamily="49" charset="0"/>
              </a:rPr>
              <a:t>data:  res </a:t>
            </a:r>
            <a:r>
              <a:rPr lang="es-ES" sz="1400" dirty="0" err="1">
                <a:latin typeface="Consolas" pitchFamily="49" charset="0"/>
                <a:cs typeface="Consolas" pitchFamily="49" charset="0"/>
              </a:rPr>
              <a:t>by</a:t>
            </a:r>
            <a:r>
              <a:rPr lang="es-ES" sz="1400" dirty="0">
                <a:latin typeface="Consolas" pitchFamily="49" charset="0"/>
                <a:cs typeface="Consolas" pitchFamily="49" charset="0"/>
              </a:rPr>
              <a:t> </a:t>
            </a:r>
            <a:r>
              <a:rPr lang="es-ES" sz="1400" dirty="0" err="1">
                <a:latin typeface="Consolas" pitchFamily="49" charset="0"/>
                <a:cs typeface="Consolas" pitchFamily="49" charset="0"/>
              </a:rPr>
              <a:t>sportsman</a:t>
            </a:r>
            <a:r>
              <a:rPr lang="es-ES" sz="1400" dirty="0">
                <a:latin typeface="Consolas" pitchFamily="49" charset="0"/>
                <a:cs typeface="Consolas" pitchFamily="49" charset="0"/>
              </a:rPr>
              <a:t>, block = </a:t>
            </a:r>
            <a:r>
              <a:rPr lang="es-ES" sz="1400" dirty="0" err="1">
                <a:latin typeface="Consolas" pitchFamily="49" charset="0"/>
                <a:cs typeface="Consolas" pitchFamily="49" charset="0"/>
              </a:rPr>
              <a:t>game</a:t>
            </a:r>
            <a:r>
              <a:rPr lang="es-ES" sz="1400" dirty="0">
                <a:latin typeface="Consolas" pitchFamily="49" charset="0"/>
                <a:cs typeface="Consolas" pitchFamily="49" charset="0"/>
              </a:rPr>
              <a:t> </a:t>
            </a:r>
          </a:p>
          <a:p>
            <a:r>
              <a:rPr lang="es-ES" sz="1400" dirty="0">
                <a:latin typeface="Consolas" pitchFamily="49" charset="0"/>
                <a:cs typeface="Consolas" pitchFamily="49" charset="0"/>
              </a:rPr>
              <a:t>Q = 2.8, </a:t>
            </a:r>
            <a:r>
              <a:rPr lang="es-ES" sz="1400" dirty="0" err="1">
                <a:latin typeface="Consolas" pitchFamily="49" charset="0"/>
                <a:cs typeface="Consolas" pitchFamily="49" charset="0"/>
              </a:rPr>
              <a:t>df</a:t>
            </a:r>
            <a:r>
              <a:rPr lang="es-ES" sz="1400" dirty="0">
                <a:latin typeface="Consolas" pitchFamily="49" charset="0"/>
                <a:cs typeface="Consolas" pitchFamily="49" charset="0"/>
              </a:rPr>
              <a:t> = 2, p-</a:t>
            </a:r>
            <a:r>
              <a:rPr lang="es-ES" sz="1400" dirty="0" err="1">
                <a:latin typeface="Consolas" pitchFamily="49" charset="0"/>
                <a:cs typeface="Consolas" pitchFamily="49" charset="0"/>
              </a:rPr>
              <a:t>value</a:t>
            </a:r>
            <a:r>
              <a:rPr lang="es-ES" sz="1400" dirty="0">
                <a:latin typeface="Consolas" pitchFamily="49" charset="0"/>
                <a:cs typeface="Consolas" pitchFamily="49" charset="0"/>
              </a:rPr>
              <a:t> = 0.2466</a:t>
            </a:r>
          </a:p>
          <a:p>
            <a:r>
              <a:rPr lang="es-ES" sz="1400" dirty="0" err="1">
                <a:latin typeface="Consolas" pitchFamily="49" charset="0"/>
                <a:cs typeface="Consolas" pitchFamily="49" charset="0"/>
              </a:rPr>
              <a:t>alternative</a:t>
            </a:r>
            <a:r>
              <a:rPr lang="es-ES" sz="1400" dirty="0">
                <a:latin typeface="Consolas" pitchFamily="49" charset="0"/>
                <a:cs typeface="Consolas" pitchFamily="49" charset="0"/>
              </a:rPr>
              <a:t> </a:t>
            </a:r>
            <a:r>
              <a:rPr lang="es-ES" sz="1400" dirty="0" err="1">
                <a:latin typeface="Consolas" pitchFamily="49" charset="0"/>
                <a:cs typeface="Consolas" pitchFamily="49" charset="0"/>
              </a:rPr>
              <a:t>hypothesis</a:t>
            </a:r>
            <a:r>
              <a:rPr lang="es-ES" sz="1400" dirty="0">
                <a:latin typeface="Consolas" pitchFamily="49" charset="0"/>
                <a:cs typeface="Consolas" pitchFamily="49" charset="0"/>
              </a:rPr>
              <a:t>: true </a:t>
            </a:r>
            <a:r>
              <a:rPr lang="es-ES" sz="1400" dirty="0" err="1">
                <a:latin typeface="Consolas" pitchFamily="49" charset="0"/>
                <a:cs typeface="Consolas" pitchFamily="49" charset="0"/>
              </a:rPr>
              <a:t>difference</a:t>
            </a:r>
            <a:r>
              <a:rPr lang="es-ES" sz="1400" dirty="0">
                <a:latin typeface="Consolas" pitchFamily="49" charset="0"/>
                <a:cs typeface="Consolas" pitchFamily="49" charset="0"/>
              </a:rPr>
              <a:t> in </a:t>
            </a:r>
            <a:r>
              <a:rPr lang="es-ES" sz="1400" dirty="0" err="1">
                <a:latin typeface="Consolas" pitchFamily="49" charset="0"/>
                <a:cs typeface="Consolas" pitchFamily="49" charset="0"/>
              </a:rPr>
              <a:t>probabilities</a:t>
            </a:r>
            <a:r>
              <a:rPr lang="es-ES" sz="1400" dirty="0">
                <a:latin typeface="Consolas" pitchFamily="49" charset="0"/>
                <a:cs typeface="Consolas" pitchFamily="49" charset="0"/>
              </a:rPr>
              <a:t> </a:t>
            </a:r>
            <a:r>
              <a:rPr lang="es-ES" sz="1400" dirty="0" err="1">
                <a:latin typeface="Consolas" pitchFamily="49" charset="0"/>
                <a:cs typeface="Consolas" pitchFamily="49" charset="0"/>
              </a:rPr>
              <a:t>is</a:t>
            </a:r>
            <a:r>
              <a:rPr lang="es-ES" sz="1400" dirty="0">
                <a:latin typeface="Consolas" pitchFamily="49" charset="0"/>
                <a:cs typeface="Consolas" pitchFamily="49" charset="0"/>
              </a:rPr>
              <a:t> </a:t>
            </a:r>
            <a:r>
              <a:rPr lang="es-ES" sz="1400" dirty="0" err="1">
                <a:latin typeface="Consolas" pitchFamily="49" charset="0"/>
                <a:cs typeface="Consolas" pitchFamily="49" charset="0"/>
              </a:rPr>
              <a:t>not</a:t>
            </a:r>
            <a:r>
              <a:rPr lang="es-ES" sz="1400" dirty="0">
                <a:latin typeface="Consolas" pitchFamily="49" charset="0"/>
                <a:cs typeface="Consolas" pitchFamily="49" charset="0"/>
              </a:rPr>
              <a:t> </a:t>
            </a:r>
            <a:r>
              <a:rPr lang="es-ES" sz="1400" dirty="0" err="1">
                <a:latin typeface="Consolas" pitchFamily="49" charset="0"/>
                <a:cs typeface="Consolas" pitchFamily="49" charset="0"/>
              </a:rPr>
              <a:t>equal</a:t>
            </a:r>
            <a:r>
              <a:rPr lang="es-ES" sz="1400" dirty="0">
                <a:latin typeface="Consolas" pitchFamily="49" charset="0"/>
                <a:cs typeface="Consolas" pitchFamily="49" charset="0"/>
              </a:rPr>
              <a:t> </a:t>
            </a:r>
            <a:r>
              <a:rPr lang="es-ES" sz="1400" dirty="0" err="1">
                <a:latin typeface="Consolas" pitchFamily="49" charset="0"/>
                <a:cs typeface="Consolas" pitchFamily="49" charset="0"/>
              </a:rPr>
              <a:t>to</a:t>
            </a:r>
            <a:r>
              <a:rPr lang="es-ES" sz="1400" dirty="0">
                <a:latin typeface="Consolas" pitchFamily="49" charset="0"/>
                <a:cs typeface="Consolas" pitchFamily="49" charset="0"/>
              </a:rPr>
              <a:t> 0 </a:t>
            </a:r>
          </a:p>
          <a:p>
            <a:r>
              <a:rPr lang="es-ES" sz="1400" dirty="0" err="1">
                <a:latin typeface="Consolas" pitchFamily="49" charset="0"/>
                <a:cs typeface="Consolas" pitchFamily="49" charset="0"/>
              </a:rPr>
              <a:t>sample</a:t>
            </a:r>
            <a:r>
              <a:rPr lang="es-ES" sz="1400" dirty="0">
                <a:latin typeface="Consolas" pitchFamily="49" charset="0"/>
                <a:cs typeface="Consolas" pitchFamily="49" charset="0"/>
              </a:rPr>
              <a:t> </a:t>
            </a:r>
            <a:r>
              <a:rPr lang="es-ES" sz="1400" dirty="0" err="1">
                <a:latin typeface="Consolas" pitchFamily="49" charset="0"/>
                <a:cs typeface="Consolas" pitchFamily="49" charset="0"/>
              </a:rPr>
              <a:t>estimates</a:t>
            </a:r>
            <a:r>
              <a:rPr lang="es-ES" sz="1400" dirty="0">
                <a:latin typeface="Consolas" pitchFamily="49" charset="0"/>
                <a:cs typeface="Consolas" pitchFamily="49" charset="0"/>
              </a:rPr>
              <a:t>:</a:t>
            </a:r>
          </a:p>
          <a:p>
            <a:r>
              <a:rPr lang="es-ES" sz="1400" dirty="0">
                <a:latin typeface="Consolas" pitchFamily="49" charset="0"/>
                <a:cs typeface="Consolas" pitchFamily="49" charset="0"/>
              </a:rPr>
              <a:t>proba in </a:t>
            </a:r>
            <a:r>
              <a:rPr lang="es-ES" sz="1400" dirty="0" err="1">
                <a:latin typeface="Consolas" pitchFamily="49" charset="0"/>
                <a:cs typeface="Consolas" pitchFamily="49" charset="0"/>
              </a:rPr>
              <a:t>group</a:t>
            </a:r>
            <a:r>
              <a:rPr lang="es-ES" sz="1400" dirty="0">
                <a:latin typeface="Consolas" pitchFamily="49" charset="0"/>
                <a:cs typeface="Consolas" pitchFamily="49" charset="0"/>
              </a:rPr>
              <a:t> A proba in </a:t>
            </a:r>
            <a:r>
              <a:rPr lang="es-ES" sz="1400" dirty="0" err="1">
                <a:latin typeface="Consolas" pitchFamily="49" charset="0"/>
                <a:cs typeface="Consolas" pitchFamily="49" charset="0"/>
              </a:rPr>
              <a:t>group</a:t>
            </a:r>
            <a:r>
              <a:rPr lang="es-ES" sz="1400" dirty="0">
                <a:latin typeface="Consolas" pitchFamily="49" charset="0"/>
                <a:cs typeface="Consolas" pitchFamily="49" charset="0"/>
              </a:rPr>
              <a:t> B proba in </a:t>
            </a:r>
            <a:r>
              <a:rPr lang="es-ES" sz="1400" dirty="0" err="1">
                <a:latin typeface="Consolas" pitchFamily="49" charset="0"/>
                <a:cs typeface="Consolas" pitchFamily="49" charset="0"/>
              </a:rPr>
              <a:t>group</a:t>
            </a:r>
            <a:r>
              <a:rPr lang="es-ES" sz="1400" dirty="0">
                <a:latin typeface="Consolas" pitchFamily="49" charset="0"/>
                <a:cs typeface="Consolas" pitchFamily="49" charset="0"/>
              </a:rPr>
              <a:t> C </a:t>
            </a:r>
          </a:p>
          <a:p>
            <a:r>
              <a:rPr lang="es-ES" sz="1400" dirty="0">
                <a:latin typeface="Consolas" pitchFamily="49" charset="0"/>
                <a:cs typeface="Consolas" pitchFamily="49" charset="0"/>
              </a:rPr>
              <a:t>       0.6666667        0.8333333        0.5833333 </a:t>
            </a:r>
          </a:p>
        </p:txBody>
      </p:sp>
    </p:spTree>
    <p:extLst>
      <p:ext uri="{BB962C8B-B14F-4D97-AF65-F5344CB8AC3E}">
        <p14:creationId xmlns:p14="http://schemas.microsoft.com/office/powerpoint/2010/main" val="158362667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477328"/>
          </a:xfrm>
          <a:prstGeom prst="rect">
            <a:avLst/>
          </a:prstGeom>
        </p:spPr>
        <p:txBody>
          <a:bodyPr wrap="square">
            <a:spAutoFit/>
          </a:bodyPr>
          <a:lstStyle/>
          <a:p>
            <a:pPr fontAlgn="base"/>
            <a:r>
              <a:rPr lang="fr-FR" b="1" dirty="0" smtClean="0"/>
              <a:t>TEST DE SUMA DE RANGO DE FRIEDMAN</a:t>
            </a:r>
          </a:p>
          <a:p>
            <a:pPr fontAlgn="base"/>
            <a:r>
              <a:rPr lang="es-ES" b="1" dirty="0" smtClean="0"/>
              <a:t>K MUESTRAS RELACIONADAS</a:t>
            </a:r>
          </a:p>
          <a:p>
            <a:r>
              <a:rPr lang="es-ES" b="1" dirty="0" smtClean="0"/>
              <a:t>Hipótesis:</a:t>
            </a:r>
            <a:endParaRPr lang="es-ES" dirty="0"/>
          </a:p>
          <a:p>
            <a:r>
              <a:rPr lang="es-ES" dirty="0" smtClean="0"/>
              <a:t>H</a:t>
            </a:r>
            <a:r>
              <a:rPr lang="es-ES" baseline="-25000" dirty="0" smtClean="0"/>
              <a:t>0</a:t>
            </a:r>
            <a:r>
              <a:rPr lang="es-ES" dirty="0" smtClean="0"/>
              <a:t>: </a:t>
            </a:r>
            <a:r>
              <a:rPr lang="es-ES" dirty="0"/>
              <a:t>L</a:t>
            </a:r>
            <a:r>
              <a:rPr lang="es-ES" dirty="0" smtClean="0"/>
              <a:t>a </a:t>
            </a:r>
            <a:r>
              <a:rPr lang="es-ES" dirty="0"/>
              <a:t>igualdad de </a:t>
            </a:r>
            <a:r>
              <a:rPr lang="es-ES" dirty="0" smtClean="0"/>
              <a:t>medianas.</a:t>
            </a:r>
            <a:endParaRPr lang="es-ES" dirty="0"/>
          </a:p>
          <a:p>
            <a:r>
              <a:rPr lang="es-ES" dirty="0"/>
              <a:t>H</a:t>
            </a:r>
            <a:r>
              <a:rPr lang="es-ES" baseline="-25000" dirty="0"/>
              <a:t>1</a:t>
            </a:r>
            <a:r>
              <a:rPr lang="es-ES" dirty="0"/>
              <a:t>: </a:t>
            </a:r>
            <a:r>
              <a:rPr lang="es-ES" dirty="0" smtClean="0"/>
              <a:t>Algún par diferente. </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82474" y="2618778"/>
            <a:ext cx="3221574" cy="3539430"/>
          </a:xfrm>
          <a:prstGeom prst="rect">
            <a:avLst/>
          </a:prstGeom>
        </p:spPr>
        <p:txBody>
          <a:bodyPr wrap="square">
            <a:spAutoFit/>
          </a:bodyPr>
          <a:lstStyle/>
          <a:p>
            <a:r>
              <a:rPr lang="es-ES" sz="1600" dirty="0">
                <a:solidFill>
                  <a:srgbClr val="7030A0"/>
                </a:solidFill>
              </a:rPr>
              <a:t>Es una prueba no paramétrica de comparación de tres o más muestras relacionadas, debe cumplir las siguientes características: </a:t>
            </a:r>
            <a:endParaRPr lang="es-ES" sz="1600" dirty="0" smtClean="0">
              <a:solidFill>
                <a:srgbClr val="7030A0"/>
              </a:solidFill>
            </a:endParaRPr>
          </a:p>
          <a:p>
            <a:pPr marL="285750" indent="-285750">
              <a:buFont typeface="Arial" pitchFamily="34" charset="0"/>
              <a:buChar char="•"/>
            </a:pPr>
            <a:r>
              <a:rPr lang="es-ES" sz="1600" dirty="0" smtClean="0">
                <a:solidFill>
                  <a:srgbClr val="7030A0"/>
                </a:solidFill>
              </a:rPr>
              <a:t>Es </a:t>
            </a:r>
            <a:r>
              <a:rPr lang="es-ES" sz="1600" dirty="0">
                <a:solidFill>
                  <a:srgbClr val="7030A0"/>
                </a:solidFill>
              </a:rPr>
              <a:t>libre de curva, no necesita una distribución </a:t>
            </a:r>
            <a:r>
              <a:rPr lang="es-ES" sz="1600" dirty="0" smtClean="0">
                <a:solidFill>
                  <a:srgbClr val="7030A0"/>
                </a:solidFill>
              </a:rPr>
              <a:t>específica</a:t>
            </a:r>
          </a:p>
          <a:p>
            <a:pPr marL="285750" indent="-285750">
              <a:buFont typeface="Arial" pitchFamily="34" charset="0"/>
              <a:buChar char="•"/>
            </a:pPr>
            <a:r>
              <a:rPr lang="es-ES" sz="1600" dirty="0" smtClean="0">
                <a:solidFill>
                  <a:srgbClr val="7030A0"/>
                </a:solidFill>
              </a:rPr>
              <a:t>Nivel </a:t>
            </a:r>
            <a:r>
              <a:rPr lang="es-ES" sz="1600" dirty="0">
                <a:solidFill>
                  <a:srgbClr val="7030A0"/>
                </a:solidFill>
              </a:rPr>
              <a:t>ordinal de la variable </a:t>
            </a:r>
            <a:r>
              <a:rPr lang="es-ES" sz="1600" dirty="0" smtClean="0">
                <a:solidFill>
                  <a:srgbClr val="7030A0"/>
                </a:solidFill>
              </a:rPr>
              <a:t>dependiente</a:t>
            </a:r>
          </a:p>
          <a:p>
            <a:pPr marL="285750" indent="-285750">
              <a:buFont typeface="Arial" pitchFamily="34" charset="0"/>
              <a:buChar char="•"/>
            </a:pPr>
            <a:r>
              <a:rPr lang="es-ES" sz="1600" dirty="0" smtClean="0">
                <a:solidFill>
                  <a:srgbClr val="7030A0"/>
                </a:solidFill>
              </a:rPr>
              <a:t>Se </a:t>
            </a:r>
            <a:r>
              <a:rPr lang="es-ES" sz="1600" dirty="0">
                <a:solidFill>
                  <a:srgbClr val="7030A0"/>
                </a:solidFill>
              </a:rPr>
              <a:t>utiliza para comparar más de dos mediciones de rangos (medianas) y determinar que la diferencia no se deba al azar (que la diferencia sea estadísticamente significativa).</a:t>
            </a:r>
          </a:p>
        </p:txBody>
      </p:sp>
    </p:spTree>
    <p:extLst>
      <p:ext uri="{BB962C8B-B14F-4D97-AF65-F5344CB8AC3E}">
        <p14:creationId xmlns:p14="http://schemas.microsoft.com/office/powerpoint/2010/main" val="189636414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8" y="588613"/>
            <a:ext cx="7305675" cy="2809875"/>
          </a:xfrm>
          <a:prstGeom prst="rect">
            <a:avLst/>
          </a:prstGeom>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782" y="3933056"/>
            <a:ext cx="55721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7992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544055" y="1105287"/>
            <a:ext cx="7047656" cy="3908762"/>
          </a:xfrm>
          <a:prstGeom prst="rect">
            <a:avLst/>
          </a:prstGeom>
        </p:spPr>
        <p:txBody>
          <a:bodyPr wrap="square">
            <a:spAutoFit/>
          </a:bodyPr>
          <a:lstStyle/>
          <a:p>
            <a:r>
              <a:rPr lang="es-ES" b="1" dirty="0" smtClean="0">
                <a:cs typeface="Consolas" pitchFamily="49" charset="0"/>
              </a:rPr>
              <a:t>Ejemplo</a:t>
            </a:r>
          </a:p>
          <a:p>
            <a:r>
              <a:rPr lang="es-ES" dirty="0" smtClean="0">
                <a:cs typeface="Consolas" pitchFamily="49" charset="0"/>
              </a:rPr>
              <a:t>Empleando </a:t>
            </a:r>
            <a:r>
              <a:rPr lang="es-ES" dirty="0">
                <a:cs typeface="Consolas" pitchFamily="49" charset="0"/>
              </a:rPr>
              <a:t>el archivo semana5.xlsx importar en R mediante R COMMANDER y realizar la </a:t>
            </a:r>
            <a:r>
              <a:rPr lang="es-ES" dirty="0" smtClean="0">
                <a:cs typeface="Consolas" pitchFamily="49" charset="0"/>
              </a:rPr>
              <a:t>comparación </a:t>
            </a:r>
            <a:r>
              <a:rPr lang="es-ES" dirty="0">
                <a:cs typeface="Consolas" pitchFamily="49" charset="0"/>
              </a:rPr>
              <a:t>entre las variables var2, var3, var4. </a:t>
            </a:r>
          </a:p>
          <a:p>
            <a:endParaRPr lang="es-ES" sz="1600" dirty="0" smtClean="0">
              <a:latin typeface="Consolas" pitchFamily="49" charset="0"/>
              <a:cs typeface="Consolas" pitchFamily="49" charset="0"/>
            </a:endParaRPr>
          </a:p>
          <a:p>
            <a:endParaRPr lang="es-ES" sz="1600" dirty="0">
              <a:latin typeface="Consolas" pitchFamily="49" charset="0"/>
              <a:cs typeface="Consolas" pitchFamily="49" charset="0"/>
            </a:endParaRPr>
          </a:p>
          <a:p>
            <a:endParaRPr lang="es-ES" sz="1600" dirty="0">
              <a:latin typeface="Consolas" pitchFamily="49" charset="0"/>
              <a:cs typeface="Consolas" pitchFamily="49" charset="0"/>
            </a:endParaRPr>
          </a:p>
          <a:p>
            <a:r>
              <a:rPr lang="es-ES" sz="1600" dirty="0" err="1" smtClean="0">
                <a:latin typeface="Consolas" pitchFamily="49" charset="0"/>
                <a:cs typeface="Consolas" pitchFamily="49" charset="0"/>
              </a:rPr>
              <a:t>Medians</a:t>
            </a:r>
            <a:r>
              <a:rPr lang="es-ES" sz="1600" dirty="0">
                <a:latin typeface="Consolas" pitchFamily="49" charset="0"/>
                <a:cs typeface="Consolas" pitchFamily="49" charset="0"/>
              </a:rPr>
              <a:t>:</a:t>
            </a:r>
          </a:p>
          <a:p>
            <a:r>
              <a:rPr lang="es-ES" sz="1600" dirty="0">
                <a:latin typeface="Consolas" pitchFamily="49" charset="0"/>
                <a:cs typeface="Consolas" pitchFamily="49" charset="0"/>
              </a:rPr>
              <a:t>var2 var3 var4 </a:t>
            </a:r>
          </a:p>
          <a:p>
            <a:r>
              <a:rPr lang="es-ES" sz="1600" dirty="0">
                <a:latin typeface="Consolas" pitchFamily="49" charset="0"/>
                <a:cs typeface="Consolas" pitchFamily="49" charset="0"/>
              </a:rPr>
              <a:t> 2.0  2.0  1.5 </a:t>
            </a:r>
          </a:p>
          <a:p>
            <a:endParaRPr lang="es-ES" sz="1600" dirty="0">
              <a:latin typeface="Consolas" pitchFamily="49" charset="0"/>
              <a:cs typeface="Consolas" pitchFamily="49" charset="0"/>
            </a:endParaRPr>
          </a:p>
          <a:p>
            <a:r>
              <a:rPr lang="es-ES" sz="1600" dirty="0">
                <a:latin typeface="Consolas" pitchFamily="49" charset="0"/>
                <a:cs typeface="Consolas" pitchFamily="49" charset="0"/>
              </a:rPr>
              <a:t>	Friedman </a:t>
            </a:r>
            <a:r>
              <a:rPr lang="es-ES" sz="1600" dirty="0" err="1">
                <a:latin typeface="Consolas" pitchFamily="49" charset="0"/>
                <a:cs typeface="Consolas" pitchFamily="49" charset="0"/>
              </a:rPr>
              <a:t>rank</a:t>
            </a:r>
            <a:r>
              <a:rPr lang="es-ES" sz="1600" dirty="0">
                <a:latin typeface="Consolas" pitchFamily="49" charset="0"/>
                <a:cs typeface="Consolas" pitchFamily="49" charset="0"/>
              </a:rPr>
              <a:t> sum test</a:t>
            </a:r>
          </a:p>
          <a:p>
            <a:endParaRPr lang="es-ES" sz="1600" dirty="0">
              <a:latin typeface="Consolas" pitchFamily="49" charset="0"/>
              <a:cs typeface="Consolas" pitchFamily="49" charset="0"/>
            </a:endParaRPr>
          </a:p>
          <a:p>
            <a:r>
              <a:rPr lang="es-ES" sz="1600" dirty="0">
                <a:latin typeface="Consolas" pitchFamily="49" charset="0"/>
                <a:cs typeface="Consolas" pitchFamily="49" charset="0"/>
              </a:rPr>
              <a:t>data:  .Responses</a:t>
            </a:r>
          </a:p>
          <a:p>
            <a:r>
              <a:rPr lang="es-ES" sz="1600" dirty="0">
                <a:latin typeface="Consolas" pitchFamily="49" charset="0"/>
                <a:cs typeface="Consolas" pitchFamily="49" charset="0"/>
              </a:rPr>
              <a:t>Friedman </a:t>
            </a:r>
            <a:r>
              <a:rPr lang="es-ES" sz="1600" dirty="0" err="1">
                <a:latin typeface="Consolas" pitchFamily="49" charset="0"/>
                <a:cs typeface="Consolas" pitchFamily="49" charset="0"/>
              </a:rPr>
              <a:t>chi-squared</a:t>
            </a:r>
            <a:r>
              <a:rPr lang="es-ES" sz="1600" dirty="0">
                <a:latin typeface="Consolas" pitchFamily="49" charset="0"/>
                <a:cs typeface="Consolas" pitchFamily="49" charset="0"/>
              </a:rPr>
              <a:t> = 11.521, </a:t>
            </a:r>
            <a:r>
              <a:rPr lang="es-ES" sz="1600" dirty="0" err="1">
                <a:latin typeface="Consolas" pitchFamily="49" charset="0"/>
                <a:cs typeface="Consolas" pitchFamily="49" charset="0"/>
              </a:rPr>
              <a:t>df</a:t>
            </a:r>
            <a:r>
              <a:rPr lang="es-ES" sz="1600" dirty="0">
                <a:latin typeface="Consolas" pitchFamily="49" charset="0"/>
                <a:cs typeface="Consolas" pitchFamily="49" charset="0"/>
              </a:rPr>
              <a:t> = 2, p-</a:t>
            </a:r>
            <a:r>
              <a:rPr lang="es-ES" sz="1600" dirty="0" err="1">
                <a:latin typeface="Consolas" pitchFamily="49" charset="0"/>
                <a:cs typeface="Consolas" pitchFamily="49" charset="0"/>
              </a:rPr>
              <a:t>value</a:t>
            </a:r>
            <a:r>
              <a:rPr lang="es-ES" sz="1600" dirty="0">
                <a:latin typeface="Consolas" pitchFamily="49" charset="0"/>
                <a:cs typeface="Consolas" pitchFamily="49" charset="0"/>
              </a:rPr>
              <a:t> = 0.00315</a:t>
            </a:r>
          </a:p>
        </p:txBody>
      </p:sp>
    </p:spTree>
    <p:extLst>
      <p:ext uri="{BB962C8B-B14F-4D97-AF65-F5344CB8AC3E}">
        <p14:creationId xmlns:p14="http://schemas.microsoft.com/office/powerpoint/2010/main" val="361643069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477328"/>
          </a:xfrm>
          <a:prstGeom prst="rect">
            <a:avLst/>
          </a:prstGeom>
        </p:spPr>
        <p:txBody>
          <a:bodyPr wrap="square">
            <a:spAutoFit/>
          </a:bodyPr>
          <a:lstStyle/>
          <a:p>
            <a:pPr fontAlgn="base"/>
            <a:r>
              <a:rPr lang="es-ES" b="1" dirty="0" smtClean="0"/>
              <a:t>PRUEBA DE KRUSKAL</a:t>
            </a:r>
            <a:r>
              <a:rPr lang="es-ES" dirty="0" smtClean="0"/>
              <a:t>-</a:t>
            </a:r>
            <a:r>
              <a:rPr lang="es-ES" b="1" dirty="0" smtClean="0"/>
              <a:t>WALLIS</a:t>
            </a:r>
          </a:p>
          <a:p>
            <a:pPr fontAlgn="base"/>
            <a:r>
              <a:rPr lang="es-ES" b="1" dirty="0" smtClean="0"/>
              <a:t>K MUESTRAS INDEPENDIENTES</a:t>
            </a:r>
          </a:p>
          <a:p>
            <a:r>
              <a:rPr lang="es-ES" b="1" dirty="0" smtClean="0"/>
              <a:t>Hipótesis:</a:t>
            </a:r>
            <a:endParaRPr lang="es-ES" dirty="0"/>
          </a:p>
          <a:p>
            <a:r>
              <a:rPr lang="es-ES" dirty="0" smtClean="0"/>
              <a:t>H</a:t>
            </a:r>
            <a:r>
              <a:rPr lang="es-ES" baseline="-25000" dirty="0" smtClean="0"/>
              <a:t>0</a:t>
            </a:r>
            <a:r>
              <a:rPr lang="es-ES" dirty="0" smtClean="0"/>
              <a:t>: </a:t>
            </a:r>
            <a:r>
              <a:rPr lang="es-ES" dirty="0"/>
              <a:t>L</a:t>
            </a:r>
            <a:r>
              <a:rPr lang="es-ES" dirty="0" smtClean="0"/>
              <a:t>a </a:t>
            </a:r>
            <a:r>
              <a:rPr lang="es-ES" dirty="0"/>
              <a:t>igualdad de </a:t>
            </a:r>
            <a:r>
              <a:rPr lang="es-ES" dirty="0" smtClean="0"/>
              <a:t>medianas.</a:t>
            </a:r>
            <a:endParaRPr lang="es-ES" dirty="0"/>
          </a:p>
          <a:p>
            <a:r>
              <a:rPr lang="es-ES" dirty="0"/>
              <a:t>H</a:t>
            </a:r>
            <a:r>
              <a:rPr lang="es-ES" baseline="-25000" dirty="0"/>
              <a:t>1</a:t>
            </a:r>
            <a:r>
              <a:rPr lang="es-ES" dirty="0"/>
              <a:t>: </a:t>
            </a:r>
            <a:r>
              <a:rPr lang="es-ES" dirty="0" smtClean="0"/>
              <a:t>Algún par diferente. </a:t>
            </a:r>
            <a:endParaRPr lang="es-ES" dirty="0"/>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82474" y="2618778"/>
            <a:ext cx="2717518" cy="3539430"/>
          </a:xfrm>
          <a:prstGeom prst="rect">
            <a:avLst/>
          </a:prstGeom>
        </p:spPr>
        <p:txBody>
          <a:bodyPr wrap="square">
            <a:spAutoFit/>
          </a:bodyPr>
          <a:lstStyle/>
          <a:p>
            <a:r>
              <a:rPr lang="es-ES" sz="1600" dirty="0">
                <a:solidFill>
                  <a:srgbClr val="7030A0"/>
                </a:solidFill>
              </a:rPr>
              <a:t>En estadística, la prueba de </a:t>
            </a:r>
            <a:r>
              <a:rPr lang="es-ES" sz="1600" dirty="0" err="1">
                <a:solidFill>
                  <a:srgbClr val="7030A0"/>
                </a:solidFill>
              </a:rPr>
              <a:t>Kruskal</a:t>
            </a:r>
            <a:r>
              <a:rPr lang="es-ES" sz="1600" dirty="0">
                <a:solidFill>
                  <a:srgbClr val="7030A0"/>
                </a:solidFill>
              </a:rPr>
              <a:t>-Wallis (de William </a:t>
            </a:r>
            <a:r>
              <a:rPr lang="es-ES" sz="1600" dirty="0" err="1">
                <a:solidFill>
                  <a:srgbClr val="7030A0"/>
                </a:solidFill>
              </a:rPr>
              <a:t>Kruskal</a:t>
            </a:r>
            <a:r>
              <a:rPr lang="es-ES" sz="1600" dirty="0">
                <a:solidFill>
                  <a:srgbClr val="7030A0"/>
                </a:solidFill>
              </a:rPr>
              <a:t> y W. Allen Wallis) es un método no paramétrico para probar si un grupo de datos proviene de la misma población. Intuitivamente, es idéntico al ANOVA con los datos reemplazados por categorías. Es una extensión de la prueba de la U de Mann-</a:t>
            </a:r>
            <a:r>
              <a:rPr lang="es-ES" sz="1600" dirty="0" err="1">
                <a:solidFill>
                  <a:srgbClr val="7030A0"/>
                </a:solidFill>
              </a:rPr>
              <a:t>Whitney</a:t>
            </a:r>
            <a:r>
              <a:rPr lang="es-ES" sz="1600" dirty="0">
                <a:solidFill>
                  <a:srgbClr val="7030A0"/>
                </a:solidFill>
              </a:rPr>
              <a:t> para 3 o más grupos.</a:t>
            </a:r>
          </a:p>
          <a:p>
            <a:endParaRPr lang="es-ES" sz="1600" dirty="0">
              <a:solidFill>
                <a:srgbClr val="7030A0"/>
              </a:solidFill>
            </a:endParaRPr>
          </a:p>
        </p:txBody>
      </p:sp>
    </p:spTree>
    <p:extLst>
      <p:ext uri="{BB962C8B-B14F-4D97-AF65-F5344CB8AC3E}">
        <p14:creationId xmlns:p14="http://schemas.microsoft.com/office/powerpoint/2010/main" val="2087467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24744"/>
            <a:ext cx="3240000" cy="2533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1124744"/>
            <a:ext cx="3240000" cy="2533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3861048"/>
            <a:ext cx="3240000" cy="2533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535600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62" y="619124"/>
            <a:ext cx="7305675" cy="2809875"/>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936" y="3789040"/>
            <a:ext cx="55721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4965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691680" y="1722062"/>
            <a:ext cx="6750496" cy="2246769"/>
          </a:xfrm>
          <a:prstGeom prst="rect">
            <a:avLst/>
          </a:prstGeom>
        </p:spPr>
        <p:txBody>
          <a:bodyPr wrap="square">
            <a:spAutoFit/>
          </a:bodyPr>
          <a:lstStyle/>
          <a:p>
            <a:r>
              <a:rPr lang="es-ES" sz="1400" dirty="0">
                <a:solidFill>
                  <a:srgbClr val="FF0000"/>
                </a:solidFill>
                <a:latin typeface="Consolas" pitchFamily="49" charset="0"/>
                <a:cs typeface="Consolas" pitchFamily="49" charset="0"/>
              </a:rPr>
              <a:t>&gt; </a:t>
            </a:r>
            <a:r>
              <a:rPr lang="es-ES" sz="1400" dirty="0" err="1">
                <a:solidFill>
                  <a:srgbClr val="FF0000"/>
                </a:solidFill>
                <a:latin typeface="Consolas" pitchFamily="49" charset="0"/>
                <a:cs typeface="Consolas" pitchFamily="49" charset="0"/>
              </a:rPr>
              <a:t>with</a:t>
            </a:r>
            <a:r>
              <a:rPr lang="es-ES" sz="1400" dirty="0">
                <a:solidFill>
                  <a:srgbClr val="FF0000"/>
                </a:solidFill>
                <a:latin typeface="Consolas" pitchFamily="49" charset="0"/>
                <a:cs typeface="Consolas" pitchFamily="49" charset="0"/>
              </a:rPr>
              <a:t>(</a:t>
            </a:r>
            <a:r>
              <a:rPr lang="es-ES" sz="1400" dirty="0" err="1">
                <a:solidFill>
                  <a:srgbClr val="FF0000"/>
                </a:solidFill>
                <a:latin typeface="Consolas" pitchFamily="49" charset="0"/>
                <a:cs typeface="Consolas" pitchFamily="49" charset="0"/>
              </a:rPr>
              <a:t>Dataset</a:t>
            </a:r>
            <a:r>
              <a:rPr lang="es-ES" sz="1400" dirty="0">
                <a:solidFill>
                  <a:srgbClr val="FF0000"/>
                </a:solidFill>
                <a:latin typeface="Consolas" pitchFamily="49" charset="0"/>
                <a:cs typeface="Consolas" pitchFamily="49" charset="0"/>
              </a:rPr>
              <a:t>, </a:t>
            </a:r>
            <a:r>
              <a:rPr lang="es-ES" sz="1400" dirty="0" err="1">
                <a:solidFill>
                  <a:srgbClr val="FF0000"/>
                </a:solidFill>
                <a:latin typeface="Consolas" pitchFamily="49" charset="0"/>
                <a:cs typeface="Consolas" pitchFamily="49" charset="0"/>
              </a:rPr>
              <a:t>tapply</a:t>
            </a:r>
            <a:r>
              <a:rPr lang="es-ES" sz="1400" dirty="0">
                <a:solidFill>
                  <a:srgbClr val="FF0000"/>
                </a:solidFill>
                <a:latin typeface="Consolas" pitchFamily="49" charset="0"/>
                <a:cs typeface="Consolas" pitchFamily="49" charset="0"/>
              </a:rPr>
              <a:t>(var2, var9, median, na.rm=TRUE))</a:t>
            </a:r>
          </a:p>
          <a:p>
            <a:r>
              <a:rPr lang="es-ES" sz="1400" dirty="0">
                <a:solidFill>
                  <a:srgbClr val="FF0000"/>
                </a:solidFill>
                <a:latin typeface="Consolas" pitchFamily="49" charset="0"/>
                <a:cs typeface="Consolas" pitchFamily="49" charset="0"/>
              </a:rPr>
              <a:t>  A   B   C </a:t>
            </a:r>
          </a:p>
          <a:p>
            <a:r>
              <a:rPr lang="es-ES" sz="1400" dirty="0">
                <a:solidFill>
                  <a:srgbClr val="FF0000"/>
                </a:solidFill>
                <a:latin typeface="Consolas" pitchFamily="49" charset="0"/>
                <a:cs typeface="Consolas" pitchFamily="49" charset="0"/>
              </a:rPr>
              <a:t>2.0 2.0 2.5 </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&gt; </a:t>
            </a:r>
            <a:r>
              <a:rPr lang="es-ES" sz="1400" dirty="0" err="1">
                <a:solidFill>
                  <a:srgbClr val="FF0000"/>
                </a:solidFill>
                <a:latin typeface="Consolas" pitchFamily="49" charset="0"/>
                <a:cs typeface="Consolas" pitchFamily="49" charset="0"/>
              </a:rPr>
              <a:t>kruskal.test</a:t>
            </a:r>
            <a:r>
              <a:rPr lang="es-ES" sz="1400" dirty="0">
                <a:solidFill>
                  <a:srgbClr val="FF0000"/>
                </a:solidFill>
                <a:latin typeface="Consolas" pitchFamily="49" charset="0"/>
                <a:cs typeface="Consolas" pitchFamily="49" charset="0"/>
              </a:rPr>
              <a:t>(var2 ~ var9, data=</a:t>
            </a:r>
            <a:r>
              <a:rPr lang="es-ES" sz="1400" dirty="0" err="1">
                <a:solidFill>
                  <a:srgbClr val="FF0000"/>
                </a:solidFill>
                <a:latin typeface="Consolas" pitchFamily="49" charset="0"/>
                <a:cs typeface="Consolas" pitchFamily="49" charset="0"/>
              </a:rPr>
              <a:t>Dataset</a:t>
            </a:r>
            <a:r>
              <a:rPr lang="es-ES" sz="1400" dirty="0">
                <a:solidFill>
                  <a:srgbClr val="FF0000"/>
                </a:solidFill>
                <a:latin typeface="Consolas" pitchFamily="49" charset="0"/>
                <a:cs typeface="Consolas" pitchFamily="49" charset="0"/>
              </a:rPr>
              <a:t>)</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	</a:t>
            </a:r>
            <a:r>
              <a:rPr lang="es-ES" sz="1400" dirty="0" err="1">
                <a:solidFill>
                  <a:srgbClr val="FF0000"/>
                </a:solidFill>
                <a:latin typeface="Consolas" pitchFamily="49" charset="0"/>
                <a:cs typeface="Consolas" pitchFamily="49" charset="0"/>
              </a:rPr>
              <a:t>Kruskal</a:t>
            </a:r>
            <a:r>
              <a:rPr lang="es-ES" sz="1400" dirty="0">
                <a:solidFill>
                  <a:srgbClr val="FF0000"/>
                </a:solidFill>
                <a:latin typeface="Consolas" pitchFamily="49" charset="0"/>
                <a:cs typeface="Consolas" pitchFamily="49" charset="0"/>
              </a:rPr>
              <a:t>-Wallis </a:t>
            </a:r>
            <a:r>
              <a:rPr lang="es-ES" sz="1400" dirty="0" err="1">
                <a:solidFill>
                  <a:srgbClr val="FF0000"/>
                </a:solidFill>
                <a:latin typeface="Consolas" pitchFamily="49" charset="0"/>
                <a:cs typeface="Consolas" pitchFamily="49" charset="0"/>
              </a:rPr>
              <a:t>rank</a:t>
            </a:r>
            <a:r>
              <a:rPr lang="es-ES" sz="1400" dirty="0">
                <a:solidFill>
                  <a:srgbClr val="FF0000"/>
                </a:solidFill>
                <a:latin typeface="Consolas" pitchFamily="49" charset="0"/>
                <a:cs typeface="Consolas" pitchFamily="49" charset="0"/>
              </a:rPr>
              <a:t> sum test</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data:  var2 </a:t>
            </a:r>
            <a:r>
              <a:rPr lang="es-ES" sz="1400" dirty="0" err="1">
                <a:solidFill>
                  <a:srgbClr val="FF0000"/>
                </a:solidFill>
                <a:latin typeface="Consolas" pitchFamily="49" charset="0"/>
                <a:cs typeface="Consolas" pitchFamily="49" charset="0"/>
              </a:rPr>
              <a:t>by</a:t>
            </a:r>
            <a:r>
              <a:rPr lang="es-ES" sz="1400" dirty="0">
                <a:solidFill>
                  <a:srgbClr val="FF0000"/>
                </a:solidFill>
                <a:latin typeface="Consolas" pitchFamily="49" charset="0"/>
                <a:cs typeface="Consolas" pitchFamily="49" charset="0"/>
              </a:rPr>
              <a:t> var9</a:t>
            </a:r>
          </a:p>
          <a:p>
            <a:r>
              <a:rPr lang="es-ES" sz="1400" dirty="0" err="1">
                <a:solidFill>
                  <a:srgbClr val="FF0000"/>
                </a:solidFill>
                <a:latin typeface="Consolas" pitchFamily="49" charset="0"/>
                <a:cs typeface="Consolas" pitchFamily="49" charset="0"/>
              </a:rPr>
              <a:t>Kruskal</a:t>
            </a:r>
            <a:r>
              <a:rPr lang="es-ES" sz="1400" dirty="0">
                <a:solidFill>
                  <a:srgbClr val="FF0000"/>
                </a:solidFill>
                <a:latin typeface="Consolas" pitchFamily="49" charset="0"/>
                <a:cs typeface="Consolas" pitchFamily="49" charset="0"/>
              </a:rPr>
              <a:t>-Wallis </a:t>
            </a:r>
            <a:r>
              <a:rPr lang="es-ES" sz="1400" dirty="0" err="1">
                <a:solidFill>
                  <a:srgbClr val="FF0000"/>
                </a:solidFill>
                <a:latin typeface="Consolas" pitchFamily="49" charset="0"/>
                <a:cs typeface="Consolas" pitchFamily="49" charset="0"/>
              </a:rPr>
              <a:t>chi-squared</a:t>
            </a:r>
            <a:r>
              <a:rPr lang="es-ES" sz="1400" dirty="0">
                <a:solidFill>
                  <a:srgbClr val="FF0000"/>
                </a:solidFill>
                <a:latin typeface="Consolas" pitchFamily="49" charset="0"/>
                <a:cs typeface="Consolas" pitchFamily="49" charset="0"/>
              </a:rPr>
              <a:t> = 0.2323, </a:t>
            </a:r>
            <a:r>
              <a:rPr lang="es-ES" sz="1400" dirty="0" err="1">
                <a:solidFill>
                  <a:srgbClr val="FF0000"/>
                </a:solidFill>
                <a:latin typeface="Consolas" pitchFamily="49" charset="0"/>
                <a:cs typeface="Consolas" pitchFamily="49" charset="0"/>
              </a:rPr>
              <a:t>df</a:t>
            </a:r>
            <a:r>
              <a:rPr lang="es-ES" sz="1400" dirty="0">
                <a:solidFill>
                  <a:srgbClr val="FF0000"/>
                </a:solidFill>
                <a:latin typeface="Consolas" pitchFamily="49" charset="0"/>
                <a:cs typeface="Consolas" pitchFamily="49" charset="0"/>
              </a:rPr>
              <a:t> = 2, p-</a:t>
            </a:r>
            <a:r>
              <a:rPr lang="es-ES" sz="1400" dirty="0" err="1">
                <a:solidFill>
                  <a:srgbClr val="FF0000"/>
                </a:solidFill>
                <a:latin typeface="Consolas" pitchFamily="49" charset="0"/>
                <a:cs typeface="Consolas" pitchFamily="49" charset="0"/>
              </a:rPr>
              <a:t>value</a:t>
            </a:r>
            <a:r>
              <a:rPr lang="es-ES" sz="1400" dirty="0">
                <a:solidFill>
                  <a:srgbClr val="FF0000"/>
                </a:solidFill>
                <a:latin typeface="Consolas" pitchFamily="49" charset="0"/>
                <a:cs typeface="Consolas" pitchFamily="49" charset="0"/>
              </a:rPr>
              <a:t> = 0.8903</a:t>
            </a:r>
          </a:p>
        </p:txBody>
      </p:sp>
    </p:spTree>
    <p:extLst>
      <p:ext uri="{BB962C8B-B14F-4D97-AF65-F5344CB8AC3E}">
        <p14:creationId xmlns:p14="http://schemas.microsoft.com/office/powerpoint/2010/main" val="165669572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Explosión 2"/>
          <p:cNvSpPr/>
          <p:nvPr/>
        </p:nvSpPr>
        <p:spPr>
          <a:xfrm>
            <a:off x="4499992" y="2852937"/>
            <a:ext cx="4608510" cy="3524908"/>
          </a:xfrm>
          <a:prstGeom prst="irregularSeal2">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5" y="2618778"/>
            <a:ext cx="3281164" cy="36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82474" y="862906"/>
            <a:ext cx="6893981" cy="1477328"/>
          </a:xfrm>
          <a:prstGeom prst="rect">
            <a:avLst/>
          </a:prstGeom>
        </p:spPr>
        <p:txBody>
          <a:bodyPr wrap="square">
            <a:spAutoFit/>
          </a:bodyPr>
          <a:lstStyle/>
          <a:p>
            <a:pPr fontAlgn="base"/>
            <a:r>
              <a:rPr lang="es-ES" b="1" dirty="0" smtClean="0"/>
              <a:t>PRUEBA DE CHICUADRADO</a:t>
            </a:r>
          </a:p>
          <a:p>
            <a:pPr fontAlgn="base"/>
            <a:r>
              <a:rPr lang="es-ES" b="1" dirty="0" smtClean="0"/>
              <a:t>2 MUESTRAS INDEPENDIENTES</a:t>
            </a:r>
          </a:p>
          <a:p>
            <a:r>
              <a:rPr lang="es-ES" b="1" dirty="0" smtClean="0"/>
              <a:t>Hipótesis:</a:t>
            </a:r>
            <a:endParaRPr lang="es-ES" dirty="0"/>
          </a:p>
          <a:p>
            <a:r>
              <a:rPr lang="es-ES" dirty="0"/>
              <a:t>H</a:t>
            </a:r>
            <a:r>
              <a:rPr lang="es-ES" baseline="-25000" dirty="0"/>
              <a:t>0</a:t>
            </a:r>
            <a:r>
              <a:rPr lang="es-ES" dirty="0"/>
              <a:t>: los dos factores son independientes</a:t>
            </a:r>
          </a:p>
          <a:p>
            <a:r>
              <a:rPr lang="es-ES" dirty="0"/>
              <a:t>H</a:t>
            </a:r>
            <a:r>
              <a:rPr lang="es-ES" baseline="-25000" dirty="0"/>
              <a:t>1</a:t>
            </a:r>
            <a:r>
              <a:rPr lang="es-ES" dirty="0"/>
              <a:t>: los dos factores son dependentes</a:t>
            </a:r>
          </a:p>
        </p:txBody>
      </p:sp>
      <p:sp>
        <p:nvSpPr>
          <p:cNvPr id="3" name="2 Rectángulo"/>
          <p:cNvSpPr/>
          <p:nvPr/>
        </p:nvSpPr>
        <p:spPr>
          <a:xfrm>
            <a:off x="7086950" y="5373216"/>
            <a:ext cx="1133872" cy="861774"/>
          </a:xfrm>
          <a:prstGeom prst="rect">
            <a:avLst/>
          </a:prstGeom>
        </p:spPr>
        <p:txBody>
          <a:bodyPr wrap="square">
            <a:spAutoFit/>
          </a:bodyPr>
          <a:lstStyle/>
          <a:p>
            <a:r>
              <a:rPr lang="es-ES" sz="1000" dirty="0" smtClean="0"/>
              <a:t>Recuperado de: http</a:t>
            </a:r>
            <a:r>
              <a:rPr lang="es-ES" sz="1000" dirty="0"/>
              <a:t>://huglou.com/catalogues/siteadmin/upload/CartoonV.jpg</a:t>
            </a:r>
          </a:p>
        </p:txBody>
      </p:sp>
      <p:sp>
        <p:nvSpPr>
          <p:cNvPr id="7" name="6 Explosión 2"/>
          <p:cNvSpPr/>
          <p:nvPr/>
        </p:nvSpPr>
        <p:spPr>
          <a:xfrm>
            <a:off x="6204197" y="4068688"/>
            <a:ext cx="1200100" cy="1093406"/>
          </a:xfrm>
          <a:prstGeom prst="irregularSeal2">
            <a:avLst/>
          </a:prstGeom>
          <a:solidFill>
            <a:srgbClr val="FFC0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82474" y="2618778"/>
            <a:ext cx="2717518" cy="1569660"/>
          </a:xfrm>
          <a:prstGeom prst="rect">
            <a:avLst/>
          </a:prstGeom>
        </p:spPr>
        <p:txBody>
          <a:bodyPr wrap="square">
            <a:spAutoFit/>
          </a:bodyPr>
          <a:lstStyle/>
          <a:p>
            <a:r>
              <a:rPr lang="es-ES" sz="1600" dirty="0">
                <a:solidFill>
                  <a:srgbClr val="7030A0"/>
                </a:solidFill>
              </a:rPr>
              <a:t>El test de independencia </a:t>
            </a:r>
            <a:r>
              <a:rPr lang="es-ES" sz="1600" b="1" dirty="0">
                <a:solidFill>
                  <a:srgbClr val="7030A0"/>
                </a:solidFill>
              </a:rPr>
              <a:t>Chi</a:t>
            </a:r>
            <a:r>
              <a:rPr lang="es-ES" sz="1600" dirty="0">
                <a:solidFill>
                  <a:srgbClr val="7030A0"/>
                </a:solidFill>
              </a:rPr>
              <a:t>-</a:t>
            </a:r>
            <a:r>
              <a:rPr lang="es-ES" sz="1600" b="1" dirty="0">
                <a:solidFill>
                  <a:srgbClr val="7030A0"/>
                </a:solidFill>
              </a:rPr>
              <a:t>cuadrado en R</a:t>
            </a:r>
            <a:r>
              <a:rPr lang="es-ES" sz="1600" dirty="0">
                <a:solidFill>
                  <a:srgbClr val="7030A0"/>
                </a:solidFill>
              </a:rPr>
              <a:t> sirve para determinar si las variables de dos factores están relacionadas (dependientes) o no (independientes).</a:t>
            </a:r>
          </a:p>
        </p:txBody>
      </p:sp>
    </p:spTree>
    <p:extLst>
      <p:ext uri="{BB962C8B-B14F-4D97-AF65-F5344CB8AC3E}">
        <p14:creationId xmlns:p14="http://schemas.microsoft.com/office/powerpoint/2010/main" val="307861136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974281" y="4293096"/>
            <a:ext cx="5166320" cy="1815882"/>
          </a:xfrm>
          <a:prstGeom prst="rect">
            <a:avLst/>
          </a:prstGeom>
        </p:spPr>
        <p:txBody>
          <a:bodyPr wrap="square">
            <a:spAutoFit/>
          </a:bodyPr>
          <a:lstStyle/>
          <a:p>
            <a:r>
              <a:rPr lang="es-ES" sz="1600" dirty="0"/>
              <a:t>visión &lt;- </a:t>
            </a:r>
            <a:r>
              <a:rPr lang="es-ES" sz="1600" dirty="0" err="1"/>
              <a:t>matrix</a:t>
            </a:r>
            <a:r>
              <a:rPr lang="es-ES" sz="1600" dirty="0"/>
              <a:t>(c(442, 514, 38, 6), </a:t>
            </a:r>
            <a:r>
              <a:rPr lang="es-ES" sz="1600" dirty="0" err="1"/>
              <a:t>nrow</a:t>
            </a:r>
            <a:r>
              <a:rPr lang="es-ES" sz="1600" dirty="0"/>
              <a:t>=2, </a:t>
            </a:r>
            <a:r>
              <a:rPr lang="es-ES" sz="1600" dirty="0" err="1"/>
              <a:t>byrow</a:t>
            </a:r>
            <a:r>
              <a:rPr lang="es-ES" sz="1600" dirty="0"/>
              <a:t>=T)</a:t>
            </a:r>
          </a:p>
          <a:p>
            <a:r>
              <a:rPr lang="es-ES" sz="1600" dirty="0"/>
              <a:t>visión</a:t>
            </a:r>
          </a:p>
          <a:p>
            <a:r>
              <a:rPr lang="es-ES" sz="1600" dirty="0" err="1"/>
              <a:t>dimnames</a:t>
            </a:r>
            <a:r>
              <a:rPr lang="es-ES" sz="1600" dirty="0"/>
              <a:t>(visión) &lt;-</a:t>
            </a:r>
          </a:p>
          <a:p>
            <a:r>
              <a:rPr lang="es-ES" sz="1600" dirty="0"/>
              <a:t>  </a:t>
            </a:r>
            <a:r>
              <a:rPr lang="es-ES" sz="1600" dirty="0" err="1"/>
              <a:t>list</a:t>
            </a:r>
            <a:r>
              <a:rPr lang="es-ES" sz="1600" dirty="0"/>
              <a:t>(c("</a:t>
            </a:r>
            <a:r>
              <a:rPr lang="es-ES" sz="1600" dirty="0" err="1"/>
              <a:t>normal","daltónico</a:t>
            </a:r>
            <a:r>
              <a:rPr lang="es-ES" sz="1600" dirty="0"/>
              <a:t>"),c("</a:t>
            </a:r>
            <a:r>
              <a:rPr lang="es-ES" sz="1600" dirty="0" err="1"/>
              <a:t>Masculino","Femenino</a:t>
            </a:r>
            <a:r>
              <a:rPr lang="es-ES" sz="1600" dirty="0"/>
              <a:t>"))</a:t>
            </a:r>
          </a:p>
          <a:p>
            <a:r>
              <a:rPr lang="es-ES" sz="1600" dirty="0"/>
              <a:t>visión </a:t>
            </a:r>
          </a:p>
          <a:p>
            <a:r>
              <a:rPr lang="es-ES" sz="1600" dirty="0" err="1"/>
              <a:t>chisq.test</a:t>
            </a:r>
            <a:r>
              <a:rPr lang="es-ES" sz="1600" dirty="0"/>
              <a:t>(visión, </a:t>
            </a:r>
            <a:r>
              <a:rPr lang="es-ES" sz="1600" dirty="0" err="1"/>
              <a:t>correct</a:t>
            </a:r>
            <a:r>
              <a:rPr lang="es-ES" sz="1600" dirty="0"/>
              <a:t>=F) # sin corrección </a:t>
            </a:r>
          </a:p>
          <a:p>
            <a:r>
              <a:rPr lang="es-ES" sz="1600" dirty="0" err="1"/>
              <a:t>chisq.test</a:t>
            </a:r>
            <a:r>
              <a:rPr lang="es-ES" sz="1600" dirty="0"/>
              <a:t>(visión, </a:t>
            </a:r>
            <a:r>
              <a:rPr lang="es-ES" sz="1600" dirty="0" err="1"/>
              <a:t>correct</a:t>
            </a:r>
            <a:r>
              <a:rPr lang="es-ES" sz="1600" dirty="0"/>
              <a:t>=T) # con corrección </a:t>
            </a:r>
          </a:p>
        </p:txBody>
      </p:sp>
      <p:pic>
        <p:nvPicPr>
          <p:cNvPr id="3" name="Imagen 1"/>
          <p:cNvPicPr>
            <a:picLocks noChangeAspect="1"/>
          </p:cNvPicPr>
          <p:nvPr/>
        </p:nvPicPr>
        <p:blipFill rotWithShape="1">
          <a:blip r:embed="rId2">
            <a:duotone>
              <a:prstClr val="black"/>
              <a:schemeClr val="accent5">
                <a:tint val="45000"/>
                <a:satMod val="400000"/>
              </a:schemeClr>
            </a:duotone>
          </a:blip>
          <a:srcRect b="48279"/>
          <a:stretch/>
        </p:blipFill>
        <p:spPr>
          <a:xfrm>
            <a:off x="233362" y="632418"/>
            <a:ext cx="8677275" cy="1128143"/>
          </a:xfrm>
          <a:prstGeom prst="rect">
            <a:avLst/>
          </a:prstGeom>
        </p:spPr>
      </p:pic>
      <p:pic>
        <p:nvPicPr>
          <p:cNvPr id="4" name="Imagen 2"/>
          <p:cNvPicPr>
            <a:picLocks noChangeAspect="1"/>
          </p:cNvPicPr>
          <p:nvPr/>
        </p:nvPicPr>
        <p:blipFill rotWithShape="1">
          <a:blip r:embed="rId2">
            <a:duotone>
              <a:prstClr val="black"/>
              <a:schemeClr val="accent5">
                <a:tint val="45000"/>
                <a:satMod val="400000"/>
              </a:schemeClr>
            </a:duotone>
          </a:blip>
          <a:srcRect l="15844" t="52868" r="20457"/>
          <a:stretch/>
        </p:blipFill>
        <p:spPr>
          <a:xfrm>
            <a:off x="177420" y="2245701"/>
            <a:ext cx="8789158" cy="1634742"/>
          </a:xfrm>
          <a:prstGeom prst="rect">
            <a:avLst/>
          </a:prstGeom>
        </p:spPr>
      </p:pic>
    </p:spTree>
    <p:extLst>
      <p:ext uri="{BB962C8B-B14F-4D97-AF65-F5344CB8AC3E}">
        <p14:creationId xmlns:p14="http://schemas.microsoft.com/office/powerpoint/2010/main" val="37106929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547664" y="476672"/>
            <a:ext cx="7056784" cy="5693866"/>
          </a:xfrm>
          <a:prstGeom prst="rect">
            <a:avLst/>
          </a:prstGeom>
        </p:spPr>
        <p:txBody>
          <a:bodyPr wrap="square">
            <a:spAutoFit/>
          </a:bodyPr>
          <a:lstStyle/>
          <a:p>
            <a:r>
              <a:rPr lang="es-ES" sz="1400" dirty="0">
                <a:solidFill>
                  <a:srgbClr val="FF0000"/>
                </a:solidFill>
                <a:latin typeface="Consolas" pitchFamily="49" charset="0"/>
                <a:cs typeface="Consolas" pitchFamily="49" charset="0"/>
              </a:rPr>
              <a:t>&gt; visión &lt;- </a:t>
            </a:r>
            <a:r>
              <a:rPr lang="es-ES" sz="1400" dirty="0" err="1">
                <a:solidFill>
                  <a:srgbClr val="FF0000"/>
                </a:solidFill>
                <a:latin typeface="Consolas" pitchFamily="49" charset="0"/>
                <a:cs typeface="Consolas" pitchFamily="49" charset="0"/>
              </a:rPr>
              <a:t>matrix</a:t>
            </a:r>
            <a:r>
              <a:rPr lang="es-ES" sz="1400" dirty="0">
                <a:solidFill>
                  <a:srgbClr val="FF0000"/>
                </a:solidFill>
                <a:latin typeface="Consolas" pitchFamily="49" charset="0"/>
                <a:cs typeface="Consolas" pitchFamily="49" charset="0"/>
              </a:rPr>
              <a:t>(c(442, 514, 38, 6), </a:t>
            </a:r>
            <a:r>
              <a:rPr lang="es-ES" sz="1400" dirty="0" err="1">
                <a:solidFill>
                  <a:srgbClr val="FF0000"/>
                </a:solidFill>
                <a:latin typeface="Consolas" pitchFamily="49" charset="0"/>
                <a:cs typeface="Consolas" pitchFamily="49" charset="0"/>
              </a:rPr>
              <a:t>nrow</a:t>
            </a:r>
            <a:r>
              <a:rPr lang="es-ES" sz="1400" dirty="0">
                <a:solidFill>
                  <a:srgbClr val="FF0000"/>
                </a:solidFill>
                <a:latin typeface="Consolas" pitchFamily="49" charset="0"/>
                <a:cs typeface="Consolas" pitchFamily="49" charset="0"/>
              </a:rPr>
              <a:t>=2, </a:t>
            </a:r>
            <a:r>
              <a:rPr lang="es-ES" sz="1400" dirty="0" err="1">
                <a:solidFill>
                  <a:srgbClr val="FF0000"/>
                </a:solidFill>
                <a:latin typeface="Consolas" pitchFamily="49" charset="0"/>
                <a:cs typeface="Consolas" pitchFamily="49" charset="0"/>
              </a:rPr>
              <a:t>byrow</a:t>
            </a:r>
            <a:r>
              <a:rPr lang="es-ES" sz="1400" dirty="0">
                <a:solidFill>
                  <a:srgbClr val="FF0000"/>
                </a:solidFill>
                <a:latin typeface="Consolas" pitchFamily="49" charset="0"/>
                <a:cs typeface="Consolas" pitchFamily="49" charset="0"/>
              </a:rPr>
              <a:t>=T)</a:t>
            </a:r>
          </a:p>
          <a:p>
            <a:r>
              <a:rPr lang="es-ES" sz="1400" dirty="0">
                <a:solidFill>
                  <a:srgbClr val="FF0000"/>
                </a:solidFill>
                <a:latin typeface="Consolas" pitchFamily="49" charset="0"/>
                <a:cs typeface="Consolas" pitchFamily="49" charset="0"/>
              </a:rPr>
              <a:t>&gt; visión</a:t>
            </a:r>
          </a:p>
          <a:p>
            <a:r>
              <a:rPr lang="es-ES" sz="1400" dirty="0">
                <a:solidFill>
                  <a:srgbClr val="FF0000"/>
                </a:solidFill>
                <a:latin typeface="Consolas" pitchFamily="49" charset="0"/>
                <a:cs typeface="Consolas" pitchFamily="49" charset="0"/>
              </a:rPr>
              <a:t>     [,1] [,2]</a:t>
            </a:r>
          </a:p>
          <a:p>
            <a:r>
              <a:rPr lang="es-ES" sz="1400" dirty="0">
                <a:solidFill>
                  <a:srgbClr val="FF0000"/>
                </a:solidFill>
                <a:latin typeface="Consolas" pitchFamily="49" charset="0"/>
                <a:cs typeface="Consolas" pitchFamily="49" charset="0"/>
              </a:rPr>
              <a:t>[1,]  442  514</a:t>
            </a:r>
          </a:p>
          <a:p>
            <a:r>
              <a:rPr lang="es-ES" sz="1400" dirty="0">
                <a:solidFill>
                  <a:srgbClr val="FF0000"/>
                </a:solidFill>
                <a:latin typeface="Consolas" pitchFamily="49" charset="0"/>
                <a:cs typeface="Consolas" pitchFamily="49" charset="0"/>
              </a:rPr>
              <a:t>[2,]   38    6</a:t>
            </a:r>
          </a:p>
          <a:p>
            <a:r>
              <a:rPr lang="es-ES" sz="1400" dirty="0">
                <a:solidFill>
                  <a:srgbClr val="FF0000"/>
                </a:solidFill>
                <a:latin typeface="Consolas" pitchFamily="49" charset="0"/>
                <a:cs typeface="Consolas" pitchFamily="49" charset="0"/>
              </a:rPr>
              <a:t>&gt; </a:t>
            </a:r>
            <a:r>
              <a:rPr lang="es-ES" sz="1400" dirty="0" err="1">
                <a:solidFill>
                  <a:srgbClr val="FF0000"/>
                </a:solidFill>
                <a:latin typeface="Consolas" pitchFamily="49" charset="0"/>
                <a:cs typeface="Consolas" pitchFamily="49" charset="0"/>
              </a:rPr>
              <a:t>dimnames</a:t>
            </a:r>
            <a:r>
              <a:rPr lang="es-ES" sz="1400" dirty="0">
                <a:solidFill>
                  <a:srgbClr val="FF0000"/>
                </a:solidFill>
                <a:latin typeface="Consolas" pitchFamily="49" charset="0"/>
                <a:cs typeface="Consolas" pitchFamily="49" charset="0"/>
              </a:rPr>
              <a:t>(visión) &lt;-</a:t>
            </a:r>
          </a:p>
          <a:p>
            <a:r>
              <a:rPr lang="es-ES" sz="1400" dirty="0">
                <a:solidFill>
                  <a:srgbClr val="FF0000"/>
                </a:solidFill>
                <a:latin typeface="Consolas" pitchFamily="49" charset="0"/>
                <a:cs typeface="Consolas" pitchFamily="49" charset="0"/>
              </a:rPr>
              <a:t>+   </a:t>
            </a:r>
            <a:r>
              <a:rPr lang="es-ES" sz="1400" dirty="0" err="1">
                <a:solidFill>
                  <a:srgbClr val="FF0000"/>
                </a:solidFill>
                <a:latin typeface="Consolas" pitchFamily="49" charset="0"/>
                <a:cs typeface="Consolas" pitchFamily="49" charset="0"/>
              </a:rPr>
              <a:t>list</a:t>
            </a:r>
            <a:r>
              <a:rPr lang="es-ES" sz="1400" dirty="0">
                <a:solidFill>
                  <a:srgbClr val="FF0000"/>
                </a:solidFill>
                <a:latin typeface="Consolas" pitchFamily="49" charset="0"/>
                <a:cs typeface="Consolas" pitchFamily="49" charset="0"/>
              </a:rPr>
              <a:t>(c("</a:t>
            </a:r>
            <a:r>
              <a:rPr lang="es-ES" sz="1400" dirty="0" err="1">
                <a:solidFill>
                  <a:srgbClr val="FF0000"/>
                </a:solidFill>
                <a:latin typeface="Consolas" pitchFamily="49" charset="0"/>
                <a:cs typeface="Consolas" pitchFamily="49" charset="0"/>
              </a:rPr>
              <a:t>normal","daltónico</a:t>
            </a:r>
            <a:r>
              <a:rPr lang="es-ES" sz="1400" dirty="0">
                <a:solidFill>
                  <a:srgbClr val="FF0000"/>
                </a:solidFill>
                <a:latin typeface="Consolas" pitchFamily="49" charset="0"/>
                <a:cs typeface="Consolas" pitchFamily="49" charset="0"/>
              </a:rPr>
              <a:t>"),c("</a:t>
            </a:r>
            <a:r>
              <a:rPr lang="es-ES" sz="1400" dirty="0" err="1">
                <a:solidFill>
                  <a:srgbClr val="FF0000"/>
                </a:solidFill>
                <a:latin typeface="Consolas" pitchFamily="49" charset="0"/>
                <a:cs typeface="Consolas" pitchFamily="49" charset="0"/>
              </a:rPr>
              <a:t>Masculino","Femenino</a:t>
            </a:r>
            <a:r>
              <a:rPr lang="es-ES" sz="1400" dirty="0">
                <a:solidFill>
                  <a:srgbClr val="FF0000"/>
                </a:solidFill>
                <a:latin typeface="Consolas" pitchFamily="49" charset="0"/>
                <a:cs typeface="Consolas" pitchFamily="49" charset="0"/>
              </a:rPr>
              <a:t>"))</a:t>
            </a:r>
          </a:p>
          <a:p>
            <a:r>
              <a:rPr lang="es-ES" sz="1400" dirty="0">
                <a:solidFill>
                  <a:srgbClr val="FF0000"/>
                </a:solidFill>
                <a:latin typeface="Consolas" pitchFamily="49" charset="0"/>
                <a:cs typeface="Consolas" pitchFamily="49" charset="0"/>
              </a:rPr>
              <a:t>&gt; visión </a:t>
            </a:r>
          </a:p>
          <a:p>
            <a:r>
              <a:rPr lang="es-ES" sz="1400" dirty="0">
                <a:solidFill>
                  <a:srgbClr val="FF0000"/>
                </a:solidFill>
                <a:latin typeface="Consolas" pitchFamily="49" charset="0"/>
                <a:cs typeface="Consolas" pitchFamily="49" charset="0"/>
              </a:rPr>
              <a:t>          Masculino Femenino</a:t>
            </a:r>
          </a:p>
          <a:p>
            <a:r>
              <a:rPr lang="es-ES" sz="1400" dirty="0">
                <a:solidFill>
                  <a:srgbClr val="FF0000"/>
                </a:solidFill>
                <a:latin typeface="Consolas" pitchFamily="49" charset="0"/>
                <a:cs typeface="Consolas" pitchFamily="49" charset="0"/>
              </a:rPr>
              <a:t>normal          442      514</a:t>
            </a:r>
          </a:p>
          <a:p>
            <a:r>
              <a:rPr lang="es-ES" sz="1400" dirty="0">
                <a:solidFill>
                  <a:srgbClr val="FF0000"/>
                </a:solidFill>
                <a:latin typeface="Consolas" pitchFamily="49" charset="0"/>
                <a:cs typeface="Consolas" pitchFamily="49" charset="0"/>
              </a:rPr>
              <a:t>daltónico        38        6</a:t>
            </a:r>
          </a:p>
          <a:p>
            <a:r>
              <a:rPr lang="es-ES" sz="1400" dirty="0">
                <a:solidFill>
                  <a:srgbClr val="FF0000"/>
                </a:solidFill>
                <a:latin typeface="Consolas" pitchFamily="49" charset="0"/>
                <a:cs typeface="Consolas" pitchFamily="49" charset="0"/>
              </a:rPr>
              <a:t>&gt; </a:t>
            </a:r>
            <a:r>
              <a:rPr lang="es-ES" sz="1400" dirty="0" err="1">
                <a:solidFill>
                  <a:srgbClr val="FF0000"/>
                </a:solidFill>
                <a:latin typeface="Consolas" pitchFamily="49" charset="0"/>
                <a:cs typeface="Consolas" pitchFamily="49" charset="0"/>
              </a:rPr>
              <a:t>chisq.test</a:t>
            </a:r>
            <a:r>
              <a:rPr lang="es-ES" sz="1400" dirty="0">
                <a:solidFill>
                  <a:srgbClr val="FF0000"/>
                </a:solidFill>
                <a:latin typeface="Consolas" pitchFamily="49" charset="0"/>
                <a:cs typeface="Consolas" pitchFamily="49" charset="0"/>
              </a:rPr>
              <a:t>(visión, </a:t>
            </a:r>
            <a:r>
              <a:rPr lang="es-ES" sz="1400" dirty="0" err="1">
                <a:solidFill>
                  <a:srgbClr val="FF0000"/>
                </a:solidFill>
                <a:latin typeface="Consolas" pitchFamily="49" charset="0"/>
                <a:cs typeface="Consolas" pitchFamily="49" charset="0"/>
              </a:rPr>
              <a:t>correct</a:t>
            </a:r>
            <a:r>
              <a:rPr lang="es-ES" sz="1400" dirty="0">
                <a:solidFill>
                  <a:srgbClr val="FF0000"/>
                </a:solidFill>
                <a:latin typeface="Consolas" pitchFamily="49" charset="0"/>
                <a:cs typeface="Consolas" pitchFamily="49" charset="0"/>
              </a:rPr>
              <a:t>=F) # sin corrección </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	</a:t>
            </a:r>
            <a:r>
              <a:rPr lang="es-ES" sz="1400" dirty="0" err="1">
                <a:solidFill>
                  <a:srgbClr val="FF0000"/>
                </a:solidFill>
                <a:latin typeface="Consolas" pitchFamily="49" charset="0"/>
                <a:cs typeface="Consolas" pitchFamily="49" charset="0"/>
              </a:rPr>
              <a:t>Pearson's</a:t>
            </a:r>
            <a:r>
              <a:rPr lang="es-ES" sz="1400" dirty="0">
                <a:solidFill>
                  <a:srgbClr val="FF0000"/>
                </a:solidFill>
                <a:latin typeface="Consolas" pitchFamily="49" charset="0"/>
                <a:cs typeface="Consolas" pitchFamily="49" charset="0"/>
              </a:rPr>
              <a:t> Chi-</a:t>
            </a:r>
            <a:r>
              <a:rPr lang="es-ES" sz="1400" dirty="0" err="1">
                <a:solidFill>
                  <a:srgbClr val="FF0000"/>
                </a:solidFill>
                <a:latin typeface="Consolas" pitchFamily="49" charset="0"/>
                <a:cs typeface="Consolas" pitchFamily="49" charset="0"/>
              </a:rPr>
              <a:t>squared</a:t>
            </a:r>
            <a:r>
              <a:rPr lang="es-ES" sz="1400" dirty="0">
                <a:solidFill>
                  <a:srgbClr val="FF0000"/>
                </a:solidFill>
                <a:latin typeface="Consolas" pitchFamily="49" charset="0"/>
                <a:cs typeface="Consolas" pitchFamily="49" charset="0"/>
              </a:rPr>
              <a:t> test</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data:  visión</a:t>
            </a:r>
          </a:p>
          <a:p>
            <a:r>
              <a:rPr lang="es-ES" sz="1400" dirty="0">
                <a:solidFill>
                  <a:srgbClr val="FF0000"/>
                </a:solidFill>
                <a:latin typeface="Consolas" pitchFamily="49" charset="0"/>
                <a:cs typeface="Consolas" pitchFamily="49" charset="0"/>
              </a:rPr>
              <a:t>X-</a:t>
            </a:r>
            <a:r>
              <a:rPr lang="es-ES" sz="1400" dirty="0" err="1">
                <a:solidFill>
                  <a:srgbClr val="FF0000"/>
                </a:solidFill>
                <a:latin typeface="Consolas" pitchFamily="49" charset="0"/>
                <a:cs typeface="Consolas" pitchFamily="49" charset="0"/>
              </a:rPr>
              <a:t>squared</a:t>
            </a:r>
            <a:r>
              <a:rPr lang="es-ES" sz="1400" dirty="0">
                <a:solidFill>
                  <a:srgbClr val="FF0000"/>
                </a:solidFill>
                <a:latin typeface="Consolas" pitchFamily="49" charset="0"/>
                <a:cs typeface="Consolas" pitchFamily="49" charset="0"/>
              </a:rPr>
              <a:t> = 27.139, </a:t>
            </a:r>
            <a:r>
              <a:rPr lang="es-ES" sz="1400" dirty="0" err="1">
                <a:solidFill>
                  <a:srgbClr val="FF0000"/>
                </a:solidFill>
                <a:latin typeface="Consolas" pitchFamily="49" charset="0"/>
                <a:cs typeface="Consolas" pitchFamily="49" charset="0"/>
              </a:rPr>
              <a:t>df</a:t>
            </a:r>
            <a:r>
              <a:rPr lang="es-ES" sz="1400" dirty="0">
                <a:solidFill>
                  <a:srgbClr val="FF0000"/>
                </a:solidFill>
                <a:latin typeface="Consolas" pitchFamily="49" charset="0"/>
                <a:cs typeface="Consolas" pitchFamily="49" charset="0"/>
              </a:rPr>
              <a:t> = 1, p-</a:t>
            </a:r>
            <a:r>
              <a:rPr lang="es-ES" sz="1400" dirty="0" err="1">
                <a:solidFill>
                  <a:srgbClr val="FF0000"/>
                </a:solidFill>
                <a:latin typeface="Consolas" pitchFamily="49" charset="0"/>
                <a:cs typeface="Consolas" pitchFamily="49" charset="0"/>
              </a:rPr>
              <a:t>value</a:t>
            </a:r>
            <a:r>
              <a:rPr lang="es-ES" sz="1400" dirty="0">
                <a:solidFill>
                  <a:srgbClr val="FF0000"/>
                </a:solidFill>
                <a:latin typeface="Consolas" pitchFamily="49" charset="0"/>
                <a:cs typeface="Consolas" pitchFamily="49" charset="0"/>
              </a:rPr>
              <a:t> = 1.894e-07</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&gt; </a:t>
            </a:r>
            <a:r>
              <a:rPr lang="es-ES" sz="1400" dirty="0" err="1">
                <a:solidFill>
                  <a:srgbClr val="FF0000"/>
                </a:solidFill>
                <a:latin typeface="Consolas" pitchFamily="49" charset="0"/>
                <a:cs typeface="Consolas" pitchFamily="49" charset="0"/>
              </a:rPr>
              <a:t>chisq.test</a:t>
            </a:r>
            <a:r>
              <a:rPr lang="es-ES" sz="1400" dirty="0">
                <a:solidFill>
                  <a:srgbClr val="FF0000"/>
                </a:solidFill>
                <a:latin typeface="Consolas" pitchFamily="49" charset="0"/>
                <a:cs typeface="Consolas" pitchFamily="49" charset="0"/>
              </a:rPr>
              <a:t>(visión, </a:t>
            </a:r>
            <a:r>
              <a:rPr lang="es-ES" sz="1400" dirty="0" err="1">
                <a:solidFill>
                  <a:srgbClr val="FF0000"/>
                </a:solidFill>
                <a:latin typeface="Consolas" pitchFamily="49" charset="0"/>
                <a:cs typeface="Consolas" pitchFamily="49" charset="0"/>
              </a:rPr>
              <a:t>correct</a:t>
            </a:r>
            <a:r>
              <a:rPr lang="es-ES" sz="1400" dirty="0">
                <a:solidFill>
                  <a:srgbClr val="FF0000"/>
                </a:solidFill>
                <a:latin typeface="Consolas" pitchFamily="49" charset="0"/>
                <a:cs typeface="Consolas" pitchFamily="49" charset="0"/>
              </a:rPr>
              <a:t>=T) # con corrección</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	</a:t>
            </a:r>
            <a:r>
              <a:rPr lang="es-ES" sz="1400" dirty="0" err="1">
                <a:solidFill>
                  <a:srgbClr val="FF0000"/>
                </a:solidFill>
                <a:latin typeface="Consolas" pitchFamily="49" charset="0"/>
                <a:cs typeface="Consolas" pitchFamily="49" charset="0"/>
              </a:rPr>
              <a:t>Pearson's</a:t>
            </a:r>
            <a:r>
              <a:rPr lang="es-ES" sz="1400" dirty="0">
                <a:solidFill>
                  <a:srgbClr val="FF0000"/>
                </a:solidFill>
                <a:latin typeface="Consolas" pitchFamily="49" charset="0"/>
                <a:cs typeface="Consolas" pitchFamily="49" charset="0"/>
              </a:rPr>
              <a:t> Chi-</a:t>
            </a:r>
            <a:r>
              <a:rPr lang="es-ES" sz="1400" dirty="0" err="1">
                <a:solidFill>
                  <a:srgbClr val="FF0000"/>
                </a:solidFill>
                <a:latin typeface="Consolas" pitchFamily="49" charset="0"/>
                <a:cs typeface="Consolas" pitchFamily="49" charset="0"/>
              </a:rPr>
              <a:t>squared</a:t>
            </a:r>
            <a:r>
              <a:rPr lang="es-ES" sz="1400" dirty="0">
                <a:solidFill>
                  <a:srgbClr val="FF0000"/>
                </a:solidFill>
                <a:latin typeface="Consolas" pitchFamily="49" charset="0"/>
                <a:cs typeface="Consolas" pitchFamily="49" charset="0"/>
              </a:rPr>
              <a:t> test </a:t>
            </a:r>
            <a:r>
              <a:rPr lang="es-ES" sz="1400" dirty="0" err="1">
                <a:solidFill>
                  <a:srgbClr val="FF0000"/>
                </a:solidFill>
                <a:latin typeface="Consolas" pitchFamily="49" charset="0"/>
                <a:cs typeface="Consolas" pitchFamily="49" charset="0"/>
              </a:rPr>
              <a:t>with</a:t>
            </a:r>
            <a:r>
              <a:rPr lang="es-ES" sz="1400" dirty="0">
                <a:solidFill>
                  <a:srgbClr val="FF0000"/>
                </a:solidFill>
                <a:latin typeface="Consolas" pitchFamily="49" charset="0"/>
                <a:cs typeface="Consolas" pitchFamily="49" charset="0"/>
              </a:rPr>
              <a:t> Yates' </a:t>
            </a:r>
            <a:r>
              <a:rPr lang="es-ES" sz="1400" dirty="0" err="1">
                <a:solidFill>
                  <a:srgbClr val="FF0000"/>
                </a:solidFill>
                <a:latin typeface="Consolas" pitchFamily="49" charset="0"/>
                <a:cs typeface="Consolas" pitchFamily="49" charset="0"/>
              </a:rPr>
              <a:t>continuity</a:t>
            </a:r>
            <a:r>
              <a:rPr lang="es-ES" sz="1400" dirty="0">
                <a:solidFill>
                  <a:srgbClr val="FF0000"/>
                </a:solidFill>
                <a:latin typeface="Consolas" pitchFamily="49" charset="0"/>
                <a:cs typeface="Consolas" pitchFamily="49" charset="0"/>
              </a:rPr>
              <a:t> </a:t>
            </a:r>
            <a:r>
              <a:rPr lang="es-ES" sz="1400" dirty="0" err="1">
                <a:solidFill>
                  <a:srgbClr val="FF0000"/>
                </a:solidFill>
                <a:latin typeface="Consolas" pitchFamily="49" charset="0"/>
                <a:cs typeface="Consolas" pitchFamily="49" charset="0"/>
              </a:rPr>
              <a:t>correction</a:t>
            </a:r>
            <a:endParaRPr lang="es-ES" sz="1400" dirty="0">
              <a:solidFill>
                <a:srgbClr val="FF0000"/>
              </a:solidFill>
              <a:latin typeface="Consolas" pitchFamily="49" charset="0"/>
              <a:cs typeface="Consolas" pitchFamily="49" charset="0"/>
            </a:endParaRP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data:  visión</a:t>
            </a:r>
          </a:p>
          <a:p>
            <a:r>
              <a:rPr lang="es-ES" sz="1400" dirty="0">
                <a:solidFill>
                  <a:srgbClr val="FF0000"/>
                </a:solidFill>
                <a:latin typeface="Consolas" pitchFamily="49" charset="0"/>
                <a:cs typeface="Consolas" pitchFamily="49" charset="0"/>
              </a:rPr>
              <a:t>X-</a:t>
            </a:r>
            <a:r>
              <a:rPr lang="es-ES" sz="1400" dirty="0" err="1">
                <a:solidFill>
                  <a:srgbClr val="FF0000"/>
                </a:solidFill>
                <a:latin typeface="Consolas" pitchFamily="49" charset="0"/>
                <a:cs typeface="Consolas" pitchFamily="49" charset="0"/>
              </a:rPr>
              <a:t>squared</a:t>
            </a:r>
            <a:r>
              <a:rPr lang="es-ES" sz="1400" dirty="0">
                <a:solidFill>
                  <a:srgbClr val="FF0000"/>
                </a:solidFill>
                <a:latin typeface="Consolas" pitchFamily="49" charset="0"/>
                <a:cs typeface="Consolas" pitchFamily="49" charset="0"/>
              </a:rPr>
              <a:t> = 25.555, </a:t>
            </a:r>
            <a:r>
              <a:rPr lang="es-ES" sz="1400" dirty="0" err="1">
                <a:solidFill>
                  <a:srgbClr val="FF0000"/>
                </a:solidFill>
                <a:latin typeface="Consolas" pitchFamily="49" charset="0"/>
                <a:cs typeface="Consolas" pitchFamily="49" charset="0"/>
              </a:rPr>
              <a:t>df</a:t>
            </a:r>
            <a:r>
              <a:rPr lang="es-ES" sz="1400" dirty="0">
                <a:solidFill>
                  <a:srgbClr val="FF0000"/>
                </a:solidFill>
                <a:latin typeface="Consolas" pitchFamily="49" charset="0"/>
                <a:cs typeface="Consolas" pitchFamily="49" charset="0"/>
              </a:rPr>
              <a:t> = 1, p-</a:t>
            </a:r>
            <a:r>
              <a:rPr lang="es-ES" sz="1400" dirty="0" err="1">
                <a:solidFill>
                  <a:srgbClr val="FF0000"/>
                </a:solidFill>
                <a:latin typeface="Consolas" pitchFamily="49" charset="0"/>
                <a:cs typeface="Consolas" pitchFamily="49" charset="0"/>
              </a:rPr>
              <a:t>value</a:t>
            </a:r>
            <a:r>
              <a:rPr lang="es-ES" sz="1400" dirty="0">
                <a:solidFill>
                  <a:srgbClr val="FF0000"/>
                </a:solidFill>
                <a:latin typeface="Consolas" pitchFamily="49" charset="0"/>
                <a:cs typeface="Consolas" pitchFamily="49" charset="0"/>
              </a:rPr>
              <a:t> = 4.3e-07</a:t>
            </a:r>
          </a:p>
          <a:p>
            <a:endParaRPr lang="es-ES" sz="1400" dirty="0">
              <a:solidFill>
                <a:srgbClr val="FF0000"/>
              </a:solidFill>
              <a:latin typeface="Consolas" pitchFamily="49" charset="0"/>
              <a:cs typeface="Consolas" pitchFamily="49" charset="0"/>
            </a:endParaRPr>
          </a:p>
          <a:p>
            <a:r>
              <a:rPr lang="es-ES" sz="1400" dirty="0">
                <a:solidFill>
                  <a:srgbClr val="FF0000"/>
                </a:solidFill>
                <a:latin typeface="Consolas" pitchFamily="49" charset="0"/>
                <a:cs typeface="Consolas" pitchFamily="49" charset="0"/>
              </a:rPr>
              <a:t>&gt; </a:t>
            </a:r>
          </a:p>
        </p:txBody>
      </p:sp>
    </p:spTree>
    <p:extLst>
      <p:ext uri="{BB962C8B-B14F-4D97-AF65-F5344CB8AC3E}">
        <p14:creationId xmlns:p14="http://schemas.microsoft.com/office/powerpoint/2010/main" val="70575927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filtraciontotal.com.mx/a2.jpg"/>
          <p:cNvPicPr>
            <a:picLocks noChangeAspect="1" noChangeArrowheads="1"/>
          </p:cNvPicPr>
          <p:nvPr/>
        </p:nvPicPr>
        <p:blipFill rotWithShape="1">
          <a:blip r:embed="rId3">
            <a:extLst>
              <a:ext uri="{28A0092B-C50C-407E-A947-70E740481C1C}">
                <a14:useLocalDpi xmlns:a14="http://schemas.microsoft.com/office/drawing/2010/main" val="0"/>
              </a:ext>
            </a:extLst>
          </a:blip>
          <a:srcRect l="2178"/>
          <a:stretch/>
        </p:blipFill>
        <p:spPr bwMode="auto">
          <a:xfrm>
            <a:off x="2102024" y="558768"/>
            <a:ext cx="4766110" cy="2226154"/>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1979712" y="2896121"/>
            <a:ext cx="3816424" cy="3139321"/>
          </a:xfrm>
          <a:prstGeom prst="rect">
            <a:avLst/>
          </a:prstGeom>
          <a:solidFill>
            <a:srgbClr val="FFFF00"/>
          </a:solidFill>
        </p:spPr>
        <p:txBody>
          <a:bodyPr wrap="square">
            <a:spAutoFit/>
          </a:bodyPr>
          <a:lstStyle/>
          <a:p>
            <a:pPr algn="just"/>
            <a:r>
              <a:rPr lang="es-ES_tradnl" sz="900" dirty="0" err="1"/>
              <a:t>library</a:t>
            </a:r>
            <a:r>
              <a:rPr lang="es-ES_tradnl" sz="900" dirty="0"/>
              <a:t>(</a:t>
            </a:r>
            <a:r>
              <a:rPr lang="es-ES_tradnl" sz="900" dirty="0" err="1"/>
              <a:t>SemiPar</a:t>
            </a:r>
            <a:r>
              <a:rPr lang="es-ES_tradnl" sz="900" dirty="0"/>
              <a:t>)</a:t>
            </a:r>
          </a:p>
          <a:p>
            <a:pPr algn="just"/>
            <a:r>
              <a:rPr lang="es-ES_tradnl" sz="900" dirty="0" err="1"/>
              <a:t>layout</a:t>
            </a:r>
            <a:r>
              <a:rPr lang="es-ES_tradnl" sz="900" dirty="0"/>
              <a:t>(</a:t>
            </a:r>
            <a:r>
              <a:rPr lang="es-ES_tradnl" sz="900" dirty="0" err="1"/>
              <a:t>matrix</a:t>
            </a:r>
            <a:r>
              <a:rPr lang="es-ES_tradnl" sz="900" dirty="0"/>
              <a:t>(c(1,2,3,3), 2, 2,byrow=T))</a:t>
            </a:r>
          </a:p>
          <a:p>
            <a:pPr algn="just"/>
            <a:r>
              <a:rPr lang="es-ES_tradnl" sz="900" dirty="0" err="1"/>
              <a:t>layout.show</a:t>
            </a:r>
            <a:r>
              <a:rPr lang="es-ES_tradnl" sz="900" dirty="0"/>
              <a:t>(3)</a:t>
            </a:r>
          </a:p>
          <a:p>
            <a:pPr algn="just"/>
            <a:r>
              <a:rPr lang="es-ES_tradnl" sz="900" dirty="0"/>
              <a:t>#-----</a:t>
            </a:r>
          </a:p>
          <a:p>
            <a:pPr algn="just"/>
            <a:r>
              <a:rPr lang="es-ES_tradnl" sz="900" dirty="0"/>
              <a:t>x&lt;-1:400</a:t>
            </a:r>
          </a:p>
          <a:p>
            <a:pPr algn="just"/>
            <a:r>
              <a:rPr lang="es-ES_tradnl" sz="900" dirty="0"/>
              <a:t>y&lt;-0.05*</a:t>
            </a:r>
            <a:r>
              <a:rPr lang="es-ES_tradnl" sz="900" dirty="0" err="1"/>
              <a:t>x+abs</a:t>
            </a:r>
            <a:r>
              <a:rPr lang="es-ES_tradnl" sz="900" dirty="0"/>
              <a:t>(20*sin(</a:t>
            </a:r>
            <a:r>
              <a:rPr lang="es-ES_tradnl" sz="900" dirty="0" err="1"/>
              <a:t>rnorm</a:t>
            </a:r>
            <a:r>
              <a:rPr lang="es-ES_tradnl" sz="900" dirty="0"/>
              <a:t>(400,0,1)))</a:t>
            </a:r>
          </a:p>
          <a:p>
            <a:pPr algn="just"/>
            <a:r>
              <a:rPr lang="es-ES_tradnl" sz="900" dirty="0"/>
              <a:t>head(data)</a:t>
            </a:r>
          </a:p>
          <a:p>
            <a:pPr algn="just"/>
            <a:r>
              <a:rPr lang="es-ES_tradnl" sz="900" dirty="0"/>
              <a:t>#-----</a:t>
            </a:r>
          </a:p>
          <a:p>
            <a:pPr algn="just"/>
            <a:r>
              <a:rPr lang="es-ES_tradnl" sz="900" dirty="0"/>
              <a:t>y[c(50:60)]&lt;-NA</a:t>
            </a:r>
          </a:p>
          <a:p>
            <a:pPr algn="just"/>
            <a:r>
              <a:rPr lang="es-ES_tradnl" sz="900" dirty="0"/>
              <a:t>y</a:t>
            </a:r>
          </a:p>
          <a:p>
            <a:pPr algn="just"/>
            <a:endParaRPr lang="es-ES_tradnl" sz="900" dirty="0"/>
          </a:p>
          <a:p>
            <a:pPr algn="just"/>
            <a:r>
              <a:rPr lang="es-ES_tradnl" sz="900" dirty="0" err="1"/>
              <a:t>dat</a:t>
            </a:r>
            <a:r>
              <a:rPr lang="es-ES_tradnl" sz="900" dirty="0"/>
              <a:t> &lt;-</a:t>
            </a:r>
            <a:r>
              <a:rPr lang="es-ES_tradnl" sz="900" dirty="0" err="1"/>
              <a:t>as.data.frame</a:t>
            </a:r>
            <a:r>
              <a:rPr lang="es-ES_tradnl" sz="900" dirty="0"/>
              <a:t>(</a:t>
            </a:r>
            <a:r>
              <a:rPr lang="es-ES_tradnl" sz="900" dirty="0" err="1"/>
              <a:t>cbind</a:t>
            </a:r>
            <a:r>
              <a:rPr lang="es-ES_tradnl" sz="900" dirty="0"/>
              <a:t>(</a:t>
            </a:r>
            <a:r>
              <a:rPr lang="es-ES_tradnl" sz="900" dirty="0" err="1"/>
              <a:t>x,y</a:t>
            </a:r>
            <a:r>
              <a:rPr lang="es-ES_tradnl" sz="900" dirty="0"/>
              <a:t>))</a:t>
            </a:r>
          </a:p>
          <a:p>
            <a:pPr algn="just"/>
            <a:r>
              <a:rPr lang="es-ES_tradnl" sz="900" dirty="0" err="1"/>
              <a:t>plot</a:t>
            </a:r>
            <a:r>
              <a:rPr lang="es-ES_tradnl" sz="900" dirty="0"/>
              <a:t>(</a:t>
            </a:r>
            <a:r>
              <a:rPr lang="es-ES_tradnl" sz="900" dirty="0" err="1"/>
              <a:t>dat</a:t>
            </a:r>
            <a:r>
              <a:rPr lang="es-ES_tradnl" sz="900" dirty="0"/>
              <a:t>)</a:t>
            </a:r>
          </a:p>
          <a:p>
            <a:pPr algn="just"/>
            <a:r>
              <a:rPr lang="es-ES_tradnl" sz="900" dirty="0" err="1"/>
              <a:t>plot</a:t>
            </a:r>
            <a:r>
              <a:rPr lang="es-ES_tradnl" sz="900" dirty="0"/>
              <a:t>(</a:t>
            </a:r>
            <a:r>
              <a:rPr lang="es-ES_tradnl" sz="900" dirty="0" err="1"/>
              <a:t>dat,type</a:t>
            </a:r>
            <a:r>
              <a:rPr lang="es-ES_tradnl" sz="900" dirty="0"/>
              <a:t>="o",</a:t>
            </a:r>
            <a:r>
              <a:rPr lang="es-ES_tradnl" sz="900" dirty="0" err="1"/>
              <a:t>pch</a:t>
            </a:r>
            <a:r>
              <a:rPr lang="es-ES_tradnl" sz="900" dirty="0"/>
              <a:t>=19)</a:t>
            </a:r>
          </a:p>
          <a:p>
            <a:pPr algn="just"/>
            <a:r>
              <a:rPr lang="es-ES_tradnl" sz="900" dirty="0" err="1"/>
              <a:t>smoo</a:t>
            </a:r>
            <a:r>
              <a:rPr lang="es-ES_tradnl" sz="900" dirty="0"/>
              <a:t> &lt;- </a:t>
            </a:r>
            <a:r>
              <a:rPr lang="es-ES_tradnl" sz="900" dirty="0" err="1"/>
              <a:t>with</a:t>
            </a:r>
            <a:r>
              <a:rPr lang="es-ES_tradnl" sz="900" dirty="0"/>
              <a:t>(</a:t>
            </a:r>
            <a:r>
              <a:rPr lang="es-ES_tradnl" sz="900" dirty="0" err="1"/>
              <a:t>dat</a:t>
            </a:r>
            <a:r>
              <a:rPr lang="es-ES_tradnl" sz="900" dirty="0"/>
              <a:t>[!is.na(</a:t>
            </a:r>
            <a:r>
              <a:rPr lang="es-ES_tradnl" sz="900" dirty="0" err="1"/>
              <a:t>dat$y</a:t>
            </a:r>
            <a:r>
              <a:rPr lang="es-ES_tradnl" sz="900" dirty="0"/>
              <a:t>),],</a:t>
            </a:r>
            <a:r>
              <a:rPr lang="es-ES_tradnl" sz="900" dirty="0" err="1"/>
              <a:t>smooth.spline</a:t>
            </a:r>
            <a:r>
              <a:rPr lang="es-ES_tradnl" sz="900" dirty="0"/>
              <a:t>(</a:t>
            </a:r>
            <a:r>
              <a:rPr lang="es-ES_tradnl" sz="900" dirty="0" err="1"/>
              <a:t>x,y</a:t>
            </a:r>
            <a:r>
              <a:rPr lang="es-ES_tradnl" sz="900" dirty="0"/>
              <a:t>))</a:t>
            </a:r>
          </a:p>
          <a:p>
            <a:pPr algn="just"/>
            <a:r>
              <a:rPr lang="es-ES_tradnl" sz="900" dirty="0" err="1"/>
              <a:t>result</a:t>
            </a:r>
            <a:r>
              <a:rPr lang="es-ES_tradnl" sz="900" dirty="0"/>
              <a:t> &lt;- </a:t>
            </a:r>
            <a:r>
              <a:rPr lang="es-ES_tradnl" sz="900" dirty="0" err="1"/>
              <a:t>with</a:t>
            </a:r>
            <a:r>
              <a:rPr lang="es-ES_tradnl" sz="900" dirty="0"/>
              <a:t>(</a:t>
            </a:r>
            <a:r>
              <a:rPr lang="es-ES_tradnl" sz="900" dirty="0" err="1"/>
              <a:t>dat,predict</a:t>
            </a:r>
            <a:r>
              <a:rPr lang="es-ES_tradnl" sz="900" dirty="0"/>
              <a:t>(</a:t>
            </a:r>
            <a:r>
              <a:rPr lang="es-ES_tradnl" sz="900" dirty="0" err="1"/>
              <a:t>smoo,x</a:t>
            </a:r>
            <a:r>
              <a:rPr lang="es-ES_tradnl" sz="900" dirty="0"/>
              <a:t>[is.na(y)]))</a:t>
            </a:r>
          </a:p>
          <a:p>
            <a:pPr algn="just"/>
            <a:r>
              <a:rPr lang="es-ES_tradnl" sz="900" dirty="0" err="1"/>
              <a:t>result$y</a:t>
            </a:r>
            <a:r>
              <a:rPr lang="es-ES_tradnl" sz="900" dirty="0"/>
              <a:t>[</a:t>
            </a:r>
            <a:r>
              <a:rPr lang="es-ES_tradnl" sz="900" dirty="0" err="1"/>
              <a:t>result$y</a:t>
            </a:r>
            <a:r>
              <a:rPr lang="es-ES_tradnl" sz="900" dirty="0"/>
              <a:t>&lt;0]&lt;-0</a:t>
            </a:r>
          </a:p>
          <a:p>
            <a:pPr algn="just"/>
            <a:r>
              <a:rPr lang="es-ES_tradnl" sz="900" dirty="0" err="1"/>
              <a:t>dat</a:t>
            </a:r>
            <a:r>
              <a:rPr lang="es-ES_tradnl" sz="900" dirty="0"/>
              <a:t>[is.na(</a:t>
            </a:r>
            <a:r>
              <a:rPr lang="es-ES_tradnl" sz="900" dirty="0" err="1"/>
              <a:t>dat$y</a:t>
            </a:r>
            <a:r>
              <a:rPr lang="es-ES_tradnl" sz="900" dirty="0"/>
              <a:t>),]&lt;- </a:t>
            </a:r>
            <a:r>
              <a:rPr lang="es-ES_tradnl" sz="900" dirty="0" err="1"/>
              <a:t>result</a:t>
            </a:r>
            <a:endParaRPr lang="es-ES_tradnl" sz="900" dirty="0"/>
          </a:p>
          <a:p>
            <a:pPr algn="just"/>
            <a:r>
              <a:rPr lang="es-ES_tradnl" sz="900" dirty="0" err="1"/>
              <a:t>dat</a:t>
            </a:r>
            <a:r>
              <a:rPr lang="es-ES_tradnl" sz="900" dirty="0"/>
              <a:t> </a:t>
            </a:r>
          </a:p>
          <a:p>
            <a:pPr algn="just"/>
            <a:r>
              <a:rPr lang="es-ES_tradnl" sz="900" dirty="0" err="1"/>
              <a:t>plot</a:t>
            </a:r>
            <a:r>
              <a:rPr lang="es-ES_tradnl" sz="900" dirty="0"/>
              <a:t>(</a:t>
            </a:r>
            <a:r>
              <a:rPr lang="es-ES_tradnl" sz="900" dirty="0" err="1"/>
              <a:t>dat,type</a:t>
            </a:r>
            <a:r>
              <a:rPr lang="es-ES_tradnl" sz="900" dirty="0"/>
              <a:t>="o",</a:t>
            </a:r>
            <a:r>
              <a:rPr lang="es-ES_tradnl" sz="900" dirty="0" err="1"/>
              <a:t>pch</a:t>
            </a:r>
            <a:r>
              <a:rPr lang="es-ES_tradnl" sz="900" dirty="0"/>
              <a:t>=19)</a:t>
            </a:r>
          </a:p>
          <a:p>
            <a:pPr algn="just"/>
            <a:r>
              <a:rPr lang="es-ES_tradnl" sz="900" dirty="0" err="1"/>
              <a:t>points</a:t>
            </a:r>
            <a:r>
              <a:rPr lang="es-ES_tradnl" sz="900" dirty="0"/>
              <a:t>(</a:t>
            </a:r>
            <a:r>
              <a:rPr lang="es-ES_tradnl" sz="900" dirty="0" err="1"/>
              <a:t>result,pch</a:t>
            </a:r>
            <a:r>
              <a:rPr lang="es-ES_tradnl" sz="900" dirty="0"/>
              <a:t>=19,col="red")</a:t>
            </a:r>
          </a:p>
          <a:p>
            <a:pPr algn="just"/>
            <a:endParaRPr lang="es-ES_tradnl" sz="900" dirty="0"/>
          </a:p>
        </p:txBody>
      </p:sp>
      <p:sp>
        <p:nvSpPr>
          <p:cNvPr id="6" name="Rectangle 2"/>
          <p:cNvSpPr>
            <a:spLocks noGrp="1" noChangeArrowheads="1"/>
          </p:cNvSpPr>
          <p:nvPr>
            <p:ph type="title"/>
          </p:nvPr>
        </p:nvSpPr>
        <p:spPr>
          <a:xfrm>
            <a:off x="2123286" y="0"/>
            <a:ext cx="6782496" cy="715963"/>
          </a:xfrm>
        </p:spPr>
        <p:txBody>
          <a:bodyPr/>
          <a:lstStyle/>
          <a:p>
            <a:pPr marL="0" indent="0">
              <a:lnSpc>
                <a:spcPct val="80000"/>
              </a:lnSpc>
            </a:pPr>
            <a:r>
              <a:rPr lang="es-ES" sz="2400" b="1" dirty="0" smtClean="0"/>
              <a:t>Aplicación:</a:t>
            </a:r>
            <a:endParaRPr lang="es-ES" sz="2400" dirty="0"/>
          </a:p>
        </p:txBody>
      </p:sp>
      <p:pic>
        <p:nvPicPr>
          <p:cNvPr id="7" name="Imagen 11"/>
          <p:cNvPicPr>
            <a:picLocks noChangeAspect="1"/>
          </p:cNvPicPr>
          <p:nvPr/>
        </p:nvPicPr>
        <p:blipFill>
          <a:blip r:embed="rId4"/>
          <a:stretch>
            <a:fillRect/>
          </a:stretch>
        </p:blipFill>
        <p:spPr>
          <a:xfrm>
            <a:off x="6868134" y="259601"/>
            <a:ext cx="2037648" cy="2017272"/>
          </a:xfrm>
          <a:prstGeom prst="rect">
            <a:avLst/>
          </a:prstGeom>
        </p:spPr>
      </p:pic>
      <p:sp>
        <p:nvSpPr>
          <p:cNvPr id="8" name="Rectángulo 4"/>
          <p:cNvSpPr/>
          <p:nvPr/>
        </p:nvSpPr>
        <p:spPr>
          <a:xfrm>
            <a:off x="7313889" y="2432139"/>
            <a:ext cx="1146137" cy="830997"/>
          </a:xfrm>
          <a:prstGeom prst="rect">
            <a:avLst/>
          </a:prstGeom>
        </p:spPr>
        <p:txBody>
          <a:bodyPr wrap="square">
            <a:spAutoFit/>
          </a:bodyPr>
          <a:lstStyle/>
          <a:p>
            <a:r>
              <a:rPr lang="es-PE" sz="800" dirty="0"/>
              <a:t>recuperado: http://superschulz.blogspot.pe/2011/03/consejos-para-escribir-una-carta.html</a:t>
            </a:r>
          </a:p>
        </p:txBody>
      </p:sp>
      <p:sp>
        <p:nvSpPr>
          <p:cNvPr id="5" name="4 Rectángulo"/>
          <p:cNvSpPr/>
          <p:nvPr/>
        </p:nvSpPr>
        <p:spPr>
          <a:xfrm>
            <a:off x="5939960" y="3645024"/>
            <a:ext cx="2965822" cy="1815882"/>
          </a:xfrm>
          <a:prstGeom prst="rect">
            <a:avLst/>
          </a:prstGeom>
        </p:spPr>
        <p:txBody>
          <a:bodyPr wrap="square">
            <a:spAutoFit/>
          </a:bodyPr>
          <a:lstStyle/>
          <a:p>
            <a:pPr algn="just"/>
            <a:r>
              <a:rPr lang="es-ES" sz="1400" dirty="0"/>
              <a:t>Las partículas en suspensión, son los ingredientes principales de las brumas, humos y polvo en suspensión, presentan serios problemas de calidad del aire</a:t>
            </a:r>
            <a:r>
              <a:rPr lang="es-ES" sz="1400" dirty="0" smtClean="0"/>
              <a:t>. Se presenta </a:t>
            </a:r>
            <a:r>
              <a:rPr lang="es-ES_tradnl" sz="1400" dirty="0" smtClean="0"/>
              <a:t>Instalar </a:t>
            </a:r>
            <a:r>
              <a:rPr lang="es-ES_tradnl" sz="1400" dirty="0"/>
              <a:t>la librería «</a:t>
            </a:r>
            <a:r>
              <a:rPr lang="es-ES_tradnl" sz="1400" dirty="0" err="1"/>
              <a:t>SemiPar</a:t>
            </a:r>
            <a:r>
              <a:rPr lang="es-ES_tradnl" sz="1400" dirty="0"/>
              <a:t>»</a:t>
            </a:r>
          </a:p>
          <a:p>
            <a:pPr algn="just"/>
            <a:endParaRPr lang="es-PE" sz="1400" dirty="0"/>
          </a:p>
        </p:txBody>
      </p:sp>
      <p:sp>
        <p:nvSpPr>
          <p:cNvPr id="9" name="8 Rectángulo"/>
          <p:cNvSpPr/>
          <p:nvPr/>
        </p:nvSpPr>
        <p:spPr>
          <a:xfrm>
            <a:off x="1763688" y="562975"/>
            <a:ext cx="1127316" cy="461665"/>
          </a:xfrm>
          <a:prstGeom prst="rect">
            <a:avLst/>
          </a:prstGeom>
        </p:spPr>
        <p:txBody>
          <a:bodyPr wrap="square">
            <a:spAutoFit/>
          </a:bodyPr>
          <a:lstStyle/>
          <a:p>
            <a:r>
              <a:rPr lang="es-PE" sz="800" dirty="0" smtClean="0"/>
              <a:t>Recuperado</a:t>
            </a:r>
            <a:r>
              <a:rPr lang="es-PE" sz="800" dirty="0"/>
              <a:t>: http://www.filtraciontotal.com.mx/a2.jpg</a:t>
            </a:r>
          </a:p>
        </p:txBody>
      </p:sp>
    </p:spTree>
    <p:extLst>
      <p:ext uri="{BB962C8B-B14F-4D97-AF65-F5344CB8AC3E}">
        <p14:creationId xmlns:p14="http://schemas.microsoft.com/office/powerpoint/2010/main" val="345515396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686" y="2492896"/>
            <a:ext cx="6737611" cy="412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Rectángulo"/>
          <p:cNvSpPr/>
          <p:nvPr/>
        </p:nvSpPr>
        <p:spPr>
          <a:xfrm>
            <a:off x="2286000" y="836712"/>
            <a:ext cx="6102424" cy="1815882"/>
          </a:xfrm>
          <a:prstGeom prst="rect">
            <a:avLst/>
          </a:prstGeom>
        </p:spPr>
        <p:txBody>
          <a:bodyPr wrap="square">
            <a:spAutoFit/>
          </a:bodyPr>
          <a:lstStyle/>
          <a:p>
            <a:pPr algn="just"/>
            <a:r>
              <a:rPr lang="es-ES" sz="1400" dirty="0"/>
              <a:t>La </a:t>
            </a:r>
            <a:r>
              <a:rPr lang="es-ES" sz="1400" b="1" dirty="0">
                <a:solidFill>
                  <a:srgbClr val="FF0000"/>
                </a:solidFill>
              </a:rPr>
              <a:t>regresión semiparamétrica </a:t>
            </a:r>
            <a:r>
              <a:rPr lang="es-ES" sz="1400" dirty="0" smtClean="0"/>
              <a:t>no </a:t>
            </a:r>
            <a:r>
              <a:rPr lang="es-ES" sz="1400" dirty="0"/>
              <a:t>debe verse como una competencia de los enfoques </a:t>
            </a:r>
            <a:r>
              <a:rPr lang="es-ES" sz="1400" dirty="0" smtClean="0"/>
              <a:t>paramétricos y </a:t>
            </a:r>
            <a:r>
              <a:rPr lang="es-ES" sz="1400" dirty="0"/>
              <a:t>no </a:t>
            </a:r>
            <a:r>
              <a:rPr lang="es-ES" sz="1400" dirty="0" smtClean="0"/>
              <a:t>paramétricos, </a:t>
            </a:r>
            <a:r>
              <a:rPr lang="es-ES" sz="1400" dirty="0"/>
              <a:t>sino como un puente </a:t>
            </a:r>
            <a:r>
              <a:rPr lang="es-ES" sz="1400" dirty="0" smtClean="0"/>
              <a:t>entre ellos. La modelación semiparamétrica </a:t>
            </a:r>
            <a:r>
              <a:rPr lang="es-ES" sz="1400" dirty="0"/>
              <a:t>permite a un investigador tener lo mejor de ambos </a:t>
            </a:r>
            <a:r>
              <a:rPr lang="es-ES" sz="1400" dirty="0" smtClean="0"/>
              <a:t>enfoques para </a:t>
            </a:r>
            <a:r>
              <a:rPr lang="es-ES" sz="1400" dirty="0"/>
              <a:t>obtener un modelo de </a:t>
            </a:r>
            <a:r>
              <a:rPr lang="es-ES" sz="1400" dirty="0" smtClean="0"/>
              <a:t>regresión </a:t>
            </a:r>
            <a:r>
              <a:rPr lang="es-ES" sz="1400" dirty="0"/>
              <a:t>que describa mejor el comportamiento de </a:t>
            </a:r>
            <a:r>
              <a:rPr lang="es-ES" sz="1400" dirty="0" smtClean="0"/>
              <a:t>los datos</a:t>
            </a:r>
            <a:r>
              <a:rPr lang="es-ES" sz="1400" dirty="0"/>
              <a:t>, es decir, aquellas </a:t>
            </a:r>
            <a:r>
              <a:rPr lang="es-ES" sz="1400" dirty="0" smtClean="0"/>
              <a:t>características </a:t>
            </a:r>
            <a:r>
              <a:rPr lang="es-ES" sz="1400" dirty="0"/>
              <a:t>de los datos que son adecuadas para la </a:t>
            </a:r>
            <a:r>
              <a:rPr lang="es-ES" sz="1400" dirty="0" smtClean="0"/>
              <a:t>modelación paramétrica son modeladas </a:t>
            </a:r>
            <a:r>
              <a:rPr lang="es-ES" sz="1400" dirty="0"/>
              <a:t>de esta forma y las componentes no </a:t>
            </a:r>
            <a:r>
              <a:rPr lang="es-ES" sz="1400" dirty="0" smtClean="0"/>
              <a:t>paramétricas </a:t>
            </a:r>
            <a:r>
              <a:rPr lang="es-ES" sz="1400" dirty="0"/>
              <a:t>son </a:t>
            </a:r>
            <a:r>
              <a:rPr lang="es-ES" sz="1400" dirty="0" smtClean="0"/>
              <a:t>empleadas solo </a:t>
            </a:r>
            <a:r>
              <a:rPr lang="es-ES" sz="1400" dirty="0"/>
              <a:t>donde sea necesario</a:t>
            </a:r>
            <a:endParaRPr lang="es-PE" sz="1400" dirty="0"/>
          </a:p>
        </p:txBody>
      </p:sp>
    </p:spTree>
    <p:extLst>
      <p:ext uri="{BB962C8B-B14F-4D97-AF65-F5344CB8AC3E}">
        <p14:creationId xmlns:p14="http://schemas.microsoft.com/office/powerpoint/2010/main" val="109134691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872444" y="685800"/>
            <a:ext cx="5399112" cy="715963"/>
          </a:xfrm>
        </p:spPr>
        <p:txBody>
          <a:bodyPr/>
          <a:lstStyle/>
          <a:p>
            <a:r>
              <a:rPr lang="en-US" sz="4000" dirty="0" smtClean="0">
                <a:solidFill>
                  <a:srgbClr val="4D4D4D"/>
                </a:solidFill>
              </a:rPr>
              <a:t>SESIÓN </a:t>
            </a:r>
            <a:r>
              <a:rPr lang="en-US" sz="4000" dirty="0">
                <a:solidFill>
                  <a:srgbClr val="4D4D4D"/>
                </a:solidFill>
              </a:rPr>
              <a:t>5</a:t>
            </a:r>
          </a:p>
        </p:txBody>
      </p:sp>
      <p:sp>
        <p:nvSpPr>
          <p:cNvPr id="60419" name="Rectangle 3"/>
          <p:cNvSpPr>
            <a:spLocks noGrp="1" noChangeArrowheads="1"/>
          </p:cNvSpPr>
          <p:nvPr>
            <p:ph type="body" idx="1"/>
          </p:nvPr>
        </p:nvSpPr>
        <p:spPr>
          <a:xfrm>
            <a:off x="1981200" y="1630363"/>
            <a:ext cx="6934200" cy="3022773"/>
          </a:xfrm>
        </p:spPr>
        <p:txBody>
          <a:bodyPr/>
          <a:lstStyle/>
          <a:p>
            <a:pPr marL="0" indent="0">
              <a:lnSpc>
                <a:spcPct val="80000"/>
              </a:lnSpc>
              <a:buNone/>
            </a:pPr>
            <a:r>
              <a:rPr lang="es-ES" sz="1800" b="1" dirty="0" smtClean="0"/>
              <a:t>Modelos de regresión </a:t>
            </a:r>
            <a:endParaRPr lang="es-ES" sz="1800" dirty="0">
              <a:solidFill>
                <a:srgbClr val="4D4D4D"/>
              </a:solidFill>
            </a:endParaRPr>
          </a:p>
        </p:txBody>
      </p:sp>
      <p:sp>
        <p:nvSpPr>
          <p:cNvPr id="7" name="Rectángulo 1"/>
          <p:cNvSpPr/>
          <p:nvPr/>
        </p:nvSpPr>
        <p:spPr>
          <a:xfrm>
            <a:off x="6528575" y="4941168"/>
            <a:ext cx="1609657" cy="584775"/>
          </a:xfrm>
          <a:prstGeom prst="rect">
            <a:avLst/>
          </a:prstGeom>
        </p:spPr>
        <p:txBody>
          <a:bodyPr wrap="square">
            <a:spAutoFit/>
          </a:bodyPr>
          <a:lstStyle/>
          <a:p>
            <a:r>
              <a:rPr lang="es-PE" sz="800" dirty="0"/>
              <a:t>recuperado: http://www.indiana.edu/~kruschke/BMLR/HierarchicalDiagram.jpg</a:t>
            </a:r>
          </a:p>
        </p:txBody>
      </p:sp>
      <p:pic>
        <p:nvPicPr>
          <p:cNvPr id="8" name="Picture 2" descr="http://www.indiana.edu/~kruschke/BMLR/Hierarchical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276872"/>
            <a:ext cx="4273572" cy="259228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Tree>
    <p:extLst>
      <p:ext uri="{BB962C8B-B14F-4D97-AF65-F5344CB8AC3E}">
        <p14:creationId xmlns:p14="http://schemas.microsoft.com/office/powerpoint/2010/main" val="43045042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139" y="1646802"/>
            <a:ext cx="481372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10342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106" y="998731"/>
            <a:ext cx="5157788" cy="373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416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3" name="2 Rectángulo"/>
          <p:cNvSpPr/>
          <p:nvPr/>
        </p:nvSpPr>
        <p:spPr>
          <a:xfrm>
            <a:off x="2164237" y="1714159"/>
            <a:ext cx="6406380" cy="2462213"/>
          </a:xfrm>
          <a:prstGeom prst="rect">
            <a:avLst/>
          </a:prstGeom>
        </p:spPr>
        <p:txBody>
          <a:bodyPr wrap="square">
            <a:spAutoFit/>
          </a:bodyPr>
          <a:lstStyle/>
          <a:p>
            <a:pPr algn="l"/>
            <a:r>
              <a:rPr lang="es-ES" sz="1400" dirty="0" smtClean="0">
                <a:latin typeface="Calibri" pitchFamily="34" charset="0"/>
              </a:rPr>
              <a:t>Los </a:t>
            </a:r>
            <a:r>
              <a:rPr lang="es-ES" sz="1400" dirty="0">
                <a:latin typeface="Calibri" pitchFamily="34" charset="0"/>
              </a:rPr>
              <a:t>objetos pueden ser vector, factor, matriz, marco de datos , lista, serie de tiempo y una expresión:</a:t>
            </a:r>
          </a:p>
          <a:p>
            <a:pPr algn="l"/>
            <a:endParaRPr lang="es-ES" sz="1400" dirty="0" smtClean="0">
              <a:latin typeface="Calibri" pitchFamily="34" charset="0"/>
            </a:endParaRPr>
          </a:p>
          <a:p>
            <a:pPr algn="l"/>
            <a:r>
              <a:rPr lang="es-ES" sz="1400" b="1" dirty="0" smtClean="0">
                <a:latin typeface="Calibri" pitchFamily="34" charset="0"/>
              </a:rPr>
              <a:t>Vector. </a:t>
            </a:r>
          </a:p>
          <a:p>
            <a:pPr algn="l"/>
            <a:r>
              <a:rPr lang="es-ES" sz="1400" dirty="0" smtClean="0">
                <a:latin typeface="Calibri" pitchFamily="34" charset="0"/>
              </a:rPr>
              <a:t>c(4</a:t>
            </a:r>
            <a:r>
              <a:rPr lang="es-ES" sz="1400" dirty="0">
                <a:latin typeface="Calibri" pitchFamily="34" charset="0"/>
              </a:rPr>
              <a:t>, 4,3, 2</a:t>
            </a:r>
            <a:r>
              <a:rPr lang="es-ES" sz="1400" dirty="0" smtClean="0">
                <a:latin typeface="Calibri" pitchFamily="34" charset="0"/>
              </a:rPr>
              <a:t>)</a:t>
            </a:r>
          </a:p>
          <a:p>
            <a:pPr algn="l"/>
            <a:endParaRPr lang="es-ES" sz="1400" dirty="0" smtClean="0">
              <a:latin typeface="Calibri" pitchFamily="34" charset="0"/>
            </a:endParaRPr>
          </a:p>
          <a:p>
            <a:pPr algn="l"/>
            <a:r>
              <a:rPr lang="es-ES" sz="1400" b="1" dirty="0" smtClean="0">
                <a:latin typeface="Calibri" pitchFamily="34" charset="0"/>
              </a:rPr>
              <a:t>Factor.</a:t>
            </a:r>
            <a:endParaRPr lang="es-ES" sz="1400" b="1" dirty="0">
              <a:latin typeface="Calibri" pitchFamily="34" charset="0"/>
            </a:endParaRPr>
          </a:p>
          <a:p>
            <a:pPr algn="l"/>
            <a:r>
              <a:rPr lang="es-ES" sz="1400" dirty="0">
                <a:latin typeface="Calibri" pitchFamily="34" charset="0"/>
              </a:rPr>
              <a:t>factor(1:3, </a:t>
            </a:r>
            <a:r>
              <a:rPr lang="es-ES" sz="1400" dirty="0" err="1">
                <a:latin typeface="Calibri" pitchFamily="34" charset="0"/>
              </a:rPr>
              <a:t>labels</a:t>
            </a:r>
            <a:r>
              <a:rPr lang="es-ES" sz="1400" dirty="0">
                <a:latin typeface="Calibri" pitchFamily="34" charset="0"/>
              </a:rPr>
              <a:t>=c("A", "B", "C</a:t>
            </a:r>
            <a:r>
              <a:rPr lang="es-ES" sz="1400" dirty="0" smtClean="0">
                <a:latin typeface="Calibri" pitchFamily="34" charset="0"/>
              </a:rPr>
              <a:t>"))</a:t>
            </a:r>
          </a:p>
          <a:p>
            <a:pPr algn="l"/>
            <a:endParaRPr lang="es-ES" sz="1400" dirty="0">
              <a:latin typeface="Calibri" pitchFamily="34" charset="0"/>
            </a:endParaRPr>
          </a:p>
          <a:p>
            <a:pPr algn="l"/>
            <a:r>
              <a:rPr lang="es-ES" sz="1400" b="1" dirty="0" smtClean="0">
                <a:latin typeface="Calibri" pitchFamily="34" charset="0"/>
              </a:rPr>
              <a:t>Matriz.</a:t>
            </a:r>
            <a:endParaRPr lang="es-ES" sz="1400" b="1" dirty="0">
              <a:latin typeface="Calibri" pitchFamily="34" charset="0"/>
            </a:endParaRPr>
          </a:p>
          <a:p>
            <a:pPr algn="l"/>
            <a:r>
              <a:rPr lang="es-ES" sz="1400" dirty="0" err="1">
                <a:latin typeface="Calibri" pitchFamily="34" charset="0"/>
              </a:rPr>
              <a:t>matrix</a:t>
            </a:r>
            <a:r>
              <a:rPr lang="es-ES" sz="1400" dirty="0">
                <a:latin typeface="Calibri" pitchFamily="34" charset="0"/>
              </a:rPr>
              <a:t>(1:6, 2, 3, </a:t>
            </a:r>
            <a:r>
              <a:rPr lang="es-ES" sz="1400" dirty="0" err="1">
                <a:latin typeface="Calibri" pitchFamily="34" charset="0"/>
              </a:rPr>
              <a:t>byrow</a:t>
            </a:r>
            <a:r>
              <a:rPr lang="es-ES" sz="1400" dirty="0">
                <a:latin typeface="Calibri" pitchFamily="34" charset="0"/>
              </a:rPr>
              <a:t>=TRUE)</a:t>
            </a:r>
          </a:p>
        </p:txBody>
      </p:sp>
      <p:sp>
        <p:nvSpPr>
          <p:cNvPr id="4" name="3 Rectángulo"/>
          <p:cNvSpPr/>
          <p:nvPr/>
        </p:nvSpPr>
        <p:spPr>
          <a:xfrm>
            <a:off x="2202755" y="866329"/>
            <a:ext cx="6367861" cy="830997"/>
          </a:xfrm>
          <a:prstGeom prst="rect">
            <a:avLst/>
          </a:prstGeom>
        </p:spPr>
        <p:txBody>
          <a:bodyPr wrap="square">
            <a:spAutoFit/>
          </a:bodyPr>
          <a:lstStyle/>
          <a:p>
            <a:pPr algn="l"/>
            <a:r>
              <a:rPr lang="es-ES" b="1" dirty="0">
                <a:latin typeface="Calibri" pitchFamily="34" charset="0"/>
              </a:rPr>
              <a:t>Manipulación de objetos, creación de objetos, conversión de objetos, operadores</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2798"/>
          <a:stretch/>
        </p:blipFill>
        <p:spPr bwMode="auto">
          <a:xfrm>
            <a:off x="2164237" y="4293096"/>
            <a:ext cx="6300629" cy="238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323768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1754815"/>
            <a:ext cx="4514850" cy="778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2895901" y="1162910"/>
            <a:ext cx="3352200" cy="369332"/>
          </a:xfrm>
          <a:prstGeom prst="rect">
            <a:avLst/>
          </a:prstGeom>
        </p:spPr>
        <p:txBody>
          <a:bodyPr wrap="none">
            <a:spAutoFit/>
          </a:bodyPr>
          <a:lstStyle/>
          <a:p>
            <a:r>
              <a:rPr lang="es-ES" sz="1800" b="1" dirty="0"/>
              <a:t>Proceso inductivo-deductivo</a:t>
            </a:r>
            <a:endParaRPr lang="es-ES" sz="1800" dirty="0"/>
          </a:p>
        </p:txBody>
      </p:sp>
      <p:pic>
        <p:nvPicPr>
          <p:cNvPr id="93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2618911"/>
            <a:ext cx="2800350" cy="2007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10595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3816" y="1214754"/>
            <a:ext cx="5236369"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2470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38" y="1214755"/>
            <a:ext cx="5343525" cy="379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56574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811" y="1119263"/>
            <a:ext cx="5336381" cy="382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9105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44"/>
          <a:stretch/>
        </p:blipFill>
        <p:spPr bwMode="auto">
          <a:xfrm>
            <a:off x="1763182" y="998731"/>
            <a:ext cx="5593556" cy="40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97752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380" y="998730"/>
            <a:ext cx="5379244"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608779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68"/>
          <a:stretch/>
        </p:blipFill>
        <p:spPr bwMode="auto">
          <a:xfrm>
            <a:off x="2051720" y="908720"/>
            <a:ext cx="5607844" cy="4124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53695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231" y="998731"/>
            <a:ext cx="5443538" cy="406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9660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373" y="1052736"/>
            <a:ext cx="5479256"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024171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74" y="1376772"/>
            <a:ext cx="5022056" cy="255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874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756" y="1124744"/>
            <a:ext cx="6300000" cy="360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3 Rectángulo"/>
          <p:cNvSpPr>
            <a:spLocks noChangeArrowheads="1"/>
          </p:cNvSpPr>
          <p:nvPr/>
        </p:nvSpPr>
        <p:spPr bwMode="auto">
          <a:xfrm>
            <a:off x="2202756" y="5013176"/>
            <a:ext cx="59758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sz="1600" b="1" dirty="0" err="1">
                <a:latin typeface="Calibri" pitchFamily="34" charset="0"/>
              </a:rPr>
              <a:t>Serie</a:t>
            </a:r>
            <a:r>
              <a:rPr lang="en-US" sz="1600" b="1" dirty="0">
                <a:latin typeface="Calibri" pitchFamily="34" charset="0"/>
              </a:rPr>
              <a:t> de </a:t>
            </a:r>
            <a:r>
              <a:rPr lang="en-US" sz="1600" b="1" dirty="0" err="1">
                <a:latin typeface="Calibri" pitchFamily="34" charset="0"/>
              </a:rPr>
              <a:t>tiempo</a:t>
            </a:r>
            <a:r>
              <a:rPr lang="en-US" sz="1600" b="1" dirty="0">
                <a:latin typeface="Calibri" pitchFamily="34" charset="0"/>
              </a:rPr>
              <a:t>.</a:t>
            </a:r>
          </a:p>
          <a:p>
            <a:pPr algn="l"/>
            <a:r>
              <a:rPr lang="en-US" sz="1600" dirty="0" err="1" smtClean="0">
                <a:latin typeface="Calibri" pitchFamily="34" charset="0"/>
              </a:rPr>
              <a:t>ts</a:t>
            </a:r>
            <a:r>
              <a:rPr lang="en-US" sz="1600" dirty="0" smtClean="0">
                <a:latin typeface="Calibri" pitchFamily="34" charset="0"/>
              </a:rPr>
              <a:t>(1:47</a:t>
            </a:r>
            <a:r>
              <a:rPr lang="en-US" sz="1600" dirty="0">
                <a:latin typeface="Calibri" pitchFamily="34" charset="0"/>
              </a:rPr>
              <a:t>, frequency = 12, start = c(1959, 2))</a:t>
            </a:r>
            <a:endParaRPr lang="es-ES" sz="1600" dirty="0">
              <a:latin typeface="Calibri" pitchFamily="34" charset="0"/>
            </a:endParaRPr>
          </a:p>
        </p:txBody>
      </p:sp>
    </p:spTree>
    <p:extLst>
      <p:ext uri="{BB962C8B-B14F-4D97-AF65-F5344CB8AC3E}">
        <p14:creationId xmlns:p14="http://schemas.microsoft.com/office/powerpoint/2010/main" val="49026898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681" y="1322766"/>
            <a:ext cx="5100638"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32881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823" y="1160749"/>
            <a:ext cx="5136356" cy="373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2711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394" y="1214755"/>
            <a:ext cx="5129213" cy="3078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88114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 r="-381"/>
          <a:stretch/>
        </p:blipFill>
        <p:spPr bwMode="auto">
          <a:xfrm>
            <a:off x="1950244" y="1106743"/>
            <a:ext cx="5243513" cy="3764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830005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99" y="1268760"/>
            <a:ext cx="5079206"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36522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160749"/>
            <a:ext cx="5172075" cy="3664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361329"/>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1214755"/>
            <a:ext cx="5172075" cy="319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7304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106742"/>
            <a:ext cx="52006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1493658" y="3699030"/>
            <a:ext cx="6102678" cy="1404156"/>
          </a:xfrm>
          <a:prstGeom prst="rect">
            <a:avLst/>
          </a:prstGeom>
          <a:solidFill>
            <a:srgbClr val="FFFF00">
              <a:alpha val="26000"/>
            </a:srgbClr>
          </a:solidFill>
          <a:ln w="76200" cmpd="tri">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800"/>
          </a:p>
        </p:txBody>
      </p:sp>
    </p:spTree>
    <p:extLst>
      <p:ext uri="{BB962C8B-B14F-4D97-AF65-F5344CB8AC3E}">
        <p14:creationId xmlns:p14="http://schemas.microsoft.com/office/powerpoint/2010/main" val="365206201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392" y="944724"/>
            <a:ext cx="5179219"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71061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394" y="1106742"/>
            <a:ext cx="5129213"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489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756" y="1052736"/>
            <a:ext cx="6300000" cy="297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17067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1160749"/>
            <a:ext cx="5114925" cy="353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60924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683" y="1097613"/>
            <a:ext cx="5724635" cy="378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50096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629" y="1507117"/>
            <a:ext cx="6696744" cy="254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49663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160748"/>
            <a:ext cx="520065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808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819" y="998730"/>
            <a:ext cx="5186363" cy="370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69611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106743"/>
            <a:ext cx="5200650" cy="370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275066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680" y="998731"/>
            <a:ext cx="5150644" cy="377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82249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763689" y="927207"/>
            <a:ext cx="5616624" cy="368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42728"/>
          <a:stretch/>
        </p:blipFill>
        <p:spPr bwMode="auto">
          <a:xfrm>
            <a:off x="2096691" y="5085184"/>
            <a:ext cx="4950619" cy="1440160"/>
          </a:xfrm>
          <a:prstGeom prst="rect">
            <a:avLst/>
          </a:prstGeom>
          <a:solidFill>
            <a:schemeClr val="accent2"/>
          </a:solidFill>
          <a:ln>
            <a:noFill/>
          </a:ln>
          <a:effectLst/>
          <a:extLst/>
        </p:spPr>
      </p:pic>
    </p:spTree>
    <p:extLst>
      <p:ext uri="{BB962C8B-B14F-4D97-AF65-F5344CB8AC3E}">
        <p14:creationId xmlns:p14="http://schemas.microsoft.com/office/powerpoint/2010/main" val="218170038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249" y="1052736"/>
            <a:ext cx="5193506"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63419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2033587" y="1041489"/>
            <a:ext cx="4644629" cy="1073371"/>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2100" b="1" dirty="0">
                <a:solidFill>
                  <a:schemeClr val="accent1">
                    <a:lumMod val="75000"/>
                  </a:schemeClr>
                </a:solidFill>
                <a:latin typeface="Arial Narrow" pitchFamily="34" charset="0"/>
                <a:ea typeface="Times New Roman" pitchFamily="18" charset="0"/>
              </a:rPr>
              <a:t>ANALISIS DE REGRESION</a:t>
            </a:r>
          </a:p>
          <a:p>
            <a:pPr algn="ctr" eaLnBrk="0" hangingPunct="0">
              <a:defRPr/>
            </a:pPr>
            <a:endParaRPr lang="es-ES" sz="675" b="1" dirty="0">
              <a:solidFill>
                <a:schemeClr val="accent1">
                  <a:lumMod val="75000"/>
                </a:schemeClr>
              </a:solidFill>
              <a:effectLst>
                <a:outerShdw blurRad="38100" dist="38100" dir="2700000" algn="tl">
                  <a:srgbClr val="000000">
                    <a:alpha val="43137"/>
                  </a:srgbClr>
                </a:outerShdw>
              </a:effectLst>
              <a:latin typeface="Arial Narrow" pitchFamily="34" charset="0"/>
              <a:ea typeface="Times New Roman" pitchFamily="18" charset="0"/>
            </a:endParaRPr>
          </a:p>
          <a:p>
            <a:pPr algn="ctr" eaLnBrk="0" hangingPunct="0">
              <a:defRPr/>
            </a:pPr>
            <a:r>
              <a:rPr lang="es-ES" sz="1800" b="1" dirty="0">
                <a:solidFill>
                  <a:schemeClr val="accent1">
                    <a:lumMod val="75000"/>
                  </a:schemeClr>
                </a:solidFill>
                <a:latin typeface="Arial Narrow" pitchFamily="34" charset="0"/>
                <a:ea typeface="Times New Roman" pitchFamily="18" charset="0"/>
              </a:rPr>
              <a:t>Evaluaci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 la adecuaci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del modelo ajustado</a:t>
            </a:r>
            <a:endParaRPr lang="es-ES" sz="1800" dirty="0">
              <a:solidFill>
                <a:schemeClr val="accent1">
                  <a:lumMod val="75000"/>
                </a:schemeClr>
              </a:solidFill>
              <a:latin typeface="Arial" pitchFamily="34" charset="0"/>
            </a:endParaRPr>
          </a:p>
        </p:txBody>
      </p:sp>
      <p:sp>
        <p:nvSpPr>
          <p:cNvPr id="45058" name="Rectangle 2"/>
          <p:cNvSpPr>
            <a:spLocks noChangeArrowheads="1"/>
          </p:cNvSpPr>
          <p:nvPr/>
        </p:nvSpPr>
        <p:spPr bwMode="auto">
          <a:xfrm>
            <a:off x="2033587" y="2348880"/>
            <a:ext cx="5562601" cy="3785652"/>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lgn="just" eaLnBrk="0" hangingPunct="0">
              <a:spcAft>
                <a:spcPts val="900"/>
              </a:spcAft>
              <a:defRPr/>
            </a:pPr>
            <a:r>
              <a:rPr lang="es-ES" sz="1500" dirty="0">
                <a:latin typeface="Times New Roman" pitchFamily="18" charset="0"/>
                <a:cs typeface="Times New Roman" pitchFamily="18" charset="0"/>
              </a:rPr>
              <a:t>Al formular el modelo de regresión lineal, establecimos un conjunto de suposiciones sobre las cuales el estimador de mínimos cuadrados y el de máxima verosimilitud son  óptimos. Ahora precisamos verificar si estas suposiciones realmente se cumplen en los datos.  </a:t>
            </a:r>
          </a:p>
          <a:p>
            <a:pPr algn="just" eaLnBrk="0" hangingPunct="0">
              <a:spcAft>
                <a:spcPts val="900"/>
              </a:spcAft>
              <a:defRPr/>
            </a:pPr>
            <a:r>
              <a:rPr lang="es-ES" sz="1500" dirty="0">
                <a:latin typeface="Times New Roman" pitchFamily="18" charset="0"/>
                <a:cs typeface="Times New Roman" pitchFamily="18" charset="0"/>
              </a:rPr>
              <a:t>La violación de los supuestos del modelo pueden producir un modelo inestable, en el sentido que una muestra diferente puede producir un modelo ajustado totalmente diferente y por lo tanto conclusiones opuestas. </a:t>
            </a:r>
          </a:p>
          <a:p>
            <a:pPr algn="just" eaLnBrk="0" hangingPunct="0">
              <a:defRPr/>
            </a:pPr>
            <a:r>
              <a:rPr lang="es-ES" sz="1500" dirty="0">
                <a:solidFill>
                  <a:srgbClr val="FF0000"/>
                </a:solidFill>
                <a:latin typeface="Times New Roman" pitchFamily="18" charset="0"/>
                <a:cs typeface="Times New Roman" pitchFamily="18" charset="0"/>
              </a:rPr>
              <a:t>Usualmente no podemos detectar desviaciones de las suposiciones examinando las estadísticas resumen tales como la t de </a:t>
            </a:r>
            <a:r>
              <a:rPr lang="es-ES" sz="1500" dirty="0" err="1">
                <a:solidFill>
                  <a:srgbClr val="FF0000"/>
                </a:solidFill>
                <a:latin typeface="Times New Roman" pitchFamily="18" charset="0"/>
                <a:cs typeface="Times New Roman" pitchFamily="18" charset="0"/>
              </a:rPr>
              <a:t>student</a:t>
            </a:r>
            <a:r>
              <a:rPr lang="es-ES" sz="1500" dirty="0">
                <a:solidFill>
                  <a:srgbClr val="FF0000"/>
                </a:solidFill>
                <a:latin typeface="Times New Roman" pitchFamily="18" charset="0"/>
                <a:cs typeface="Times New Roman" pitchFamily="18" charset="0"/>
              </a:rPr>
              <a:t>, F, ó el coeficiente de determinación (R</a:t>
            </a:r>
            <a:r>
              <a:rPr lang="es-ES" sz="1500" baseline="30000" dirty="0">
                <a:solidFill>
                  <a:srgbClr val="FF0000"/>
                </a:solidFill>
                <a:latin typeface="Times New Roman" pitchFamily="18" charset="0"/>
                <a:cs typeface="Times New Roman" pitchFamily="18" charset="0"/>
              </a:rPr>
              <a:t>2</a:t>
            </a:r>
            <a:r>
              <a:rPr lang="es-ES" sz="1500" dirty="0">
                <a:solidFill>
                  <a:srgbClr val="FF0000"/>
                </a:solidFill>
                <a:latin typeface="Times New Roman" pitchFamily="18" charset="0"/>
                <a:cs typeface="Times New Roman" pitchFamily="18" charset="0"/>
              </a:rPr>
              <a:t>), pues, esas son propiedades globales del modelo y no aseguran la </a:t>
            </a:r>
            <a:r>
              <a:rPr lang="es-ES" sz="1500" b="1" u="sng" dirty="0">
                <a:solidFill>
                  <a:srgbClr val="FF0000"/>
                </a:solidFill>
                <a:latin typeface="Times New Roman" pitchFamily="18" charset="0"/>
                <a:cs typeface="Times New Roman" pitchFamily="18" charset="0"/>
              </a:rPr>
              <a:t>adecuación</a:t>
            </a:r>
            <a:r>
              <a:rPr lang="es-ES" sz="1500" dirty="0">
                <a:solidFill>
                  <a:srgbClr val="FF0000"/>
                </a:solidFill>
                <a:latin typeface="Times New Roman" pitchFamily="18" charset="0"/>
                <a:cs typeface="Times New Roman" pitchFamily="18" charset="0"/>
              </a:rPr>
              <a:t> del modelo. </a:t>
            </a:r>
          </a:p>
          <a:p>
            <a:pPr algn="just" eaLnBrk="0" hangingPunct="0">
              <a:defRPr/>
            </a:pPr>
            <a:endParaRPr lang="es-ES" sz="1500" dirty="0">
              <a:latin typeface="Times New Roman" pitchFamily="18" charset="0"/>
              <a:cs typeface="Times New Roman" pitchFamily="18" charset="0"/>
            </a:endParaRPr>
          </a:p>
          <a:p>
            <a:pPr algn="just" eaLnBrk="0" hangingPunct="0">
              <a:defRPr/>
            </a:pPr>
            <a:r>
              <a:rPr lang="es-ES" sz="1500" dirty="0">
                <a:latin typeface="Times New Roman" pitchFamily="18" charset="0"/>
                <a:cs typeface="Times New Roman" pitchFamily="18" charset="0"/>
              </a:rPr>
              <a:t>En esta sesión estudiaremos varios métodos útiles para diagnosticar  violaciones  de los supuestos básicos del análisis de regresión.</a:t>
            </a:r>
          </a:p>
        </p:txBody>
      </p:sp>
    </p:spTree>
    <p:extLst>
      <p:ext uri="{BB962C8B-B14F-4D97-AF65-F5344CB8AC3E}">
        <p14:creationId xmlns:p14="http://schemas.microsoft.com/office/powerpoint/2010/main" val="1732267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880" y="1556792"/>
            <a:ext cx="6300000" cy="3534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5 Rectángulo"/>
          <p:cNvSpPr/>
          <p:nvPr/>
        </p:nvSpPr>
        <p:spPr>
          <a:xfrm>
            <a:off x="2202880" y="981398"/>
            <a:ext cx="3350950" cy="461665"/>
          </a:xfrm>
          <a:prstGeom prst="rect">
            <a:avLst/>
          </a:prstGeom>
        </p:spPr>
        <p:txBody>
          <a:bodyPr wrap="square">
            <a:spAutoFit/>
          </a:bodyPr>
          <a:lstStyle/>
          <a:p>
            <a:pPr algn="l"/>
            <a:r>
              <a:rPr lang="es-PE" b="1" dirty="0" smtClean="0">
                <a:latin typeface="+mj-lt"/>
                <a:ea typeface="+mj-ea"/>
                <a:cs typeface="+mj-cs"/>
              </a:rPr>
              <a:t>Conversión:</a:t>
            </a:r>
            <a:endParaRPr lang="es-PE" b="1" dirty="0">
              <a:latin typeface="+mj-lt"/>
              <a:ea typeface="+mj-ea"/>
              <a:cs typeface="+mj-cs"/>
            </a:endParaRPr>
          </a:p>
        </p:txBody>
      </p:sp>
      <p:sp>
        <p:nvSpPr>
          <p:cNvPr id="7" name="3 Rectángulo"/>
          <p:cNvSpPr>
            <a:spLocks noChangeArrowheads="1"/>
          </p:cNvSpPr>
          <p:nvPr/>
        </p:nvSpPr>
        <p:spPr bwMode="auto">
          <a:xfrm>
            <a:off x="2202756" y="5229200"/>
            <a:ext cx="3888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s-ES" sz="2000" dirty="0" smtClean="0">
                <a:solidFill>
                  <a:srgbClr val="FF0000"/>
                </a:solidFill>
                <a:latin typeface="Calibri" pitchFamily="34" charset="0"/>
              </a:rPr>
              <a:t>Ejemplo: </a:t>
            </a:r>
            <a:endParaRPr lang="es-ES" sz="2000" dirty="0">
              <a:solidFill>
                <a:srgbClr val="FF0000"/>
              </a:solidFill>
              <a:latin typeface="Calibri" pitchFamily="34" charset="0"/>
            </a:endParaRPr>
          </a:p>
          <a:p>
            <a:pPr algn="l"/>
            <a:r>
              <a:rPr lang="es-ES" sz="2000" dirty="0" err="1">
                <a:latin typeface="Calibri" pitchFamily="34" charset="0"/>
              </a:rPr>
              <a:t>as.numeric</a:t>
            </a:r>
            <a:r>
              <a:rPr lang="es-ES" sz="2000" dirty="0">
                <a:latin typeface="Calibri" pitchFamily="34" charset="0"/>
              </a:rPr>
              <a:t>(c("1"))</a:t>
            </a:r>
          </a:p>
          <a:p>
            <a:pPr algn="l"/>
            <a:r>
              <a:rPr lang="es-ES" sz="2000" dirty="0" err="1">
                <a:latin typeface="Calibri" pitchFamily="34" charset="0"/>
              </a:rPr>
              <a:t>as.logical</a:t>
            </a:r>
            <a:r>
              <a:rPr lang="es-ES" sz="2000" dirty="0">
                <a:latin typeface="Calibri" pitchFamily="34" charset="0"/>
              </a:rPr>
              <a:t>(5&lt;1)</a:t>
            </a:r>
          </a:p>
        </p:txBody>
      </p:sp>
    </p:spTree>
    <p:extLst>
      <p:ext uri="{BB962C8B-B14F-4D97-AF65-F5344CB8AC3E}">
        <p14:creationId xmlns:p14="http://schemas.microsoft.com/office/powerpoint/2010/main" val="205226752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2267744" y="541595"/>
            <a:ext cx="4644629" cy="969496"/>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2100" b="1" dirty="0">
                <a:solidFill>
                  <a:schemeClr val="accent1">
                    <a:lumMod val="75000"/>
                  </a:schemeClr>
                </a:solidFill>
                <a:latin typeface="Arial Narrow" pitchFamily="34" charset="0"/>
                <a:ea typeface="Times New Roman" pitchFamily="18" charset="0"/>
              </a:rPr>
              <a:t>ANALISIS DE REGRESION</a:t>
            </a:r>
          </a:p>
          <a:p>
            <a:pPr algn="ctr" eaLnBrk="0" hangingPunct="0">
              <a:defRPr/>
            </a:pPr>
            <a:r>
              <a:rPr lang="es-ES" sz="1800" b="1" dirty="0">
                <a:solidFill>
                  <a:schemeClr val="accent1">
                    <a:lumMod val="75000"/>
                  </a:schemeClr>
                </a:solidFill>
                <a:latin typeface="Arial Narrow" pitchFamily="34" charset="0"/>
                <a:ea typeface="Times New Roman" pitchFamily="18" charset="0"/>
              </a:rPr>
              <a:t>Evaluaci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 la adecuaci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del modelo ajustado</a:t>
            </a:r>
            <a:endParaRPr lang="es-ES" sz="1800" dirty="0">
              <a:solidFill>
                <a:schemeClr val="accent1">
                  <a:lumMod val="75000"/>
                </a:schemeClr>
              </a:solidFill>
              <a:latin typeface="Arial" pitchFamily="34" charset="0"/>
            </a:endParaRPr>
          </a:p>
        </p:txBody>
      </p:sp>
      <p:sp>
        <p:nvSpPr>
          <p:cNvPr id="45059" name="Rectangle 3"/>
          <p:cNvSpPr>
            <a:spLocks noChangeArrowheads="1"/>
          </p:cNvSpPr>
          <p:nvPr/>
        </p:nvSpPr>
        <p:spPr bwMode="auto">
          <a:xfrm>
            <a:off x="2267744" y="1730382"/>
            <a:ext cx="6336704" cy="319959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lgn="just">
              <a:spcAft>
                <a:spcPts val="450"/>
              </a:spcAft>
              <a:defRPr/>
            </a:pPr>
            <a:r>
              <a:rPr lang="es-ES" sz="1425" dirty="0">
                <a:latin typeface="Times New Roman" pitchFamily="18" charset="0"/>
                <a:cs typeface="Times New Roman" pitchFamily="18" charset="0"/>
              </a:rPr>
              <a:t>Una parte importante del análisis de regresión que nos va a  ayudar verificar el cumplimiento de las suposiciones antes mencionadas, es el análisis de residuos, el cual proveerá varios métodos de diagnósticos útiles para detectar las violaciones en las suposiciones básicas del análisis de regresión.</a:t>
            </a:r>
          </a:p>
          <a:p>
            <a:pPr algn="l">
              <a:spcAft>
                <a:spcPts val="450"/>
              </a:spcAft>
              <a:defRPr/>
            </a:pPr>
            <a:r>
              <a:rPr lang="es-ES" sz="1425" dirty="0">
                <a:solidFill>
                  <a:srgbClr val="FF0000"/>
                </a:solidFill>
                <a:latin typeface="Times New Roman" pitchFamily="18" charset="0"/>
                <a:cs typeface="Times New Roman" pitchFamily="18" charset="0"/>
              </a:rPr>
              <a:t>La evaluación de la adecuación del modelo, se refiere a la verificación del cumplimiento de los supuestos incluidos al formular el modelo tales como</a:t>
            </a:r>
            <a:r>
              <a:rPr lang="es-ES" sz="1425" dirty="0">
                <a:latin typeface="Times New Roman" pitchFamily="18" charset="0"/>
                <a:cs typeface="Times New Roman" pitchFamily="18" charset="0"/>
              </a:rPr>
              <a:t>:</a:t>
            </a:r>
          </a:p>
          <a:p>
            <a:pPr marL="203597" indent="-203597" algn="l">
              <a:spcAft>
                <a:spcPts val="450"/>
              </a:spcAft>
              <a:buFont typeface="Wingdings" pitchFamily="2" charset="2"/>
              <a:buChar char="§"/>
              <a:defRPr/>
            </a:pPr>
            <a:r>
              <a:rPr lang="es-ES" sz="1425" dirty="0" err="1">
                <a:solidFill>
                  <a:srgbClr val="FF0000"/>
                </a:solidFill>
                <a:latin typeface="Times New Roman" pitchFamily="18" charset="0"/>
                <a:cs typeface="Times New Roman" pitchFamily="18" charset="0"/>
              </a:rPr>
              <a:t>Homocedasticidad</a:t>
            </a:r>
            <a:r>
              <a:rPr lang="es-ES" sz="1425" dirty="0">
                <a:solidFill>
                  <a:srgbClr val="FF0000"/>
                </a:solidFill>
                <a:latin typeface="Times New Roman" pitchFamily="18" charset="0"/>
                <a:cs typeface="Times New Roman" pitchFamily="18" charset="0"/>
              </a:rPr>
              <a:t>, esto es, varianza constante de los errores (V(</a:t>
            </a:r>
            <a:r>
              <a:rPr lang="es-ES" sz="1425" dirty="0">
                <a:solidFill>
                  <a:srgbClr val="FF0000"/>
                </a:solidFill>
                <a:latin typeface="Times New Roman" pitchFamily="18" charset="0"/>
                <a:cs typeface="Times New Roman" pitchFamily="18" charset="0"/>
                <a:sym typeface="Symbol"/>
              </a:rPr>
              <a:t></a:t>
            </a:r>
            <a:r>
              <a:rPr lang="es-ES" sz="1425" dirty="0">
                <a:solidFill>
                  <a:srgbClr val="FF0000"/>
                </a:solidFill>
                <a:latin typeface="Times New Roman" pitchFamily="18" charset="0"/>
                <a:cs typeface="Times New Roman" pitchFamily="18" charset="0"/>
              </a:rPr>
              <a:t>) = </a:t>
            </a:r>
            <a:r>
              <a:rPr lang="es-ES" sz="1425" dirty="0">
                <a:solidFill>
                  <a:srgbClr val="FF0000"/>
                </a:solidFill>
                <a:latin typeface="Times New Roman" pitchFamily="18" charset="0"/>
                <a:cs typeface="Times New Roman" pitchFamily="18" charset="0"/>
                <a:sym typeface="Symbol"/>
              </a:rPr>
              <a:t></a:t>
            </a:r>
            <a:r>
              <a:rPr lang="es-ES" sz="1425" baseline="30000" dirty="0">
                <a:solidFill>
                  <a:srgbClr val="FF0000"/>
                </a:solidFill>
                <a:latin typeface="Times New Roman" pitchFamily="18" charset="0"/>
                <a:cs typeface="Times New Roman" pitchFamily="18" charset="0"/>
              </a:rPr>
              <a:t>2</a:t>
            </a:r>
            <a:r>
              <a:rPr lang="es-ES" sz="1425" dirty="0">
                <a:solidFill>
                  <a:srgbClr val="FF0000"/>
                </a:solidFill>
                <a:latin typeface="Times New Roman" pitchFamily="18" charset="0"/>
                <a:cs typeface="Times New Roman" pitchFamily="18" charset="0"/>
              </a:rPr>
              <a:t>) </a:t>
            </a:r>
          </a:p>
          <a:p>
            <a:pPr marL="203597" indent="-203597" algn="l">
              <a:spcAft>
                <a:spcPts val="450"/>
              </a:spcAft>
              <a:buFont typeface="Wingdings" pitchFamily="2" charset="2"/>
              <a:buChar char="§"/>
              <a:defRPr/>
            </a:pPr>
            <a:r>
              <a:rPr lang="es-ES" sz="1425" dirty="0" err="1">
                <a:solidFill>
                  <a:srgbClr val="FF0000"/>
                </a:solidFill>
                <a:latin typeface="Times New Roman" pitchFamily="18" charset="0"/>
                <a:cs typeface="Times New Roman" pitchFamily="18" charset="0"/>
              </a:rPr>
              <a:t>Incorrelación</a:t>
            </a:r>
            <a:r>
              <a:rPr lang="es-ES" sz="1425" dirty="0">
                <a:solidFill>
                  <a:srgbClr val="FF0000"/>
                </a:solidFill>
                <a:latin typeface="Times New Roman" pitchFamily="18" charset="0"/>
                <a:cs typeface="Times New Roman" pitchFamily="18" charset="0"/>
              </a:rPr>
              <a:t> de errores (</a:t>
            </a:r>
            <a:r>
              <a:rPr lang="es-ES" sz="1425" dirty="0" err="1">
                <a:solidFill>
                  <a:srgbClr val="FF0000"/>
                </a:solidFill>
                <a:latin typeface="Times New Roman" pitchFamily="18" charset="0"/>
                <a:cs typeface="Times New Roman" pitchFamily="18" charset="0"/>
              </a:rPr>
              <a:t>Cov</a:t>
            </a:r>
            <a:r>
              <a:rPr lang="es-ES" sz="1425" dirty="0">
                <a:solidFill>
                  <a:srgbClr val="FF0000"/>
                </a:solidFill>
                <a:latin typeface="Times New Roman" pitchFamily="18" charset="0"/>
                <a:cs typeface="Times New Roman" pitchFamily="18" charset="0"/>
              </a:rPr>
              <a:t>(</a:t>
            </a:r>
            <a:r>
              <a:rPr lang="es-ES" sz="1425" dirty="0">
                <a:solidFill>
                  <a:srgbClr val="FF0000"/>
                </a:solidFill>
                <a:latin typeface="Times New Roman" pitchFamily="18" charset="0"/>
                <a:cs typeface="Times New Roman" pitchFamily="18" charset="0"/>
                <a:sym typeface="Symbol"/>
              </a:rPr>
              <a:t></a:t>
            </a:r>
            <a:r>
              <a:rPr lang="es-ES" sz="1425" baseline="-25000" dirty="0">
                <a:solidFill>
                  <a:srgbClr val="FF0000"/>
                </a:solidFill>
                <a:latin typeface="Times New Roman" pitchFamily="18" charset="0"/>
                <a:cs typeface="Times New Roman" pitchFamily="18" charset="0"/>
              </a:rPr>
              <a:t>i</a:t>
            </a:r>
            <a:r>
              <a:rPr lang="es-ES" sz="1425" dirty="0">
                <a:solidFill>
                  <a:srgbClr val="FF0000"/>
                </a:solidFill>
                <a:latin typeface="Times New Roman" pitchFamily="18" charset="0"/>
                <a:cs typeface="Times New Roman" pitchFamily="18" charset="0"/>
              </a:rPr>
              <a:t> </a:t>
            </a:r>
            <a:r>
              <a:rPr lang="es-ES" sz="1425" dirty="0">
                <a:solidFill>
                  <a:srgbClr val="FF0000"/>
                </a:solidFill>
                <a:latin typeface="Times New Roman" pitchFamily="18" charset="0"/>
                <a:cs typeface="Times New Roman" pitchFamily="18" charset="0"/>
                <a:sym typeface="Symbol"/>
              </a:rPr>
              <a:t></a:t>
            </a:r>
            <a:r>
              <a:rPr lang="es-ES" sz="1425" baseline="-25000" dirty="0">
                <a:solidFill>
                  <a:srgbClr val="FF0000"/>
                </a:solidFill>
                <a:latin typeface="Times New Roman" pitchFamily="18" charset="0"/>
                <a:cs typeface="Times New Roman" pitchFamily="18" charset="0"/>
              </a:rPr>
              <a:t>j</a:t>
            </a:r>
            <a:r>
              <a:rPr lang="es-ES" sz="1425" dirty="0">
                <a:solidFill>
                  <a:srgbClr val="FF0000"/>
                </a:solidFill>
                <a:latin typeface="Times New Roman" pitchFamily="18" charset="0"/>
                <a:cs typeface="Times New Roman" pitchFamily="18" charset="0"/>
              </a:rPr>
              <a:t> )= 0).</a:t>
            </a:r>
          </a:p>
          <a:p>
            <a:pPr marL="203597" indent="-203597" algn="l">
              <a:buFont typeface="Wingdings" pitchFamily="2" charset="2"/>
              <a:buChar char="§"/>
              <a:defRPr/>
            </a:pPr>
            <a:r>
              <a:rPr lang="es-ES" sz="1425" dirty="0">
                <a:solidFill>
                  <a:srgbClr val="FF0000"/>
                </a:solidFill>
                <a:latin typeface="Times New Roman" pitchFamily="18" charset="0"/>
                <a:cs typeface="Times New Roman" pitchFamily="18" charset="0"/>
              </a:rPr>
              <a:t>Un supuesto que engloba los anteriores es que los errores, </a:t>
            </a:r>
            <a:r>
              <a:rPr lang="es-ES" sz="1425" dirty="0">
                <a:solidFill>
                  <a:srgbClr val="FF0000"/>
                </a:solidFill>
              </a:rPr>
              <a:t> </a:t>
            </a:r>
            <a:r>
              <a:rPr lang="es-ES" sz="1425" dirty="0">
                <a:solidFill>
                  <a:srgbClr val="FF0000"/>
                </a:solidFill>
                <a:sym typeface="Symbol"/>
              </a:rPr>
              <a:t>, </a:t>
            </a:r>
            <a:r>
              <a:rPr lang="es-ES" sz="1425" dirty="0">
                <a:solidFill>
                  <a:srgbClr val="FF0000"/>
                </a:solidFill>
                <a:latin typeface="Times New Roman" pitchFamily="18" charset="0"/>
                <a:cs typeface="Times New Roman" pitchFamily="18" charset="0"/>
              </a:rPr>
              <a:t>del modelo se distribuyen como una normal con media cero y varianza </a:t>
            </a:r>
            <a:r>
              <a:rPr lang="es-ES" sz="1425" dirty="0">
                <a:solidFill>
                  <a:srgbClr val="FF0000"/>
                </a:solidFill>
                <a:latin typeface="Times New Roman" pitchFamily="18" charset="0"/>
                <a:cs typeface="Times New Roman" pitchFamily="18" charset="0"/>
                <a:sym typeface="Symbol"/>
              </a:rPr>
              <a:t></a:t>
            </a:r>
            <a:r>
              <a:rPr lang="es-ES" sz="1425" baseline="30000" dirty="0">
                <a:solidFill>
                  <a:srgbClr val="FF0000"/>
                </a:solidFill>
                <a:latin typeface="Times New Roman" pitchFamily="18" charset="0"/>
                <a:cs typeface="Times New Roman" pitchFamily="18" charset="0"/>
              </a:rPr>
              <a:t>2</a:t>
            </a:r>
            <a:r>
              <a:rPr lang="es-ES" sz="1425" dirty="0">
                <a:solidFill>
                  <a:srgbClr val="FF0000"/>
                </a:solidFill>
                <a:latin typeface="Times New Roman" pitchFamily="18" charset="0"/>
                <a:cs typeface="Times New Roman" pitchFamily="18" charset="0"/>
              </a:rPr>
              <a:t>. Esto es,</a:t>
            </a:r>
          </a:p>
          <a:p>
            <a:pPr marL="203597" indent="-203597" algn="l">
              <a:defRPr/>
            </a:pPr>
            <a:r>
              <a:rPr lang="es-ES" sz="1425" dirty="0">
                <a:solidFill>
                  <a:srgbClr val="FF0000"/>
                </a:solidFill>
                <a:latin typeface="Times New Roman" pitchFamily="18" charset="0"/>
                <a:cs typeface="Times New Roman" pitchFamily="18" charset="0"/>
              </a:rPr>
              <a:t>                                            </a:t>
            </a:r>
            <a:r>
              <a:rPr lang="es-ES" sz="1425" dirty="0">
                <a:solidFill>
                  <a:srgbClr val="FF0000"/>
                </a:solidFill>
              </a:rPr>
              <a:t>  </a:t>
            </a:r>
            <a:r>
              <a:rPr lang="es-ES" sz="1425" dirty="0">
                <a:solidFill>
                  <a:srgbClr val="FF0000"/>
                </a:solidFill>
                <a:sym typeface="Symbol"/>
              </a:rPr>
              <a:t></a:t>
            </a:r>
            <a:r>
              <a:rPr lang="es-ES" sz="1425" dirty="0">
                <a:solidFill>
                  <a:srgbClr val="FF0000"/>
                </a:solidFill>
              </a:rPr>
              <a:t> </a:t>
            </a:r>
            <a:r>
              <a:rPr lang="es-ES" sz="1425" dirty="0">
                <a:solidFill>
                  <a:srgbClr val="FF0000"/>
                </a:solidFill>
                <a:sym typeface="Symbol"/>
              </a:rPr>
              <a:t></a:t>
            </a:r>
            <a:r>
              <a:rPr lang="es-ES" sz="1425" dirty="0">
                <a:solidFill>
                  <a:srgbClr val="FF0000"/>
                </a:solidFill>
              </a:rPr>
              <a:t> N(0, </a:t>
            </a:r>
            <a:r>
              <a:rPr lang="es-ES" sz="1425" dirty="0">
                <a:solidFill>
                  <a:srgbClr val="FF0000"/>
                </a:solidFill>
                <a:sym typeface="Symbol"/>
              </a:rPr>
              <a:t></a:t>
            </a:r>
            <a:r>
              <a:rPr lang="es-ES" sz="1425" baseline="30000" dirty="0">
                <a:solidFill>
                  <a:srgbClr val="FF0000"/>
                </a:solidFill>
              </a:rPr>
              <a:t>2</a:t>
            </a:r>
            <a:r>
              <a:rPr lang="es-ES" sz="1425" dirty="0">
                <a:solidFill>
                  <a:srgbClr val="FF0000"/>
                </a:solidFill>
              </a:rPr>
              <a:t> ).</a:t>
            </a:r>
          </a:p>
          <a:p>
            <a:pPr marL="203597" indent="-203597" algn="l">
              <a:spcAft>
                <a:spcPts val="450"/>
              </a:spcAft>
              <a:buFont typeface="Wingdings" pitchFamily="2" charset="2"/>
              <a:buChar char="§"/>
              <a:defRPr/>
            </a:pPr>
            <a:r>
              <a:rPr lang="es-ES" sz="1425" dirty="0">
                <a:solidFill>
                  <a:srgbClr val="FF0000"/>
                </a:solidFill>
                <a:latin typeface="Times New Roman" pitchFamily="18" charset="0"/>
                <a:cs typeface="Times New Roman" pitchFamily="18" charset="0"/>
              </a:rPr>
              <a:t>Adicionalmente </a:t>
            </a:r>
            <a:r>
              <a:rPr lang="es-ES" sz="1425" dirty="0" err="1">
                <a:solidFill>
                  <a:srgbClr val="FF0000"/>
                </a:solidFill>
                <a:latin typeface="Times New Roman" pitchFamily="18" charset="0"/>
                <a:cs typeface="Times New Roman" pitchFamily="18" charset="0"/>
              </a:rPr>
              <a:t>tenermos</a:t>
            </a:r>
            <a:r>
              <a:rPr lang="es-ES" sz="1425" dirty="0">
                <a:solidFill>
                  <a:srgbClr val="FF0000"/>
                </a:solidFill>
                <a:latin typeface="Times New Roman" pitchFamily="18" charset="0"/>
                <a:cs typeface="Times New Roman" pitchFamily="18" charset="0"/>
              </a:rPr>
              <a:t> el supuesto de independencia de las variables </a:t>
            </a:r>
            <a:r>
              <a:rPr lang="es-ES" sz="1425" dirty="0" err="1">
                <a:solidFill>
                  <a:srgbClr val="FF0000"/>
                </a:solidFill>
                <a:latin typeface="Times New Roman" pitchFamily="18" charset="0"/>
                <a:cs typeface="Times New Roman" pitchFamily="18" charset="0"/>
              </a:rPr>
              <a:t>regresoras</a:t>
            </a:r>
            <a:r>
              <a:rPr lang="es-ES" sz="1425" dirty="0">
                <a:solidFill>
                  <a:srgbClr val="FF0000"/>
                </a:solidFill>
                <a:latin typeface="Times New Roman" pitchFamily="18" charset="0"/>
                <a:cs typeface="Times New Roman" pitchFamily="18" charset="0"/>
              </a:rPr>
              <a:t> (No colinealidad).</a:t>
            </a:r>
          </a:p>
        </p:txBody>
      </p:sp>
      <p:sp>
        <p:nvSpPr>
          <p:cNvPr id="4" name="3 CuadroTexto"/>
          <p:cNvSpPr txBox="1"/>
          <p:nvPr/>
        </p:nvSpPr>
        <p:spPr>
          <a:xfrm>
            <a:off x="2230319" y="5301208"/>
            <a:ext cx="6318647" cy="1477328"/>
          </a:xfrm>
          <a:prstGeom prst="rect">
            <a:avLst/>
          </a:prstGeom>
          <a:noFill/>
        </p:spPr>
        <p:txBody>
          <a:bodyPr>
            <a:spAutoFit/>
          </a:bodyPr>
          <a:lstStyle/>
          <a:p>
            <a:pPr>
              <a:defRPr/>
            </a:pPr>
            <a:r>
              <a:rPr lang="es-ES" sz="1800" b="1" i="1" dirty="0">
                <a:solidFill>
                  <a:srgbClr val="0070C0"/>
                </a:solidFill>
                <a:latin typeface="Times New Roman" pitchFamily="18" charset="0"/>
                <a:cs typeface="Times New Roman" pitchFamily="18" charset="0"/>
              </a:rPr>
              <a:t>La validez de estos supuestos en los datos observados es dudosa por lo que es necesario que se hagan los análisis para verificar si se cumplen y por lo tanto el modelo ajustado es adecuado. La violación de estos supuestos puede tener consecuencias potenciales graves  en las estimaciones.</a:t>
            </a:r>
          </a:p>
        </p:txBody>
      </p:sp>
    </p:spTree>
    <p:extLst>
      <p:ext uri="{BB962C8B-B14F-4D97-AF65-F5344CB8AC3E}">
        <p14:creationId xmlns:p14="http://schemas.microsoft.com/office/powerpoint/2010/main" val="370982058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033587" y="1010543"/>
            <a:ext cx="4644629" cy="92333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1800" b="1" dirty="0">
                <a:solidFill>
                  <a:schemeClr val="accent1">
                    <a:lumMod val="75000"/>
                  </a:schemeClr>
                </a:solidFill>
                <a:latin typeface="Arial Narrow" pitchFamily="34" charset="0"/>
                <a:ea typeface="Times New Roman" pitchFamily="18" charset="0"/>
              </a:rPr>
              <a:t>ANALISIS DE REGRESION</a:t>
            </a:r>
          </a:p>
          <a:p>
            <a:pPr algn="ctr" eaLnBrk="0" hangingPunct="0">
              <a:defRPr/>
            </a:pPr>
            <a:r>
              <a:rPr lang="es-ES" sz="1800" b="1" dirty="0">
                <a:solidFill>
                  <a:schemeClr val="accent1">
                    <a:lumMod val="75000"/>
                  </a:schemeClr>
                </a:solidFill>
                <a:latin typeface="Arial Narrow" pitchFamily="34" charset="0"/>
                <a:ea typeface="Times New Roman" pitchFamily="18" charset="0"/>
              </a:rPr>
              <a:t>Evaluaci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 la adecuaci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del modelo ajustado</a:t>
            </a:r>
            <a:endParaRPr lang="es-ES" sz="1800" dirty="0">
              <a:solidFill>
                <a:schemeClr val="accent1">
                  <a:lumMod val="75000"/>
                </a:schemeClr>
              </a:solidFill>
              <a:latin typeface="Arial" pitchFamily="34" charset="0"/>
            </a:endParaRPr>
          </a:p>
        </p:txBody>
      </p:sp>
      <p:sp>
        <p:nvSpPr>
          <p:cNvPr id="61441" name="Rectangle 1"/>
          <p:cNvSpPr>
            <a:spLocks noChangeArrowheads="1"/>
          </p:cNvSpPr>
          <p:nvPr/>
        </p:nvSpPr>
        <p:spPr bwMode="auto">
          <a:xfrm>
            <a:off x="2411760" y="2348880"/>
            <a:ext cx="5940029" cy="2593018"/>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eaLnBrk="0" hangingPunct="0">
              <a:spcAft>
                <a:spcPts val="450"/>
              </a:spcAft>
              <a:tabLst>
                <a:tab pos="171450" algn="ctr"/>
                <a:tab pos="2105025" algn="ctr"/>
                <a:tab pos="4208860" algn="r"/>
              </a:tabLst>
              <a:defRPr/>
            </a:pPr>
            <a:r>
              <a:rPr lang="es-ES" sz="1500" dirty="0">
                <a:latin typeface="Times New Roman" pitchFamily="18" charset="0"/>
                <a:cs typeface="Times New Roman" pitchFamily="18" charset="0"/>
              </a:rPr>
              <a:t>La verificación de estos supuestos se realizará mediante :</a:t>
            </a:r>
          </a:p>
          <a:p>
            <a:pPr eaLnBrk="0" hangingPunct="0">
              <a:buFontTx/>
              <a:buChar char="•"/>
              <a:tabLst>
                <a:tab pos="171450" algn="ctr"/>
                <a:tab pos="2105025" algn="ctr"/>
                <a:tab pos="4208860" algn="r"/>
              </a:tabLst>
              <a:defRPr/>
            </a:pPr>
            <a:r>
              <a:rPr lang="es-ES" sz="1500" b="1" i="1" dirty="0">
                <a:solidFill>
                  <a:srgbClr val="7030A0"/>
                </a:solidFill>
                <a:latin typeface="Times New Roman" pitchFamily="18" charset="0"/>
                <a:cs typeface="Times New Roman" pitchFamily="18" charset="0"/>
              </a:rPr>
              <a:t>El Análisis de residuos del ajuste.</a:t>
            </a:r>
          </a:p>
          <a:p>
            <a:pPr eaLnBrk="0" hangingPunct="0">
              <a:spcAft>
                <a:spcPts val="450"/>
              </a:spcAft>
              <a:buFontTx/>
              <a:buChar char="•"/>
              <a:tabLst>
                <a:tab pos="171450" algn="ctr"/>
                <a:tab pos="2105025" algn="ctr"/>
                <a:tab pos="4208860" algn="r"/>
              </a:tabLst>
              <a:defRPr/>
            </a:pPr>
            <a:r>
              <a:rPr lang="es-ES" sz="1500" b="1" i="1" dirty="0">
                <a:solidFill>
                  <a:srgbClr val="7030A0"/>
                </a:solidFill>
                <a:latin typeface="Times New Roman" pitchFamily="18" charset="0"/>
                <a:cs typeface="Times New Roman" pitchFamily="18" charset="0"/>
              </a:rPr>
              <a:t>El análisis de influencia.</a:t>
            </a:r>
          </a:p>
          <a:p>
            <a:pPr eaLnBrk="0" hangingPunct="0">
              <a:spcAft>
                <a:spcPts val="450"/>
              </a:spcAft>
              <a:buFontTx/>
              <a:buChar char="•"/>
              <a:tabLst>
                <a:tab pos="171450" algn="ctr"/>
                <a:tab pos="2105025" algn="ctr"/>
                <a:tab pos="4208860" algn="r"/>
              </a:tabLst>
              <a:defRPr/>
            </a:pPr>
            <a:r>
              <a:rPr lang="es-ES" sz="1500" b="1" i="1" dirty="0">
                <a:solidFill>
                  <a:srgbClr val="7030A0"/>
                </a:solidFill>
                <a:latin typeface="Times New Roman" pitchFamily="18" charset="0"/>
                <a:cs typeface="Times New Roman" pitchFamily="18" charset="0"/>
              </a:rPr>
              <a:t>Pruebas de hipótesis.</a:t>
            </a:r>
          </a:p>
          <a:p>
            <a:pPr algn="l" eaLnBrk="0" hangingPunct="0">
              <a:tabLst>
                <a:tab pos="171450" algn="ctr"/>
                <a:tab pos="2105025" algn="ctr"/>
                <a:tab pos="4208860" algn="r"/>
              </a:tabLst>
              <a:defRPr/>
            </a:pPr>
            <a:r>
              <a:rPr lang="es-ES" sz="1500" dirty="0">
                <a:latin typeface="Times New Roman" pitchFamily="18" charset="0"/>
                <a:cs typeface="Times New Roman" pitchFamily="18" charset="0"/>
              </a:rPr>
              <a:t>En caso de que el análisis indique que alguno de los supuestos no se verifica este problema deberá ser resuelto (ver Montgomery, D.C. </a:t>
            </a:r>
            <a:r>
              <a:rPr lang="es-ES" sz="1500" dirty="0" err="1">
                <a:latin typeface="Times New Roman" pitchFamily="18" charset="0"/>
                <a:cs typeface="Times New Roman" pitchFamily="18" charset="0"/>
              </a:rPr>
              <a:t>Peck</a:t>
            </a:r>
            <a:r>
              <a:rPr lang="es-ES" sz="1500" dirty="0">
                <a:latin typeface="Times New Roman" pitchFamily="18" charset="0"/>
                <a:cs typeface="Times New Roman" pitchFamily="18" charset="0"/>
              </a:rPr>
              <a:t>, E.A. Introducción al Análisis de Regresión Lineal (2002)).  </a:t>
            </a:r>
            <a:r>
              <a:rPr lang="es-ES" sz="1500" dirty="0">
                <a:solidFill>
                  <a:srgbClr val="FF0000"/>
                </a:solidFill>
                <a:latin typeface="Times New Roman" pitchFamily="18" charset="0"/>
                <a:cs typeface="Times New Roman" pitchFamily="18" charset="0"/>
              </a:rPr>
              <a:t>por que de otro modo, el modelo se invalida y puede tener una  pobre performance y en algunos casos incluso puede llevar a conclusiones erradas. </a:t>
            </a:r>
          </a:p>
          <a:p>
            <a:pPr eaLnBrk="0" hangingPunct="0">
              <a:tabLst>
                <a:tab pos="171450" algn="ctr"/>
                <a:tab pos="2105025" algn="ctr"/>
                <a:tab pos="4208860" algn="r"/>
              </a:tabLst>
              <a:defRPr/>
            </a:pPr>
            <a:endParaRPr lang="es-ES" sz="1500" dirty="0">
              <a:latin typeface="Times New Roman" pitchFamily="18" charset="0"/>
              <a:cs typeface="Times New Roman" pitchFamily="18" charset="0"/>
            </a:endParaRPr>
          </a:p>
        </p:txBody>
      </p:sp>
    </p:spTree>
    <p:extLst>
      <p:ext uri="{BB962C8B-B14F-4D97-AF65-F5344CB8AC3E}">
        <p14:creationId xmlns:p14="http://schemas.microsoft.com/office/powerpoint/2010/main" val="194597870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ext uri="{D42A27DB-BD31-4B8C-83A1-F6EECF244321}">
                <p14:modId xmlns:p14="http://schemas.microsoft.com/office/powerpoint/2010/main" val="348099878"/>
              </p:ext>
            </p:extLst>
          </p:nvPr>
        </p:nvGraphicFramePr>
        <p:xfrm>
          <a:off x="3474416" y="3861269"/>
          <a:ext cx="2375297" cy="333375"/>
        </p:xfrm>
        <a:graphic>
          <a:graphicData uri="http://schemas.openxmlformats.org/presentationml/2006/ole">
            <mc:AlternateContent xmlns:mc="http://schemas.openxmlformats.org/markup-compatibility/2006">
              <mc:Choice xmlns:v="urn:schemas-microsoft-com:vml" Requires="v">
                <p:oleObj spid="_x0000_s5202" name="Equation" r:id="rId3" imgW="1625600" imgH="228600" progId="Equation.DSMT4">
                  <p:embed/>
                </p:oleObj>
              </mc:Choice>
              <mc:Fallback>
                <p:oleObj name="Equation" r:id="rId3" imgW="1625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416" y="3861269"/>
                        <a:ext cx="2375297"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1"/>
          <p:cNvSpPr>
            <a:spLocks noChangeArrowheads="1"/>
          </p:cNvSpPr>
          <p:nvPr/>
        </p:nvSpPr>
        <p:spPr bwMode="auto">
          <a:xfrm>
            <a:off x="2663600" y="957037"/>
            <a:ext cx="4644629" cy="92333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1800" b="1" dirty="0">
                <a:solidFill>
                  <a:schemeClr val="accent1">
                    <a:lumMod val="75000"/>
                  </a:schemeClr>
                </a:solidFill>
                <a:latin typeface="Arial Narrow" pitchFamily="34" charset="0"/>
                <a:ea typeface="Times New Roman" pitchFamily="18" charset="0"/>
              </a:rPr>
              <a:t>Evaluaci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 la adecuaci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del modelo ajustado</a:t>
            </a:r>
          </a:p>
          <a:p>
            <a:pPr algn="ctr" eaLnBrk="0" hangingPunct="0">
              <a:defRPr/>
            </a:pPr>
            <a:r>
              <a:rPr lang="es-ES" sz="1800" b="1" dirty="0">
                <a:solidFill>
                  <a:schemeClr val="accent1">
                    <a:lumMod val="75000"/>
                  </a:schemeClr>
                </a:solidFill>
                <a:latin typeface="Arial Narrow" pitchFamily="34" charset="0"/>
              </a:rPr>
              <a:t>Análisis de residuos</a:t>
            </a:r>
            <a:endParaRPr lang="es-ES" sz="1800" dirty="0">
              <a:solidFill>
                <a:schemeClr val="accent1">
                  <a:lumMod val="75000"/>
                </a:schemeClr>
              </a:solidFill>
              <a:latin typeface="Arial" pitchFamily="34" charset="0"/>
            </a:endParaRPr>
          </a:p>
        </p:txBody>
      </p:sp>
      <p:sp>
        <p:nvSpPr>
          <p:cNvPr id="1031" name="7 CuadroTexto"/>
          <p:cNvSpPr txBox="1">
            <a:spLocks noChangeArrowheads="1"/>
          </p:cNvSpPr>
          <p:nvPr/>
        </p:nvSpPr>
        <p:spPr bwMode="auto">
          <a:xfrm>
            <a:off x="2069479" y="1809823"/>
            <a:ext cx="62103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500">
                <a:latin typeface="Times New Roman" pitchFamily="18" charset="0"/>
                <a:cs typeface="Times New Roman" pitchFamily="18" charset="0"/>
              </a:rPr>
              <a:t>Recordar  que los errores,  </a:t>
            </a:r>
            <a:r>
              <a:rPr lang="es-ES" sz="1500">
                <a:latin typeface="Times New Roman" pitchFamily="18" charset="0"/>
                <a:cs typeface="Times New Roman" pitchFamily="18" charset="0"/>
                <a:sym typeface="Symbol" pitchFamily="18" charset="2"/>
              </a:rPr>
              <a:t>, d</a:t>
            </a:r>
            <a:r>
              <a:rPr lang="es-ES" sz="1500">
                <a:latin typeface="Times New Roman" pitchFamily="18" charset="0"/>
                <a:cs typeface="Times New Roman" pitchFamily="18" charset="0"/>
              </a:rPr>
              <a:t>el modelo de regresión lineal múltiple dado por:</a:t>
            </a:r>
          </a:p>
        </p:txBody>
      </p:sp>
      <p:graphicFrame>
        <p:nvGraphicFramePr>
          <p:cNvPr id="1027" name="Object 6"/>
          <p:cNvGraphicFramePr>
            <a:graphicFrameLocks noChangeAspect="1"/>
          </p:cNvGraphicFramePr>
          <p:nvPr>
            <p:extLst>
              <p:ext uri="{D42A27DB-BD31-4B8C-83A1-F6EECF244321}">
                <p14:modId xmlns:p14="http://schemas.microsoft.com/office/powerpoint/2010/main" val="3669945660"/>
              </p:ext>
            </p:extLst>
          </p:nvPr>
        </p:nvGraphicFramePr>
        <p:xfrm>
          <a:off x="3366069" y="2187250"/>
          <a:ext cx="2753916" cy="352425"/>
        </p:xfrm>
        <a:graphic>
          <a:graphicData uri="http://schemas.openxmlformats.org/presentationml/2006/ole">
            <mc:AlternateContent xmlns:mc="http://schemas.openxmlformats.org/markup-compatibility/2006">
              <mc:Choice xmlns:v="urn:schemas-microsoft-com:vml" Requires="v">
                <p:oleObj spid="_x0000_s5203" name="Equation" r:id="rId5" imgW="1803400" imgH="228600" progId="Equation.DSMT4">
                  <p:embed/>
                </p:oleObj>
              </mc:Choice>
              <mc:Fallback>
                <p:oleObj name="Equation" r:id="rId5" imgW="18034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6069" y="2187250"/>
                        <a:ext cx="2753916"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9 CuadroTexto"/>
          <p:cNvSpPr txBox="1">
            <a:spLocks noChangeArrowheads="1"/>
          </p:cNvSpPr>
          <p:nvPr/>
        </p:nvSpPr>
        <p:spPr bwMode="auto">
          <a:xfrm>
            <a:off x="2339752" y="2832140"/>
            <a:ext cx="6265069" cy="105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b="1" dirty="0">
                <a:solidFill>
                  <a:srgbClr val="FF0000"/>
                </a:solidFill>
              </a:rPr>
              <a:t>Residuos  ordinarios</a:t>
            </a:r>
          </a:p>
          <a:p>
            <a:pPr eaLnBrk="1" hangingPunct="1"/>
            <a:endParaRPr lang="es-ES" sz="825" b="1" dirty="0"/>
          </a:p>
          <a:p>
            <a:pPr eaLnBrk="1" hangingPunct="1"/>
            <a:r>
              <a:rPr lang="es-ES" sz="1800" dirty="0"/>
              <a:t>Una forma de estimar estos errores es mediante los residuos  del ajuste ,</a:t>
            </a:r>
            <a:r>
              <a:rPr lang="es-ES" sz="1800" b="1" dirty="0"/>
              <a:t>e</a:t>
            </a:r>
            <a:r>
              <a:rPr lang="es-ES" sz="1800" dirty="0"/>
              <a:t> , que se obtienen  como:</a:t>
            </a:r>
          </a:p>
        </p:txBody>
      </p:sp>
      <p:sp>
        <p:nvSpPr>
          <p:cNvPr id="1033" name="10 CuadroTexto"/>
          <p:cNvSpPr txBox="1">
            <a:spLocks noChangeArrowheads="1"/>
          </p:cNvSpPr>
          <p:nvPr/>
        </p:nvSpPr>
        <p:spPr bwMode="auto">
          <a:xfrm>
            <a:off x="2069479" y="2673025"/>
            <a:ext cx="18907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son no observables.  </a:t>
            </a:r>
          </a:p>
        </p:txBody>
      </p:sp>
      <p:sp>
        <p:nvSpPr>
          <p:cNvPr id="1034" name="11 CuadroTexto"/>
          <p:cNvSpPr txBox="1">
            <a:spLocks noChangeArrowheads="1"/>
          </p:cNvSpPr>
          <p:nvPr/>
        </p:nvSpPr>
        <p:spPr bwMode="auto">
          <a:xfrm>
            <a:off x="2069480" y="4239889"/>
            <a:ext cx="610314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Donde :</a:t>
            </a:r>
          </a:p>
          <a:p>
            <a:pPr eaLnBrk="1" hangingPunct="1"/>
            <a:endParaRPr lang="es-ES" sz="600"/>
          </a:p>
          <a:p>
            <a:pPr eaLnBrk="1" hangingPunct="1"/>
            <a:r>
              <a:rPr lang="es-ES" sz="1800"/>
              <a:t>y</a:t>
            </a:r>
            <a:r>
              <a:rPr lang="es-ES" sz="1800" baseline="-25000"/>
              <a:t>i </a:t>
            </a:r>
            <a:r>
              <a:rPr lang="es-ES" sz="1800"/>
              <a:t>  ; Valores observados de la variable dependiente</a:t>
            </a:r>
          </a:p>
        </p:txBody>
      </p:sp>
      <p:graphicFrame>
        <p:nvGraphicFramePr>
          <p:cNvPr id="1028" name="Object 7"/>
          <p:cNvGraphicFramePr>
            <a:graphicFrameLocks noChangeAspect="1"/>
          </p:cNvGraphicFramePr>
          <p:nvPr>
            <p:extLst>
              <p:ext uri="{D42A27DB-BD31-4B8C-83A1-F6EECF244321}">
                <p14:modId xmlns:p14="http://schemas.microsoft.com/office/powerpoint/2010/main" val="4003106426"/>
              </p:ext>
            </p:extLst>
          </p:nvPr>
        </p:nvGraphicFramePr>
        <p:xfrm>
          <a:off x="2124249" y="4941166"/>
          <a:ext cx="215503" cy="346472"/>
        </p:xfrm>
        <a:graphic>
          <a:graphicData uri="http://schemas.openxmlformats.org/presentationml/2006/ole">
            <mc:AlternateContent xmlns:mc="http://schemas.openxmlformats.org/markup-compatibility/2006">
              <mc:Choice xmlns:v="urn:schemas-microsoft-com:vml" Requires="v">
                <p:oleObj spid="_x0000_s5204"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4249" y="4941166"/>
                        <a:ext cx="215503" cy="346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5" name="13 CuadroTexto"/>
          <p:cNvSpPr txBox="1">
            <a:spLocks noChangeArrowheads="1"/>
          </p:cNvSpPr>
          <p:nvPr/>
        </p:nvSpPr>
        <p:spPr bwMode="auto">
          <a:xfrm>
            <a:off x="2339752" y="4941168"/>
            <a:ext cx="61031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 Valores estimados  de la variable respuesta para el i-ésimo individuo.</a:t>
            </a:r>
          </a:p>
        </p:txBody>
      </p:sp>
      <p:graphicFrame>
        <p:nvGraphicFramePr>
          <p:cNvPr id="1029" name="Object 3"/>
          <p:cNvGraphicFramePr>
            <a:graphicFrameLocks noChangeAspect="1"/>
          </p:cNvGraphicFramePr>
          <p:nvPr>
            <p:extLst>
              <p:ext uri="{D42A27DB-BD31-4B8C-83A1-F6EECF244321}">
                <p14:modId xmlns:p14="http://schemas.microsoft.com/office/powerpoint/2010/main" val="3314146329"/>
              </p:ext>
            </p:extLst>
          </p:nvPr>
        </p:nvGraphicFramePr>
        <p:xfrm>
          <a:off x="3366069" y="5637083"/>
          <a:ext cx="3780234" cy="330994"/>
        </p:xfrm>
        <a:graphic>
          <a:graphicData uri="http://schemas.openxmlformats.org/presentationml/2006/ole">
            <mc:AlternateContent xmlns:mc="http://schemas.openxmlformats.org/markup-compatibility/2006">
              <mc:Choice xmlns:v="urn:schemas-microsoft-com:vml" Requires="v">
                <p:oleObj spid="_x0000_s5205" name="Equation" r:id="rId9" imgW="2908080" imgH="253800" progId="Equation.DSMT4">
                  <p:embed/>
                </p:oleObj>
              </mc:Choice>
              <mc:Fallback>
                <p:oleObj name="Equation" r:id="rId9" imgW="2908080" imgH="253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6069" y="5637083"/>
                        <a:ext cx="3780234" cy="3309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9259882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5"/>
          <p:cNvSpPr>
            <a:spLocks noChangeArrowheads="1"/>
          </p:cNvSpPr>
          <p:nvPr/>
        </p:nvSpPr>
        <p:spPr bwMode="auto">
          <a:xfrm rot="10800000" flipV="1">
            <a:off x="1439467" y="5349736"/>
            <a:ext cx="4968478" cy="242374"/>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just" eaLnBrk="0" hangingPunct="0">
              <a:defRPr/>
            </a:pPr>
            <a:r>
              <a:rPr lang="es-ES" sz="975">
                <a:latin typeface="Arial Narrow" pitchFamily="34" charset="0"/>
                <a:cs typeface="Times New Roman" pitchFamily="18" charset="0"/>
              </a:rPr>
              <a:t>¨</a:t>
            </a:r>
            <a:endParaRPr lang="es-ES" sz="750"/>
          </a:p>
        </p:txBody>
      </p:sp>
      <p:sp>
        <p:nvSpPr>
          <p:cNvPr id="10" name="9 CuadroTexto"/>
          <p:cNvSpPr txBox="1"/>
          <p:nvPr/>
        </p:nvSpPr>
        <p:spPr>
          <a:xfrm>
            <a:off x="2033587" y="1939315"/>
            <a:ext cx="6318647" cy="2390398"/>
          </a:xfrm>
          <a:prstGeom prst="rect">
            <a:avLst/>
          </a:prstGeom>
          <a:noFill/>
        </p:spPr>
        <p:txBody>
          <a:bodyPr>
            <a:spAutoFit/>
          </a:bodyPr>
          <a:lstStyle/>
          <a:p>
            <a:pPr>
              <a:defRPr/>
            </a:pPr>
            <a:r>
              <a:rPr lang="es-ES" sz="1500" dirty="0">
                <a:latin typeface="Times New Roman" pitchFamily="18" charset="0"/>
                <a:cs typeface="Times New Roman" pitchFamily="18" charset="0"/>
              </a:rPr>
              <a:t>Además de los residuos ordinarios se pueden calcular varios tipos de residuos tales como </a:t>
            </a:r>
            <a:r>
              <a:rPr lang="es-ES" sz="1800" dirty="0"/>
              <a:t>:</a:t>
            </a:r>
          </a:p>
          <a:p>
            <a:pPr>
              <a:defRPr/>
            </a:pPr>
            <a:endParaRPr lang="es-ES" sz="300" dirty="0"/>
          </a:p>
          <a:p>
            <a:pPr marL="203597" indent="-203597" algn="just">
              <a:spcAft>
                <a:spcPts val="450"/>
              </a:spcAft>
              <a:defRPr/>
            </a:pPr>
            <a:r>
              <a:rPr lang="es-ES" sz="1500" b="1" dirty="0">
                <a:latin typeface="Times New Roman" pitchFamily="18" charset="0"/>
                <a:cs typeface="Times New Roman" pitchFamily="18" charset="0"/>
              </a:rPr>
              <a:t>1. </a:t>
            </a:r>
            <a:r>
              <a:rPr lang="es-ES" sz="1500" b="1" dirty="0">
                <a:solidFill>
                  <a:srgbClr val="FF0000"/>
                </a:solidFill>
                <a:latin typeface="Times New Roman" pitchFamily="18" charset="0"/>
                <a:cs typeface="Times New Roman" pitchFamily="18" charset="0"/>
              </a:rPr>
              <a:t>Residuos </a:t>
            </a:r>
            <a:r>
              <a:rPr lang="es-ES" sz="1500" b="1" dirty="0" err="1">
                <a:solidFill>
                  <a:srgbClr val="FF0000"/>
                </a:solidFill>
                <a:latin typeface="Times New Roman" pitchFamily="18" charset="0"/>
                <a:cs typeface="Times New Roman" pitchFamily="18" charset="0"/>
              </a:rPr>
              <a:t>estudentizados</a:t>
            </a:r>
            <a:r>
              <a:rPr lang="es-ES" sz="1500" b="1" dirty="0">
                <a:solidFill>
                  <a:srgbClr val="FF0000"/>
                </a:solidFill>
                <a:latin typeface="Times New Roman" pitchFamily="18" charset="0"/>
                <a:cs typeface="Times New Roman" pitchFamily="18" charset="0"/>
              </a:rPr>
              <a:t>.- </a:t>
            </a:r>
          </a:p>
          <a:p>
            <a:pPr algn="just">
              <a:spcAft>
                <a:spcPts val="450"/>
              </a:spcAft>
              <a:defRPr/>
            </a:pPr>
            <a:r>
              <a:rPr lang="es-ES" sz="1500" dirty="0">
                <a:latin typeface="Times New Roman" pitchFamily="18" charset="0"/>
                <a:ea typeface="Times New Roman" pitchFamily="18" charset="0"/>
                <a:cs typeface="Times New Roman" pitchFamily="18" charset="0"/>
              </a:rPr>
              <a:t>Se define como la diferencia entre las respuestas observadas y estimadas, divididas entre los errores estándar de las respuestas estimadas. Sus ventajas son:</a:t>
            </a:r>
          </a:p>
          <a:p>
            <a:pPr marL="269081" indent="-269081" algn="just" eaLnBrk="0" hangingPunct="0">
              <a:buFontTx/>
              <a:buAutoNum type="alphaLcParenR"/>
              <a:defRPr/>
            </a:pPr>
            <a:r>
              <a:rPr lang="es-ES" sz="1500" b="1" dirty="0">
                <a:solidFill>
                  <a:srgbClr val="0070C0"/>
                </a:solidFill>
                <a:latin typeface="Times New Roman" pitchFamily="18" charset="0"/>
                <a:ea typeface="Times New Roman" pitchFamily="18" charset="0"/>
                <a:cs typeface="Times New Roman" pitchFamily="18" charset="0"/>
              </a:rPr>
              <a:t>Sus valores varían aproximadamente entre -3 y 3, (como en una distribución normal estándar). </a:t>
            </a:r>
          </a:p>
          <a:p>
            <a:pPr marL="269081" indent="-269081" algn="just" eaLnBrk="0" hangingPunct="0">
              <a:buFontTx/>
              <a:buAutoNum type="alphaLcParenR"/>
              <a:defRPr/>
            </a:pPr>
            <a:r>
              <a:rPr lang="es-ES" sz="1500" b="1" dirty="0">
                <a:solidFill>
                  <a:srgbClr val="0070C0"/>
                </a:solidFill>
                <a:latin typeface="Times New Roman" pitchFamily="18" charset="0"/>
                <a:ea typeface="Times New Roman" pitchFamily="18" charset="0"/>
                <a:cs typeface="Times New Roman" pitchFamily="18" charset="0"/>
              </a:rPr>
              <a:t>No son  muy afectados por los datos atípicos.</a:t>
            </a:r>
            <a:endParaRPr lang="es-ES" sz="2100" b="1" dirty="0">
              <a:solidFill>
                <a:srgbClr val="0070C0"/>
              </a:solidFill>
              <a:latin typeface="Times New Roman" pitchFamily="18" charset="0"/>
              <a:cs typeface="Times New Roman" pitchFamily="18" charset="0"/>
            </a:endParaRPr>
          </a:p>
        </p:txBody>
      </p:sp>
      <p:sp>
        <p:nvSpPr>
          <p:cNvPr id="11" name="10 Rectángulo"/>
          <p:cNvSpPr/>
          <p:nvPr/>
        </p:nvSpPr>
        <p:spPr>
          <a:xfrm>
            <a:off x="2267744" y="4456542"/>
            <a:ext cx="6372225" cy="2028761"/>
          </a:xfrm>
          <a:prstGeom prst="rect">
            <a:avLst/>
          </a:prstGeom>
        </p:spPr>
        <p:txBody>
          <a:bodyPr>
            <a:spAutoFit/>
          </a:bodyPr>
          <a:lstStyle/>
          <a:p>
            <a:pPr marL="203597" indent="-203597">
              <a:spcAft>
                <a:spcPts val="450"/>
              </a:spcAft>
              <a:defRPr/>
            </a:pPr>
            <a:r>
              <a:rPr lang="es-ES" sz="1500" b="1" dirty="0">
                <a:latin typeface="Times New Roman" pitchFamily="18" charset="0"/>
                <a:cs typeface="Times New Roman" pitchFamily="18" charset="0"/>
              </a:rPr>
              <a:t>2. </a:t>
            </a:r>
            <a:r>
              <a:rPr lang="es-ES" sz="1500" b="1" dirty="0">
                <a:solidFill>
                  <a:srgbClr val="FF0000"/>
                </a:solidFill>
                <a:latin typeface="Times New Roman" pitchFamily="18" charset="0"/>
                <a:cs typeface="Times New Roman" pitchFamily="18" charset="0"/>
              </a:rPr>
              <a:t>Residuos </a:t>
            </a:r>
            <a:r>
              <a:rPr lang="es-ES" sz="1500" b="1" dirty="0" err="1">
                <a:solidFill>
                  <a:srgbClr val="FF0000"/>
                </a:solidFill>
                <a:latin typeface="Times New Roman" pitchFamily="18" charset="0"/>
                <a:cs typeface="Times New Roman" pitchFamily="18" charset="0"/>
              </a:rPr>
              <a:t>estudentizados</a:t>
            </a:r>
            <a:r>
              <a:rPr lang="es-ES" sz="1500" b="1" dirty="0">
                <a:solidFill>
                  <a:srgbClr val="FF0000"/>
                </a:solidFill>
                <a:latin typeface="Times New Roman" pitchFamily="18" charset="0"/>
                <a:cs typeface="Times New Roman" pitchFamily="18" charset="0"/>
              </a:rPr>
              <a:t> eliminados</a:t>
            </a:r>
          </a:p>
          <a:p>
            <a:pPr algn="just">
              <a:spcAft>
                <a:spcPts val="150"/>
              </a:spcAft>
              <a:defRPr/>
            </a:pPr>
            <a:r>
              <a:rPr lang="es-ES" sz="1500" dirty="0">
                <a:latin typeface="Times New Roman" pitchFamily="18" charset="0"/>
                <a:cs typeface="Times New Roman" pitchFamily="18" charset="0"/>
              </a:rPr>
              <a:t>Se define como la diferencia entre las respuestas observadas y estimadas, dividida sobre los errores estándar de las respuestas estimadas, pero en este caso los valores estimados y el error </a:t>
            </a:r>
            <a:r>
              <a:rPr lang="es-ES" sz="1500" b="1" dirty="0">
                <a:solidFill>
                  <a:srgbClr val="0070C0"/>
                </a:solidFill>
                <a:latin typeface="Times New Roman" pitchFamily="18" charset="0"/>
                <a:cs typeface="Times New Roman" pitchFamily="18" charset="0"/>
              </a:rPr>
              <a:t>estándar de estimación han sido calculados retirando una observación a la vez para eliminar su posible efecto sobre las estimaciones.</a:t>
            </a:r>
          </a:p>
          <a:p>
            <a:pPr algn="just">
              <a:spcAft>
                <a:spcPts val="450"/>
              </a:spcAft>
              <a:defRPr/>
            </a:pPr>
            <a:r>
              <a:rPr lang="es-ES" sz="1500" b="1" dirty="0">
                <a:solidFill>
                  <a:srgbClr val="00B050"/>
                </a:solidFill>
                <a:latin typeface="Times New Roman" pitchFamily="18" charset="0"/>
                <a:cs typeface="Times New Roman" pitchFamily="18" charset="0"/>
              </a:rPr>
              <a:t>Este tipo de residuo tiene la ventaja que sus valores varían aproximadamente entre -3 y 3, y no son influenciados por datos atípicos.</a:t>
            </a:r>
            <a:endParaRPr lang="es-ES" sz="1800" b="1" dirty="0">
              <a:solidFill>
                <a:srgbClr val="00B050"/>
              </a:solidFill>
              <a:latin typeface="Times New Roman" pitchFamily="18" charset="0"/>
              <a:cs typeface="Times New Roman" pitchFamily="18" charset="0"/>
            </a:endParaRPr>
          </a:p>
        </p:txBody>
      </p:sp>
      <p:sp>
        <p:nvSpPr>
          <p:cNvPr id="6" name="Rectangle 1"/>
          <p:cNvSpPr>
            <a:spLocks noChangeArrowheads="1"/>
          </p:cNvSpPr>
          <p:nvPr/>
        </p:nvSpPr>
        <p:spPr bwMode="auto">
          <a:xfrm>
            <a:off x="2870595" y="692696"/>
            <a:ext cx="4644629" cy="92333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1800" b="1" dirty="0">
                <a:solidFill>
                  <a:schemeClr val="accent1">
                    <a:lumMod val="75000"/>
                  </a:schemeClr>
                </a:solidFill>
                <a:latin typeface="Arial Narrow" pitchFamily="34" charset="0"/>
                <a:ea typeface="Times New Roman" pitchFamily="18" charset="0"/>
              </a:rPr>
              <a:t>Evaluaci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 la adecuaci</a:t>
            </a:r>
            <a:r>
              <a:rPr lang="es-ES" sz="1800" b="1" dirty="0">
                <a:solidFill>
                  <a:schemeClr val="accent1">
                    <a:lumMod val="75000"/>
                  </a:schemeClr>
                </a:solidFill>
                <a:latin typeface="Arial"/>
                <a:ea typeface="Times New Roman" pitchFamily="18" charset="0"/>
              </a:rPr>
              <a:t>ó</a:t>
            </a:r>
            <a:r>
              <a:rPr lang="es-ES" sz="1800" b="1" dirty="0">
                <a:solidFill>
                  <a:schemeClr val="accent1">
                    <a:lumMod val="75000"/>
                  </a:schemeClr>
                </a:solidFill>
                <a:latin typeface="Arial Narrow" pitchFamily="34" charset="0"/>
                <a:ea typeface="Times New Roman" pitchFamily="18" charset="0"/>
              </a:rPr>
              <a:t>n del modelo ajustado</a:t>
            </a:r>
          </a:p>
          <a:p>
            <a:pPr algn="ctr" eaLnBrk="0" hangingPunct="0">
              <a:defRPr/>
            </a:pPr>
            <a:r>
              <a:rPr lang="es-ES" sz="1800" b="1" dirty="0">
                <a:solidFill>
                  <a:schemeClr val="accent1">
                    <a:lumMod val="75000"/>
                  </a:schemeClr>
                </a:solidFill>
                <a:latin typeface="Arial Narrow" pitchFamily="34" charset="0"/>
              </a:rPr>
              <a:t>Análisis de residuos</a:t>
            </a:r>
            <a:endParaRPr lang="es-ES" sz="1800" dirty="0">
              <a:solidFill>
                <a:schemeClr val="accent1">
                  <a:lumMod val="75000"/>
                </a:schemeClr>
              </a:solidFill>
              <a:latin typeface="Arial" pitchFamily="34" charset="0"/>
            </a:endParaRPr>
          </a:p>
        </p:txBody>
      </p:sp>
    </p:spTree>
    <p:extLst>
      <p:ext uri="{BB962C8B-B14F-4D97-AF65-F5344CB8AC3E}">
        <p14:creationId xmlns:p14="http://schemas.microsoft.com/office/powerpoint/2010/main" val="76666766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2339752" y="1268760"/>
            <a:ext cx="6156722" cy="439864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just" eaLnBrk="0" hangingPunct="0">
              <a:tabLst>
                <a:tab pos="342900" algn="l"/>
              </a:tabLst>
              <a:defRPr/>
            </a:pPr>
            <a:r>
              <a:rPr lang="es-ES" sz="1500" dirty="0">
                <a:solidFill>
                  <a:srgbClr val="FF0000"/>
                </a:solidFill>
                <a:latin typeface="Times New Roman" pitchFamily="18" charset="0"/>
                <a:cs typeface="Times New Roman" pitchFamily="18" charset="0"/>
              </a:rPr>
              <a:t>Se pueden usar varios tipos de gráficos:</a:t>
            </a:r>
          </a:p>
          <a:p>
            <a:pPr algn="just" eaLnBrk="0" hangingPunct="0">
              <a:tabLst>
                <a:tab pos="342900" algn="l"/>
              </a:tabLst>
              <a:defRPr/>
            </a:pPr>
            <a:endParaRPr lang="es-ES" sz="450" dirty="0">
              <a:latin typeface="Times New Roman" pitchFamily="18" charset="0"/>
              <a:cs typeface="Times New Roman" pitchFamily="18" charset="0"/>
            </a:endParaRPr>
          </a:p>
          <a:p>
            <a:pPr algn="just" eaLnBrk="0" hangingPunct="0">
              <a:buFontTx/>
              <a:buChar char="•"/>
              <a:tabLst>
                <a:tab pos="342900" algn="l"/>
              </a:tabLst>
              <a:defRPr/>
            </a:pPr>
            <a:r>
              <a:rPr lang="es-ES" sz="1500" dirty="0">
                <a:latin typeface="Times New Roman" pitchFamily="18" charset="0"/>
                <a:cs typeface="Times New Roman" pitchFamily="18" charset="0"/>
              </a:rPr>
              <a:t>   Gráficos de residuos : (</a:t>
            </a:r>
            <a:r>
              <a:rPr lang="es-ES" sz="1500" dirty="0" err="1">
                <a:latin typeface="Times New Roman" pitchFamily="18" charset="0"/>
                <a:cs typeface="Times New Roman" pitchFamily="18" charset="0"/>
              </a:rPr>
              <a:t>e</a:t>
            </a:r>
            <a:r>
              <a:rPr lang="es-ES" sz="1200" dirty="0" err="1">
                <a:latin typeface="Times New Roman" pitchFamily="18" charset="0"/>
                <a:cs typeface="Times New Roman" pitchFamily="18" charset="0"/>
              </a:rPr>
              <a:t>i</a:t>
            </a:r>
            <a:r>
              <a:rPr lang="es-ES" sz="1500" dirty="0">
                <a:latin typeface="Times New Roman" pitchFamily="18" charset="0"/>
                <a:cs typeface="Times New Roman" pitchFamily="18" charset="0"/>
              </a:rPr>
              <a:t>) Vs respuestas estimadas (y </a:t>
            </a:r>
            <a:r>
              <a:rPr lang="es-ES" sz="900" dirty="0">
                <a:latin typeface="Times New Roman" pitchFamily="18" charset="0"/>
                <a:cs typeface="Times New Roman" pitchFamily="18" charset="0"/>
              </a:rPr>
              <a:t>estimado</a:t>
            </a:r>
            <a:r>
              <a:rPr lang="es-ES" sz="1500" dirty="0">
                <a:latin typeface="Times New Roman" pitchFamily="18" charset="0"/>
                <a:cs typeface="Times New Roman" pitchFamily="18" charset="0"/>
              </a:rPr>
              <a:t>)</a:t>
            </a:r>
          </a:p>
          <a:p>
            <a:pPr algn="just" eaLnBrk="0" hangingPunct="0">
              <a:buFontTx/>
              <a:buChar char="•"/>
              <a:tabLst>
                <a:tab pos="342900" algn="l"/>
              </a:tabLst>
              <a:defRPr/>
            </a:pPr>
            <a:r>
              <a:rPr lang="es-ES" sz="1500" dirty="0">
                <a:latin typeface="Times New Roman" pitchFamily="18" charset="0"/>
                <a:cs typeface="Times New Roman" pitchFamily="18" charset="0"/>
              </a:rPr>
              <a:t>   Gráficos de residuos : (</a:t>
            </a:r>
            <a:r>
              <a:rPr lang="es-ES" sz="1500" dirty="0" err="1">
                <a:latin typeface="Times New Roman" pitchFamily="18" charset="0"/>
                <a:cs typeface="Times New Roman" pitchFamily="18" charset="0"/>
              </a:rPr>
              <a:t>e</a:t>
            </a:r>
            <a:r>
              <a:rPr lang="es-ES" sz="1200" dirty="0" err="1">
                <a:latin typeface="Times New Roman" pitchFamily="18" charset="0"/>
                <a:cs typeface="Times New Roman" pitchFamily="18" charset="0"/>
              </a:rPr>
              <a:t>i</a:t>
            </a:r>
            <a:r>
              <a:rPr lang="es-ES" sz="1500" dirty="0">
                <a:latin typeface="Times New Roman" pitchFamily="18" charset="0"/>
                <a:cs typeface="Times New Roman" pitchFamily="18" charset="0"/>
              </a:rPr>
              <a:t>) Vs número de observación (id)</a:t>
            </a:r>
          </a:p>
          <a:p>
            <a:pPr algn="just" eaLnBrk="0" hangingPunct="0">
              <a:buFontTx/>
              <a:buChar char="•"/>
              <a:tabLst>
                <a:tab pos="342900" algn="l"/>
              </a:tabLst>
              <a:defRPr/>
            </a:pPr>
            <a:endParaRPr lang="es-ES" sz="600" dirty="0">
              <a:latin typeface="Times New Roman" pitchFamily="18" charset="0"/>
              <a:cs typeface="Times New Roman" pitchFamily="18" charset="0"/>
            </a:endParaRPr>
          </a:p>
          <a:p>
            <a:pPr algn="just" eaLnBrk="0" hangingPunct="0">
              <a:tabLst>
                <a:tab pos="342900" algn="l"/>
              </a:tabLst>
              <a:defRPr/>
            </a:pPr>
            <a:r>
              <a:rPr lang="es-ES" sz="1500" dirty="0">
                <a:solidFill>
                  <a:srgbClr val="FF0000"/>
                </a:solidFill>
                <a:latin typeface="Times New Roman" pitchFamily="18" charset="0"/>
                <a:cs typeface="Times New Roman" pitchFamily="18" charset="0"/>
              </a:rPr>
              <a:t>Permiten detectar varios tipos de inadecuación del modelo tales como</a:t>
            </a:r>
            <a:r>
              <a:rPr lang="es-ES" sz="1500" dirty="0">
                <a:latin typeface="Times New Roman" pitchFamily="18" charset="0"/>
                <a:cs typeface="Times New Roman" pitchFamily="18" charset="0"/>
              </a:rPr>
              <a:t>:</a:t>
            </a:r>
          </a:p>
          <a:p>
            <a:pPr algn="just" eaLnBrk="0" hangingPunct="0">
              <a:tabLst>
                <a:tab pos="342900" algn="l"/>
              </a:tabLst>
              <a:defRPr/>
            </a:pPr>
            <a:endParaRPr lang="es-ES" sz="600" dirty="0">
              <a:latin typeface="Times New Roman" pitchFamily="18" charset="0"/>
              <a:cs typeface="Times New Roman" pitchFamily="18" charset="0"/>
            </a:endParaRPr>
          </a:p>
          <a:p>
            <a:pPr marL="203597" indent="-203597" algn="just" eaLnBrk="0" hangingPunct="0">
              <a:spcAft>
                <a:spcPts val="450"/>
              </a:spcAft>
              <a:buFontTx/>
              <a:buChar char="•"/>
              <a:tabLst>
                <a:tab pos="342900" algn="l"/>
              </a:tabLst>
              <a:defRPr/>
            </a:pPr>
            <a:r>
              <a:rPr lang="es-ES" sz="1500" dirty="0">
                <a:latin typeface="Times New Roman" pitchFamily="18" charset="0"/>
                <a:cs typeface="Times New Roman" pitchFamily="18" charset="0"/>
              </a:rPr>
              <a:t>Varianza de los errores no constantes, en estos casos la solución será aplicar una transformación a la variable respuesta (para estabilizar la varianza) ó estimar los </a:t>
            </a:r>
            <a:r>
              <a:rPr lang="es-ES" sz="1500" dirty="0">
                <a:solidFill>
                  <a:srgbClr val="FF0000"/>
                </a:solidFill>
                <a:latin typeface="Times New Roman" pitchFamily="18" charset="0"/>
                <a:cs typeface="Times New Roman" pitchFamily="18" charset="0"/>
              </a:rPr>
              <a:t>parámetros por el método de mínimos cuadrados ponderados</a:t>
            </a:r>
            <a:r>
              <a:rPr lang="es-ES" sz="1500" dirty="0">
                <a:latin typeface="Times New Roman" pitchFamily="18" charset="0"/>
                <a:cs typeface="Times New Roman" pitchFamily="18" charset="0"/>
              </a:rPr>
              <a:t>.</a:t>
            </a:r>
          </a:p>
          <a:p>
            <a:pPr marL="203597" indent="-203597" algn="just" eaLnBrk="0" hangingPunct="0">
              <a:spcAft>
                <a:spcPts val="450"/>
              </a:spcAft>
              <a:buFontTx/>
              <a:buChar char="•"/>
              <a:tabLst>
                <a:tab pos="342900" algn="l"/>
              </a:tabLst>
              <a:defRPr/>
            </a:pPr>
            <a:r>
              <a:rPr lang="es-ES" sz="1500" dirty="0">
                <a:latin typeface="Times New Roman" pitchFamily="18" charset="0"/>
                <a:cs typeface="Times New Roman" pitchFamily="18" charset="0"/>
              </a:rPr>
              <a:t>No linealidad de las variables independientes, lo cual puede significar que se precisan otras variables independientes en el modelo, por ejemplo, puede ser necesario un término cuadrático ó alguna transformación en las variables independientes y/o en la respuesta.</a:t>
            </a:r>
          </a:p>
          <a:p>
            <a:pPr marL="203597" indent="-203597" algn="just" eaLnBrk="0" hangingPunct="0">
              <a:buFontTx/>
              <a:buChar char="•"/>
              <a:tabLst>
                <a:tab pos="342900" algn="l"/>
              </a:tabLst>
              <a:defRPr/>
            </a:pPr>
            <a:r>
              <a:rPr lang="es-ES" sz="1500" dirty="0">
                <a:latin typeface="Times New Roman" pitchFamily="18" charset="0"/>
                <a:cs typeface="Times New Roman" pitchFamily="18" charset="0"/>
              </a:rPr>
              <a:t>El gráfico puede revelar también uno  ó más residuos notoriamente grandes, los cuales pueden ser sospechosos de ser discrepantes . Estos datos discrepantes serán posteriormente evaluados mediante en </a:t>
            </a:r>
            <a:r>
              <a:rPr lang="es-ES" sz="1500" b="1" dirty="0">
                <a:latin typeface="Times New Roman" pitchFamily="18" charset="0"/>
                <a:cs typeface="Times New Roman" pitchFamily="18" charset="0"/>
              </a:rPr>
              <a:t>análisis de influencia</a:t>
            </a:r>
            <a:r>
              <a:rPr lang="es-ES" sz="1500" dirty="0">
                <a:latin typeface="Times New Roman" pitchFamily="18" charset="0"/>
                <a:cs typeface="Times New Roman" pitchFamily="18" charset="0"/>
              </a:rPr>
              <a:t> con la finalidad de evaluar si tienen una influencia desproporcionada en las estimaciones.</a:t>
            </a:r>
          </a:p>
        </p:txBody>
      </p:sp>
      <p:sp>
        <p:nvSpPr>
          <p:cNvPr id="3" name="Rectangle 1"/>
          <p:cNvSpPr>
            <a:spLocks noChangeArrowheads="1"/>
          </p:cNvSpPr>
          <p:nvPr/>
        </p:nvSpPr>
        <p:spPr bwMode="auto">
          <a:xfrm>
            <a:off x="2314748" y="1051720"/>
            <a:ext cx="6318647" cy="415498"/>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2100" b="1" dirty="0">
                <a:solidFill>
                  <a:schemeClr val="accent1">
                    <a:lumMod val="75000"/>
                  </a:schemeClr>
                </a:solidFill>
              </a:rPr>
              <a:t>Gráficos de residuos</a:t>
            </a:r>
            <a:endParaRPr lang="es-ES" sz="2100" dirty="0">
              <a:solidFill>
                <a:schemeClr val="accent1">
                  <a:lumMod val="75000"/>
                </a:schemeClr>
              </a:solidFill>
            </a:endParaRPr>
          </a:p>
        </p:txBody>
      </p:sp>
    </p:spTree>
    <p:extLst>
      <p:ext uri="{BB962C8B-B14F-4D97-AF65-F5344CB8AC3E}">
        <p14:creationId xmlns:p14="http://schemas.microsoft.com/office/powerpoint/2010/main" val="180808937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1439466" y="1149430"/>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Gráficos de residuos</a:t>
            </a:r>
            <a:endParaRPr lang="es-ES" sz="1800" dirty="0">
              <a:solidFill>
                <a:schemeClr val="accent1">
                  <a:lumMod val="75000"/>
                </a:schemeClr>
              </a:solidFill>
            </a:endParaRPr>
          </a:p>
        </p:txBody>
      </p:sp>
      <p:sp>
        <p:nvSpPr>
          <p:cNvPr id="17411" name="9 CuadroTexto"/>
          <p:cNvSpPr txBox="1">
            <a:spLocks noChangeArrowheads="1"/>
          </p:cNvSpPr>
          <p:nvPr/>
        </p:nvSpPr>
        <p:spPr bwMode="auto">
          <a:xfrm>
            <a:off x="1439466" y="1538288"/>
            <a:ext cx="6318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500">
                <a:latin typeface="Times New Roman" pitchFamily="18" charset="0"/>
                <a:cs typeface="Times New Roman" pitchFamily="18" charset="0"/>
              </a:rPr>
              <a:t>Una forma exploratoria de análisis de residuos es a partir de los gráficos. Veamos algunos:</a:t>
            </a:r>
          </a:p>
          <a:p>
            <a:pPr eaLnBrk="1" hangingPunct="1"/>
            <a:endParaRPr lang="es-ES" sz="300"/>
          </a:p>
        </p:txBody>
      </p:sp>
      <p:sp>
        <p:nvSpPr>
          <p:cNvPr id="65537" name="Rectangle 1"/>
          <p:cNvSpPr>
            <a:spLocks noChangeArrowheads="1"/>
          </p:cNvSpPr>
          <p:nvPr/>
        </p:nvSpPr>
        <p:spPr bwMode="auto">
          <a:xfrm>
            <a:off x="1385889" y="1959055"/>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1800" b="1" dirty="0">
                <a:solidFill>
                  <a:schemeClr val="accent1">
                    <a:lumMod val="75000"/>
                  </a:schemeClr>
                </a:solidFill>
                <a:latin typeface="Arial Narrow" pitchFamily="34" charset="0"/>
                <a:ea typeface="Times New Roman" pitchFamily="18" charset="0"/>
              </a:rPr>
              <a:t>Gr</a:t>
            </a:r>
            <a:r>
              <a:rPr lang="es-ES" sz="1800" b="1" dirty="0">
                <a:solidFill>
                  <a:schemeClr val="accent1">
                    <a:lumMod val="75000"/>
                  </a:schemeClr>
                </a:solidFill>
                <a:latin typeface="Arial"/>
                <a:ea typeface="Times New Roman" pitchFamily="18" charset="0"/>
              </a:rPr>
              <a:t>á</a:t>
            </a:r>
            <a:r>
              <a:rPr lang="es-ES" sz="1800" b="1" dirty="0">
                <a:solidFill>
                  <a:schemeClr val="accent1">
                    <a:lumMod val="75000"/>
                  </a:schemeClr>
                </a:solidFill>
                <a:latin typeface="Arial Narrow" pitchFamily="34" charset="0"/>
                <a:ea typeface="Times New Roman" pitchFamily="18" charset="0"/>
              </a:rPr>
              <a:t>fico de residuos Vs  respuestas estimadas</a:t>
            </a:r>
            <a:endParaRPr lang="es-ES" sz="1800" dirty="0">
              <a:solidFill>
                <a:schemeClr val="accent1">
                  <a:lumMod val="75000"/>
                </a:schemeClr>
              </a:solidFill>
              <a:latin typeface="Arial" pitchFamily="34" charset="0"/>
            </a:endParaRPr>
          </a:p>
        </p:txBody>
      </p:sp>
      <p:grpSp>
        <p:nvGrpSpPr>
          <p:cNvPr id="17413" name="48 Grupo"/>
          <p:cNvGrpSpPr>
            <a:grpSpLocks/>
          </p:cNvGrpSpPr>
          <p:nvPr/>
        </p:nvGrpSpPr>
        <p:grpSpPr bwMode="auto">
          <a:xfrm>
            <a:off x="1601391" y="2457450"/>
            <a:ext cx="2646759" cy="1608814"/>
            <a:chOff x="539552" y="2564904"/>
            <a:chExt cx="3528392" cy="2145440"/>
          </a:xfrm>
        </p:grpSpPr>
        <p:sp>
          <p:nvSpPr>
            <p:cNvPr id="17492" name="26 CuadroTexto"/>
            <p:cNvSpPr txBox="1">
              <a:spLocks noChangeArrowheads="1"/>
            </p:cNvSpPr>
            <p:nvPr/>
          </p:nvSpPr>
          <p:spPr bwMode="auto">
            <a:xfrm>
              <a:off x="683568" y="2924944"/>
              <a:ext cx="360039" cy="178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050"/>
                <a:t>2</a:t>
              </a:r>
            </a:p>
            <a:p>
              <a:pPr eaLnBrk="1" hangingPunct="1"/>
              <a:endParaRPr lang="es-ES" sz="1050"/>
            </a:p>
            <a:p>
              <a:pPr eaLnBrk="1" hangingPunct="1"/>
              <a:r>
                <a:rPr lang="es-ES" sz="1050"/>
                <a:t>0</a:t>
              </a:r>
            </a:p>
            <a:p>
              <a:pPr eaLnBrk="1" hangingPunct="1"/>
              <a:endParaRPr lang="es-ES" sz="1050"/>
            </a:p>
            <a:p>
              <a:pPr eaLnBrk="1" hangingPunct="1"/>
              <a:r>
                <a:rPr lang="es-ES" sz="1050"/>
                <a:t>-2</a:t>
              </a:r>
            </a:p>
            <a:p>
              <a:pPr eaLnBrk="1" hangingPunct="1"/>
              <a:endParaRPr lang="es-ES" sz="1800"/>
            </a:p>
          </p:txBody>
        </p:sp>
        <p:cxnSp>
          <p:nvCxnSpPr>
            <p:cNvPr id="14" name="13 Conector recto de flecha"/>
            <p:cNvCxnSpPr/>
            <p:nvPr/>
          </p:nvCxnSpPr>
          <p:spPr>
            <a:xfrm>
              <a:off x="971276" y="3428647"/>
              <a:ext cx="2736369"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rot="5400000">
              <a:off x="143232" y="3608859"/>
              <a:ext cx="1800523"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1044288" y="2996775"/>
              <a:ext cx="23760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971276" y="3933556"/>
              <a:ext cx="2376069"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27 Elipse"/>
            <p:cNvSpPr/>
            <p:nvPr/>
          </p:nvSpPr>
          <p:spPr>
            <a:xfrm>
              <a:off x="1331575" y="3141262"/>
              <a:ext cx="71425" cy="71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29" name="28 Elipse"/>
            <p:cNvSpPr/>
            <p:nvPr/>
          </p:nvSpPr>
          <p:spPr>
            <a:xfrm>
              <a:off x="1620449" y="3141262"/>
              <a:ext cx="63489" cy="63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0" name="29 Elipse"/>
            <p:cNvSpPr/>
            <p:nvPr/>
          </p:nvSpPr>
          <p:spPr>
            <a:xfrm>
              <a:off x="1260150" y="3717620"/>
              <a:ext cx="71424" cy="53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3" name="32 Elipse"/>
            <p:cNvSpPr/>
            <p:nvPr/>
          </p:nvSpPr>
          <p:spPr>
            <a:xfrm>
              <a:off x="1907737" y="3357198"/>
              <a:ext cx="71424"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4" name="33 Elipse"/>
            <p:cNvSpPr/>
            <p:nvPr/>
          </p:nvSpPr>
          <p:spPr>
            <a:xfrm>
              <a:off x="1780759" y="3750963"/>
              <a:ext cx="71424"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5" name="34 Elipse"/>
            <p:cNvSpPr/>
            <p:nvPr/>
          </p:nvSpPr>
          <p:spPr>
            <a:xfrm>
              <a:off x="2195023" y="3644583"/>
              <a:ext cx="73012"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6" name="35 Elipse"/>
            <p:cNvSpPr/>
            <p:nvPr/>
          </p:nvSpPr>
          <p:spPr>
            <a:xfrm>
              <a:off x="2268035" y="3141262"/>
              <a:ext cx="71425"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7" name="36 Elipse"/>
            <p:cNvSpPr/>
            <p:nvPr/>
          </p:nvSpPr>
          <p:spPr>
            <a:xfrm>
              <a:off x="2555323" y="3357198"/>
              <a:ext cx="73012"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8" name="37 Elipse"/>
            <p:cNvSpPr/>
            <p:nvPr/>
          </p:nvSpPr>
          <p:spPr>
            <a:xfrm>
              <a:off x="3275921" y="3212711"/>
              <a:ext cx="71424"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39" name="38 Elipse"/>
            <p:cNvSpPr/>
            <p:nvPr/>
          </p:nvSpPr>
          <p:spPr>
            <a:xfrm>
              <a:off x="3060059" y="3644583"/>
              <a:ext cx="71424"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40" name="39 Elipse"/>
            <p:cNvSpPr/>
            <p:nvPr/>
          </p:nvSpPr>
          <p:spPr>
            <a:xfrm>
              <a:off x="2555323" y="3644583"/>
              <a:ext cx="73012"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43" name="42 Elipse"/>
            <p:cNvSpPr/>
            <p:nvPr/>
          </p:nvSpPr>
          <p:spPr>
            <a:xfrm>
              <a:off x="2915621" y="3141262"/>
              <a:ext cx="71425"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45" name="44 Elipse"/>
            <p:cNvSpPr/>
            <p:nvPr/>
          </p:nvSpPr>
          <p:spPr>
            <a:xfrm>
              <a:off x="2699759" y="3860518"/>
              <a:ext cx="71425"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46" name="45 Elipse"/>
            <p:cNvSpPr/>
            <p:nvPr/>
          </p:nvSpPr>
          <p:spPr>
            <a:xfrm>
              <a:off x="1476012" y="3446113"/>
              <a:ext cx="71424"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7511" name="46 CuadroTexto"/>
            <p:cNvSpPr txBox="1">
              <a:spLocks noChangeArrowheads="1"/>
            </p:cNvSpPr>
            <p:nvPr/>
          </p:nvSpPr>
          <p:spPr bwMode="auto">
            <a:xfrm>
              <a:off x="3419873" y="3573016"/>
              <a:ext cx="648071" cy="70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Y</a:t>
              </a:r>
              <a:r>
                <a:rPr lang="es-ES" sz="1050"/>
                <a:t>est</a:t>
              </a:r>
            </a:p>
          </p:txBody>
        </p:sp>
        <p:sp>
          <p:nvSpPr>
            <p:cNvPr id="17512" name="47 CuadroTexto"/>
            <p:cNvSpPr txBox="1">
              <a:spLocks noChangeArrowheads="1"/>
            </p:cNvSpPr>
            <p:nvPr/>
          </p:nvSpPr>
          <p:spPr bwMode="auto">
            <a:xfrm>
              <a:off x="539552" y="2564904"/>
              <a:ext cx="432048" cy="70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e</a:t>
              </a:r>
              <a:r>
                <a:rPr lang="es-ES" sz="1050"/>
                <a:t>i</a:t>
              </a:r>
            </a:p>
          </p:txBody>
        </p:sp>
      </p:grpSp>
      <p:grpSp>
        <p:nvGrpSpPr>
          <p:cNvPr id="17414" name="156 Grupo"/>
          <p:cNvGrpSpPr>
            <a:grpSpLocks/>
          </p:cNvGrpSpPr>
          <p:nvPr/>
        </p:nvGrpSpPr>
        <p:grpSpPr bwMode="auto">
          <a:xfrm>
            <a:off x="1601391" y="4076700"/>
            <a:ext cx="2646759" cy="1609034"/>
            <a:chOff x="539552" y="4149080"/>
            <a:chExt cx="3528392" cy="2143985"/>
          </a:xfrm>
        </p:grpSpPr>
        <p:sp>
          <p:nvSpPr>
            <p:cNvPr id="17473" name="72 CuadroTexto"/>
            <p:cNvSpPr txBox="1">
              <a:spLocks noChangeArrowheads="1"/>
            </p:cNvSpPr>
            <p:nvPr/>
          </p:nvSpPr>
          <p:spPr bwMode="auto">
            <a:xfrm>
              <a:off x="683568" y="4509121"/>
              <a:ext cx="360039" cy="1783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050"/>
                <a:t>2</a:t>
              </a:r>
            </a:p>
            <a:p>
              <a:pPr eaLnBrk="1" hangingPunct="1"/>
              <a:endParaRPr lang="es-ES" sz="1050"/>
            </a:p>
            <a:p>
              <a:pPr eaLnBrk="1" hangingPunct="1"/>
              <a:r>
                <a:rPr lang="es-ES" sz="1050"/>
                <a:t>0</a:t>
              </a:r>
            </a:p>
            <a:p>
              <a:pPr eaLnBrk="1" hangingPunct="1"/>
              <a:endParaRPr lang="es-ES" sz="1050"/>
            </a:p>
            <a:p>
              <a:pPr eaLnBrk="1" hangingPunct="1"/>
              <a:r>
                <a:rPr lang="es-ES" sz="1050"/>
                <a:t>-2</a:t>
              </a:r>
            </a:p>
            <a:p>
              <a:pPr eaLnBrk="1" hangingPunct="1"/>
              <a:endParaRPr lang="es-ES" sz="1800"/>
            </a:p>
          </p:txBody>
        </p:sp>
        <p:cxnSp>
          <p:nvCxnSpPr>
            <p:cNvPr id="74" name="73 Conector recto de flecha"/>
            <p:cNvCxnSpPr/>
            <p:nvPr/>
          </p:nvCxnSpPr>
          <p:spPr>
            <a:xfrm>
              <a:off x="1044288" y="5013706"/>
              <a:ext cx="2736369" cy="15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74 Conector recto de flecha"/>
            <p:cNvCxnSpPr/>
            <p:nvPr/>
          </p:nvCxnSpPr>
          <p:spPr>
            <a:xfrm rot="5400000">
              <a:off x="143174" y="5192976"/>
              <a:ext cx="1800641"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8" name="77 Elipse"/>
            <p:cNvSpPr/>
            <p:nvPr/>
          </p:nvSpPr>
          <p:spPr>
            <a:xfrm>
              <a:off x="2052173" y="4580599"/>
              <a:ext cx="71425" cy="729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79" name="78 Elipse"/>
            <p:cNvSpPr/>
            <p:nvPr/>
          </p:nvSpPr>
          <p:spPr>
            <a:xfrm>
              <a:off x="1620449" y="4724968"/>
              <a:ext cx="63489" cy="63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0" name="79 Elipse"/>
            <p:cNvSpPr/>
            <p:nvPr/>
          </p:nvSpPr>
          <p:spPr>
            <a:xfrm>
              <a:off x="2123599" y="5445225"/>
              <a:ext cx="71424"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1" name="80 Elipse"/>
            <p:cNvSpPr/>
            <p:nvPr/>
          </p:nvSpPr>
          <p:spPr>
            <a:xfrm>
              <a:off x="1907737" y="4940728"/>
              <a:ext cx="71424"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2" name="81 Elipse"/>
            <p:cNvSpPr/>
            <p:nvPr/>
          </p:nvSpPr>
          <p:spPr>
            <a:xfrm>
              <a:off x="1780759" y="5334172"/>
              <a:ext cx="71424"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3" name="82 Elipse"/>
            <p:cNvSpPr/>
            <p:nvPr/>
          </p:nvSpPr>
          <p:spPr>
            <a:xfrm>
              <a:off x="2195023" y="5229465"/>
              <a:ext cx="73012"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4" name="83 Elipse"/>
            <p:cNvSpPr/>
            <p:nvPr/>
          </p:nvSpPr>
          <p:spPr>
            <a:xfrm>
              <a:off x="1691875" y="5156488"/>
              <a:ext cx="71424"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5" name="84 Elipse"/>
            <p:cNvSpPr/>
            <p:nvPr/>
          </p:nvSpPr>
          <p:spPr>
            <a:xfrm>
              <a:off x="2555323" y="4940728"/>
              <a:ext cx="73012"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6" name="85 Elipse"/>
            <p:cNvSpPr/>
            <p:nvPr/>
          </p:nvSpPr>
          <p:spPr>
            <a:xfrm>
              <a:off x="1836311" y="4724968"/>
              <a:ext cx="71425"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7" name="86 Elipse"/>
            <p:cNvSpPr/>
            <p:nvPr/>
          </p:nvSpPr>
          <p:spPr>
            <a:xfrm>
              <a:off x="1979161" y="5156488"/>
              <a:ext cx="73012"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8" name="87 Elipse"/>
            <p:cNvSpPr/>
            <p:nvPr/>
          </p:nvSpPr>
          <p:spPr>
            <a:xfrm>
              <a:off x="2555323" y="5229465"/>
              <a:ext cx="73012"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89" name="88 Elipse"/>
            <p:cNvSpPr/>
            <p:nvPr/>
          </p:nvSpPr>
          <p:spPr>
            <a:xfrm>
              <a:off x="2915621" y="4724968"/>
              <a:ext cx="71425"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90" name="89 Elipse"/>
            <p:cNvSpPr/>
            <p:nvPr/>
          </p:nvSpPr>
          <p:spPr>
            <a:xfrm>
              <a:off x="2699759" y="5445225"/>
              <a:ext cx="71425"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91" name="90 Elipse"/>
            <p:cNvSpPr/>
            <p:nvPr/>
          </p:nvSpPr>
          <p:spPr>
            <a:xfrm>
              <a:off x="1476012" y="5029570"/>
              <a:ext cx="71424" cy="555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7490" name="91 CuadroTexto"/>
            <p:cNvSpPr txBox="1">
              <a:spLocks noChangeArrowheads="1"/>
            </p:cNvSpPr>
            <p:nvPr/>
          </p:nvSpPr>
          <p:spPr bwMode="auto">
            <a:xfrm>
              <a:off x="3419873" y="5157191"/>
              <a:ext cx="648071" cy="70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Y</a:t>
              </a:r>
              <a:r>
                <a:rPr lang="es-ES" sz="1050"/>
                <a:t>est</a:t>
              </a:r>
            </a:p>
          </p:txBody>
        </p:sp>
        <p:sp>
          <p:nvSpPr>
            <p:cNvPr id="17491" name="92 CuadroTexto"/>
            <p:cNvSpPr txBox="1">
              <a:spLocks noChangeArrowheads="1"/>
            </p:cNvSpPr>
            <p:nvPr/>
          </p:nvSpPr>
          <p:spPr bwMode="auto">
            <a:xfrm>
              <a:off x="539552" y="4149080"/>
              <a:ext cx="432048" cy="70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e</a:t>
              </a:r>
              <a:r>
                <a:rPr lang="es-ES" sz="1050"/>
                <a:t>i</a:t>
              </a:r>
            </a:p>
          </p:txBody>
        </p:sp>
      </p:grpSp>
      <p:sp>
        <p:nvSpPr>
          <p:cNvPr id="17415" name="94 CuadroTexto"/>
          <p:cNvSpPr txBox="1">
            <a:spLocks noChangeArrowheads="1"/>
          </p:cNvSpPr>
          <p:nvPr/>
        </p:nvSpPr>
        <p:spPr bwMode="auto">
          <a:xfrm>
            <a:off x="4733926" y="4346973"/>
            <a:ext cx="27027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050"/>
              <a:t>2</a:t>
            </a:r>
          </a:p>
          <a:p>
            <a:pPr eaLnBrk="1" hangingPunct="1"/>
            <a:endParaRPr lang="es-ES" sz="1050"/>
          </a:p>
          <a:p>
            <a:pPr eaLnBrk="1" hangingPunct="1"/>
            <a:r>
              <a:rPr lang="es-ES" sz="1050"/>
              <a:t>0</a:t>
            </a:r>
          </a:p>
          <a:p>
            <a:pPr eaLnBrk="1" hangingPunct="1"/>
            <a:endParaRPr lang="es-ES" sz="1050"/>
          </a:p>
          <a:p>
            <a:pPr eaLnBrk="1" hangingPunct="1"/>
            <a:r>
              <a:rPr lang="es-ES" sz="1050"/>
              <a:t>-2</a:t>
            </a:r>
          </a:p>
          <a:p>
            <a:pPr eaLnBrk="1" hangingPunct="1"/>
            <a:endParaRPr lang="es-ES" sz="1800"/>
          </a:p>
        </p:txBody>
      </p:sp>
      <p:cxnSp>
        <p:nvCxnSpPr>
          <p:cNvPr id="96" name="95 Conector recto de flecha"/>
          <p:cNvCxnSpPr/>
          <p:nvPr/>
        </p:nvCxnSpPr>
        <p:spPr>
          <a:xfrm>
            <a:off x="4950620" y="4779169"/>
            <a:ext cx="2051447" cy="11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96 Conector recto de flecha"/>
          <p:cNvCxnSpPr/>
          <p:nvPr/>
        </p:nvCxnSpPr>
        <p:spPr>
          <a:xfrm rot="5400000">
            <a:off x="4327922" y="4860131"/>
            <a:ext cx="1351359" cy="119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a:off x="5004199" y="4400550"/>
            <a:ext cx="17823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a:off x="4950619" y="5103019"/>
            <a:ext cx="1781175"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99 Elipse"/>
          <p:cNvSpPr/>
          <p:nvPr/>
        </p:nvSpPr>
        <p:spPr>
          <a:xfrm>
            <a:off x="5166123" y="4779169"/>
            <a:ext cx="53578" cy="53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1" name="100 Elipse"/>
          <p:cNvSpPr/>
          <p:nvPr/>
        </p:nvSpPr>
        <p:spPr>
          <a:xfrm>
            <a:off x="5436394" y="4508897"/>
            <a:ext cx="47625"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2" name="101 Elipse"/>
          <p:cNvSpPr/>
          <p:nvPr/>
        </p:nvSpPr>
        <p:spPr>
          <a:xfrm>
            <a:off x="5166123" y="4941095"/>
            <a:ext cx="53578"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3" name="102 Elipse"/>
          <p:cNvSpPr/>
          <p:nvPr/>
        </p:nvSpPr>
        <p:spPr>
          <a:xfrm>
            <a:off x="5651898" y="4670822"/>
            <a:ext cx="5476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4" name="103 Elipse"/>
          <p:cNvSpPr/>
          <p:nvPr/>
        </p:nvSpPr>
        <p:spPr>
          <a:xfrm>
            <a:off x="5556648" y="4966097"/>
            <a:ext cx="53578"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5" name="104 Elipse"/>
          <p:cNvSpPr/>
          <p:nvPr/>
        </p:nvSpPr>
        <p:spPr>
          <a:xfrm>
            <a:off x="6084094" y="4455320"/>
            <a:ext cx="5357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6" name="105 Elipse"/>
          <p:cNvSpPr/>
          <p:nvPr/>
        </p:nvSpPr>
        <p:spPr>
          <a:xfrm>
            <a:off x="5922169" y="4508897"/>
            <a:ext cx="5357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7" name="106 Elipse"/>
          <p:cNvSpPr/>
          <p:nvPr/>
        </p:nvSpPr>
        <p:spPr>
          <a:xfrm>
            <a:off x="6137673" y="4670822"/>
            <a:ext cx="5476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8" name="107 Elipse"/>
          <p:cNvSpPr/>
          <p:nvPr/>
        </p:nvSpPr>
        <p:spPr>
          <a:xfrm>
            <a:off x="6624637" y="4670822"/>
            <a:ext cx="5357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09" name="108 Elipse"/>
          <p:cNvSpPr/>
          <p:nvPr/>
        </p:nvSpPr>
        <p:spPr>
          <a:xfrm>
            <a:off x="6569870" y="4832747"/>
            <a:ext cx="5476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10" name="109 Elipse"/>
          <p:cNvSpPr/>
          <p:nvPr/>
        </p:nvSpPr>
        <p:spPr>
          <a:xfrm>
            <a:off x="6137673" y="4887517"/>
            <a:ext cx="54769" cy="40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11" name="110 Elipse"/>
          <p:cNvSpPr/>
          <p:nvPr/>
        </p:nvSpPr>
        <p:spPr>
          <a:xfrm>
            <a:off x="6407945" y="4941095"/>
            <a:ext cx="5476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12" name="111 Elipse"/>
          <p:cNvSpPr/>
          <p:nvPr/>
        </p:nvSpPr>
        <p:spPr>
          <a:xfrm>
            <a:off x="6299598" y="5049441"/>
            <a:ext cx="5476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13" name="112 Elipse"/>
          <p:cNvSpPr/>
          <p:nvPr/>
        </p:nvSpPr>
        <p:spPr>
          <a:xfrm>
            <a:off x="5381626" y="4832747"/>
            <a:ext cx="54769" cy="41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7434" name="113 CuadroTexto"/>
          <p:cNvSpPr txBox="1">
            <a:spLocks noChangeArrowheads="1"/>
          </p:cNvSpPr>
          <p:nvPr/>
        </p:nvSpPr>
        <p:spPr bwMode="auto">
          <a:xfrm>
            <a:off x="6786563" y="4832749"/>
            <a:ext cx="485775"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Y</a:t>
            </a:r>
            <a:r>
              <a:rPr lang="es-ES" sz="1050"/>
              <a:t>est</a:t>
            </a:r>
          </a:p>
        </p:txBody>
      </p:sp>
      <p:sp>
        <p:nvSpPr>
          <p:cNvPr id="17435" name="114 CuadroTexto"/>
          <p:cNvSpPr txBox="1">
            <a:spLocks noChangeArrowheads="1"/>
          </p:cNvSpPr>
          <p:nvPr/>
        </p:nvSpPr>
        <p:spPr bwMode="auto">
          <a:xfrm>
            <a:off x="4625580" y="4076700"/>
            <a:ext cx="325040"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e</a:t>
            </a:r>
            <a:r>
              <a:rPr lang="es-ES" sz="1050"/>
              <a:t>i</a:t>
            </a:r>
          </a:p>
        </p:txBody>
      </p:sp>
      <p:grpSp>
        <p:nvGrpSpPr>
          <p:cNvPr id="17436" name="145 Grupo"/>
          <p:cNvGrpSpPr>
            <a:grpSpLocks/>
          </p:cNvGrpSpPr>
          <p:nvPr/>
        </p:nvGrpSpPr>
        <p:grpSpPr bwMode="auto">
          <a:xfrm>
            <a:off x="4572001" y="2457450"/>
            <a:ext cx="2646760" cy="1608814"/>
            <a:chOff x="4572000" y="2132856"/>
            <a:chExt cx="3528392" cy="2145440"/>
          </a:xfrm>
        </p:grpSpPr>
        <p:sp>
          <p:nvSpPr>
            <p:cNvPr id="17448" name="50 CuadroTexto"/>
            <p:cNvSpPr txBox="1">
              <a:spLocks noChangeArrowheads="1"/>
            </p:cNvSpPr>
            <p:nvPr/>
          </p:nvSpPr>
          <p:spPr bwMode="auto">
            <a:xfrm>
              <a:off x="4716016" y="2492896"/>
              <a:ext cx="360041" cy="178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050"/>
                <a:t>2</a:t>
              </a:r>
            </a:p>
            <a:p>
              <a:pPr eaLnBrk="1" hangingPunct="1"/>
              <a:endParaRPr lang="es-ES" sz="1050"/>
            </a:p>
            <a:p>
              <a:pPr eaLnBrk="1" hangingPunct="1"/>
              <a:r>
                <a:rPr lang="es-ES" sz="1050"/>
                <a:t>0</a:t>
              </a:r>
            </a:p>
            <a:p>
              <a:pPr eaLnBrk="1" hangingPunct="1"/>
              <a:endParaRPr lang="es-ES" sz="1050"/>
            </a:p>
            <a:p>
              <a:pPr eaLnBrk="1" hangingPunct="1"/>
              <a:r>
                <a:rPr lang="es-ES" sz="1050"/>
                <a:t>-2</a:t>
              </a:r>
            </a:p>
            <a:p>
              <a:pPr eaLnBrk="1" hangingPunct="1"/>
              <a:endParaRPr lang="es-ES" sz="1800"/>
            </a:p>
          </p:txBody>
        </p:sp>
        <p:cxnSp>
          <p:nvCxnSpPr>
            <p:cNvPr id="52" name="51 Conector recto de flecha"/>
            <p:cNvCxnSpPr/>
            <p:nvPr/>
          </p:nvCxnSpPr>
          <p:spPr>
            <a:xfrm>
              <a:off x="5003724" y="2996599"/>
              <a:ext cx="27363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52 Conector recto de flecha"/>
            <p:cNvCxnSpPr/>
            <p:nvPr/>
          </p:nvCxnSpPr>
          <p:spPr>
            <a:xfrm rot="5400000">
              <a:off x="4175681" y="3176811"/>
              <a:ext cx="1800523" cy="15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53 Conector recto"/>
            <p:cNvCxnSpPr/>
            <p:nvPr/>
          </p:nvCxnSpPr>
          <p:spPr>
            <a:xfrm flipV="1">
              <a:off x="5148162" y="2132856"/>
              <a:ext cx="2520506" cy="720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a:off x="5076736" y="3141086"/>
              <a:ext cx="2591932" cy="863743"/>
            </a:xfrm>
            <a:prstGeom prst="line">
              <a:avLst/>
            </a:prstGeom>
          </p:spPr>
          <p:style>
            <a:lnRef idx="1">
              <a:schemeClr val="accent1"/>
            </a:lnRef>
            <a:fillRef idx="0">
              <a:schemeClr val="accent1"/>
            </a:fillRef>
            <a:effectRef idx="0">
              <a:schemeClr val="accent1"/>
            </a:effectRef>
            <a:fontRef idx="minor">
              <a:schemeClr val="tx1"/>
            </a:fontRef>
          </p:style>
        </p:cxnSp>
        <p:sp>
          <p:nvSpPr>
            <p:cNvPr id="56" name="55 Elipse"/>
            <p:cNvSpPr/>
            <p:nvPr/>
          </p:nvSpPr>
          <p:spPr>
            <a:xfrm>
              <a:off x="6732208" y="2636177"/>
              <a:ext cx="71424" cy="730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57" name="56 Elipse"/>
            <p:cNvSpPr/>
            <p:nvPr/>
          </p:nvSpPr>
          <p:spPr>
            <a:xfrm flipH="1" flipV="1">
              <a:off x="7236944" y="3501508"/>
              <a:ext cx="44442" cy="44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58" name="57 Elipse"/>
            <p:cNvSpPr/>
            <p:nvPr/>
          </p:nvSpPr>
          <p:spPr>
            <a:xfrm>
              <a:off x="7379794" y="2493279"/>
              <a:ext cx="73012"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59" name="58 Elipse"/>
            <p:cNvSpPr/>
            <p:nvPr/>
          </p:nvSpPr>
          <p:spPr>
            <a:xfrm>
              <a:off x="5940184" y="2925150"/>
              <a:ext cx="71425"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0" name="59 Elipse"/>
            <p:cNvSpPr/>
            <p:nvPr/>
          </p:nvSpPr>
          <p:spPr>
            <a:xfrm>
              <a:off x="5795748" y="3141086"/>
              <a:ext cx="73012"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1" name="60 Elipse"/>
            <p:cNvSpPr/>
            <p:nvPr/>
          </p:nvSpPr>
          <p:spPr>
            <a:xfrm>
              <a:off x="6227472" y="3212535"/>
              <a:ext cx="73012"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2" name="61 Elipse"/>
            <p:cNvSpPr/>
            <p:nvPr/>
          </p:nvSpPr>
          <p:spPr>
            <a:xfrm>
              <a:off x="6300484" y="2709214"/>
              <a:ext cx="71424"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3" name="62 Elipse"/>
            <p:cNvSpPr/>
            <p:nvPr/>
          </p:nvSpPr>
          <p:spPr>
            <a:xfrm>
              <a:off x="6587770" y="2925150"/>
              <a:ext cx="73012"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4" name="63 Elipse"/>
            <p:cNvSpPr/>
            <p:nvPr/>
          </p:nvSpPr>
          <p:spPr>
            <a:xfrm>
              <a:off x="7308368" y="2780663"/>
              <a:ext cx="71425"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5" name="64 Elipse"/>
            <p:cNvSpPr/>
            <p:nvPr/>
          </p:nvSpPr>
          <p:spPr>
            <a:xfrm>
              <a:off x="7092506" y="3212535"/>
              <a:ext cx="71425"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6" name="65 Elipse"/>
            <p:cNvSpPr/>
            <p:nvPr/>
          </p:nvSpPr>
          <p:spPr>
            <a:xfrm>
              <a:off x="6587770" y="3212535"/>
              <a:ext cx="73012"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7" name="66 Elipse"/>
            <p:cNvSpPr/>
            <p:nvPr/>
          </p:nvSpPr>
          <p:spPr>
            <a:xfrm>
              <a:off x="6948070" y="2709214"/>
              <a:ext cx="71424"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8" name="67 Elipse"/>
            <p:cNvSpPr/>
            <p:nvPr/>
          </p:nvSpPr>
          <p:spPr>
            <a:xfrm>
              <a:off x="6732208" y="3428470"/>
              <a:ext cx="71424" cy="55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69" name="68 Elipse"/>
            <p:cNvSpPr/>
            <p:nvPr/>
          </p:nvSpPr>
          <p:spPr>
            <a:xfrm>
              <a:off x="5508460" y="3014065"/>
              <a:ext cx="71425" cy="555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7467" name="69 CuadroTexto"/>
            <p:cNvSpPr txBox="1">
              <a:spLocks noChangeArrowheads="1"/>
            </p:cNvSpPr>
            <p:nvPr/>
          </p:nvSpPr>
          <p:spPr bwMode="auto">
            <a:xfrm>
              <a:off x="7452319" y="3140968"/>
              <a:ext cx="648073" cy="70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Y</a:t>
              </a:r>
              <a:r>
                <a:rPr lang="es-ES" sz="1050"/>
                <a:t>est</a:t>
              </a:r>
            </a:p>
          </p:txBody>
        </p:sp>
        <p:sp>
          <p:nvSpPr>
            <p:cNvPr id="17468" name="70 CuadroTexto"/>
            <p:cNvSpPr txBox="1">
              <a:spLocks noChangeArrowheads="1"/>
            </p:cNvSpPr>
            <p:nvPr/>
          </p:nvSpPr>
          <p:spPr bwMode="auto">
            <a:xfrm>
              <a:off x="4572000" y="2132856"/>
              <a:ext cx="432048" cy="70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e</a:t>
              </a:r>
              <a:r>
                <a:rPr lang="es-ES" sz="1050"/>
                <a:t>i</a:t>
              </a:r>
            </a:p>
          </p:txBody>
        </p:sp>
        <p:sp>
          <p:nvSpPr>
            <p:cNvPr id="140" name="139 Elipse"/>
            <p:cNvSpPr/>
            <p:nvPr/>
          </p:nvSpPr>
          <p:spPr>
            <a:xfrm flipH="1" flipV="1">
              <a:off x="7668668" y="2780663"/>
              <a:ext cx="46029" cy="46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41" name="140 Elipse"/>
            <p:cNvSpPr/>
            <p:nvPr/>
          </p:nvSpPr>
          <p:spPr>
            <a:xfrm flipH="1" flipV="1">
              <a:off x="7668668" y="2348792"/>
              <a:ext cx="46029" cy="46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42" name="141 Elipse"/>
            <p:cNvSpPr/>
            <p:nvPr/>
          </p:nvSpPr>
          <p:spPr>
            <a:xfrm flipH="1" flipV="1">
              <a:off x="7595656" y="3572957"/>
              <a:ext cx="46029" cy="4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45" name="144 Elipse"/>
            <p:cNvSpPr/>
            <p:nvPr/>
          </p:nvSpPr>
          <p:spPr>
            <a:xfrm flipH="1" flipV="1">
              <a:off x="7668668" y="3788893"/>
              <a:ext cx="46029" cy="46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grpSp>
      <p:sp>
        <p:nvSpPr>
          <p:cNvPr id="148" name="147 Forma libre"/>
          <p:cNvSpPr/>
          <p:nvPr/>
        </p:nvSpPr>
        <p:spPr>
          <a:xfrm>
            <a:off x="1977629" y="4712495"/>
            <a:ext cx="1724025" cy="398860"/>
          </a:xfrm>
          <a:custGeom>
            <a:avLst/>
            <a:gdLst>
              <a:gd name="connsiteX0" fmla="*/ 10838 w 2298141"/>
              <a:gd name="connsiteY0" fmla="*/ 61784 h 531340"/>
              <a:gd name="connsiteX1" fmla="*/ 47908 w 2298141"/>
              <a:gd name="connsiteY1" fmla="*/ 135924 h 531340"/>
              <a:gd name="connsiteX2" fmla="*/ 60265 w 2298141"/>
              <a:gd name="connsiteY2" fmla="*/ 172994 h 531340"/>
              <a:gd name="connsiteX3" fmla="*/ 109692 w 2298141"/>
              <a:gd name="connsiteY3" fmla="*/ 247135 h 531340"/>
              <a:gd name="connsiteX4" fmla="*/ 171476 w 2298141"/>
              <a:gd name="connsiteY4" fmla="*/ 321275 h 531340"/>
              <a:gd name="connsiteX5" fmla="*/ 245616 w 2298141"/>
              <a:gd name="connsiteY5" fmla="*/ 370703 h 531340"/>
              <a:gd name="connsiteX6" fmla="*/ 295043 w 2298141"/>
              <a:gd name="connsiteY6" fmla="*/ 383059 h 531340"/>
              <a:gd name="connsiteX7" fmla="*/ 369184 w 2298141"/>
              <a:gd name="connsiteY7" fmla="*/ 407773 h 531340"/>
              <a:gd name="connsiteX8" fmla="*/ 492751 w 2298141"/>
              <a:gd name="connsiteY8" fmla="*/ 420130 h 531340"/>
              <a:gd name="connsiteX9" fmla="*/ 529822 w 2298141"/>
              <a:gd name="connsiteY9" fmla="*/ 432486 h 531340"/>
              <a:gd name="connsiteX10" fmla="*/ 603962 w 2298141"/>
              <a:gd name="connsiteY10" fmla="*/ 469557 h 531340"/>
              <a:gd name="connsiteX11" fmla="*/ 641032 w 2298141"/>
              <a:gd name="connsiteY11" fmla="*/ 457200 h 531340"/>
              <a:gd name="connsiteX12" fmla="*/ 764600 w 2298141"/>
              <a:gd name="connsiteY12" fmla="*/ 481913 h 531340"/>
              <a:gd name="connsiteX13" fmla="*/ 814027 w 2298141"/>
              <a:gd name="connsiteY13" fmla="*/ 494270 h 531340"/>
              <a:gd name="connsiteX14" fmla="*/ 863454 w 2298141"/>
              <a:gd name="connsiteY14" fmla="*/ 518984 h 531340"/>
              <a:gd name="connsiteX15" fmla="*/ 925238 w 2298141"/>
              <a:gd name="connsiteY15" fmla="*/ 531340 h 531340"/>
              <a:gd name="connsiteX16" fmla="*/ 1753141 w 2298141"/>
              <a:gd name="connsiteY16" fmla="*/ 506627 h 531340"/>
              <a:gd name="connsiteX17" fmla="*/ 1790211 w 2298141"/>
              <a:gd name="connsiteY17" fmla="*/ 494270 h 531340"/>
              <a:gd name="connsiteX18" fmla="*/ 1827281 w 2298141"/>
              <a:gd name="connsiteY18" fmla="*/ 457200 h 531340"/>
              <a:gd name="connsiteX19" fmla="*/ 1864351 w 2298141"/>
              <a:gd name="connsiteY19" fmla="*/ 432486 h 531340"/>
              <a:gd name="connsiteX20" fmla="*/ 1963205 w 2298141"/>
              <a:gd name="connsiteY20" fmla="*/ 321275 h 531340"/>
              <a:gd name="connsiteX21" fmla="*/ 2049703 w 2298141"/>
              <a:gd name="connsiteY21" fmla="*/ 259492 h 531340"/>
              <a:gd name="connsiteX22" fmla="*/ 2136200 w 2298141"/>
              <a:gd name="connsiteY22" fmla="*/ 160638 h 531340"/>
              <a:gd name="connsiteX23" fmla="*/ 2210341 w 2298141"/>
              <a:gd name="connsiteY23" fmla="*/ 135924 h 531340"/>
              <a:gd name="connsiteX24" fmla="*/ 2247411 w 2298141"/>
              <a:gd name="connsiteY24" fmla="*/ 123567 h 531340"/>
              <a:gd name="connsiteX25" fmla="*/ 2272124 w 2298141"/>
              <a:gd name="connsiteY25" fmla="*/ 86497 h 531340"/>
              <a:gd name="connsiteX26" fmla="*/ 2296838 w 2298141"/>
              <a:gd name="connsiteY26" fmla="*/ 0 h 53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98141" h="531340">
                <a:moveTo>
                  <a:pt x="10838" y="61784"/>
                </a:moveTo>
                <a:cubicBezTo>
                  <a:pt x="41898" y="154961"/>
                  <a:pt x="0" y="40109"/>
                  <a:pt x="47908" y="135924"/>
                </a:cubicBezTo>
                <a:cubicBezTo>
                  <a:pt x="53733" y="147574"/>
                  <a:pt x="53939" y="161608"/>
                  <a:pt x="60265" y="172994"/>
                </a:cubicBezTo>
                <a:cubicBezTo>
                  <a:pt x="74690" y="198958"/>
                  <a:pt x="93216" y="222421"/>
                  <a:pt x="109692" y="247135"/>
                </a:cubicBezTo>
                <a:cubicBezTo>
                  <a:pt x="131661" y="280089"/>
                  <a:pt x="138539" y="295657"/>
                  <a:pt x="171476" y="321275"/>
                </a:cubicBezTo>
                <a:cubicBezTo>
                  <a:pt x="194921" y="339510"/>
                  <a:pt x="216801" y="363500"/>
                  <a:pt x="245616" y="370703"/>
                </a:cubicBezTo>
                <a:cubicBezTo>
                  <a:pt x="262092" y="374822"/>
                  <a:pt x="278777" y="378179"/>
                  <a:pt x="295043" y="383059"/>
                </a:cubicBezTo>
                <a:cubicBezTo>
                  <a:pt x="319995" y="390544"/>
                  <a:pt x="343263" y="405181"/>
                  <a:pt x="369184" y="407773"/>
                </a:cubicBezTo>
                <a:lnTo>
                  <a:pt x="492751" y="420130"/>
                </a:lnTo>
                <a:cubicBezTo>
                  <a:pt x="505108" y="424249"/>
                  <a:pt x="518172" y="426661"/>
                  <a:pt x="529822" y="432486"/>
                </a:cubicBezTo>
                <a:cubicBezTo>
                  <a:pt x="625649" y="480399"/>
                  <a:pt x="510776" y="438494"/>
                  <a:pt x="603962" y="469557"/>
                </a:cubicBezTo>
                <a:cubicBezTo>
                  <a:pt x="616319" y="465438"/>
                  <a:pt x="628045" y="456201"/>
                  <a:pt x="641032" y="457200"/>
                </a:cubicBezTo>
                <a:cubicBezTo>
                  <a:pt x="682913" y="460421"/>
                  <a:pt x="723849" y="471725"/>
                  <a:pt x="764600" y="481913"/>
                </a:cubicBezTo>
                <a:cubicBezTo>
                  <a:pt x="781076" y="486032"/>
                  <a:pt x="798126" y="488307"/>
                  <a:pt x="814027" y="494270"/>
                </a:cubicBezTo>
                <a:cubicBezTo>
                  <a:pt x="831275" y="500738"/>
                  <a:pt x="845979" y="513159"/>
                  <a:pt x="863454" y="518984"/>
                </a:cubicBezTo>
                <a:cubicBezTo>
                  <a:pt x="883379" y="525626"/>
                  <a:pt x="904643" y="527221"/>
                  <a:pt x="925238" y="531340"/>
                </a:cubicBezTo>
                <a:cubicBezTo>
                  <a:pt x="974279" y="530378"/>
                  <a:pt x="1549129" y="528102"/>
                  <a:pt x="1753141" y="506627"/>
                </a:cubicBezTo>
                <a:cubicBezTo>
                  <a:pt x="1766095" y="505263"/>
                  <a:pt x="1777854" y="498389"/>
                  <a:pt x="1790211" y="494270"/>
                </a:cubicBezTo>
                <a:cubicBezTo>
                  <a:pt x="1802568" y="481913"/>
                  <a:pt x="1813856" y="468387"/>
                  <a:pt x="1827281" y="457200"/>
                </a:cubicBezTo>
                <a:cubicBezTo>
                  <a:pt x="1838690" y="447693"/>
                  <a:pt x="1853850" y="442987"/>
                  <a:pt x="1864351" y="432486"/>
                </a:cubicBezTo>
                <a:cubicBezTo>
                  <a:pt x="1938626" y="358211"/>
                  <a:pt x="1807553" y="425039"/>
                  <a:pt x="1963205" y="321275"/>
                </a:cubicBezTo>
                <a:cubicBezTo>
                  <a:pt x="2017412" y="285139"/>
                  <a:pt x="1988395" y="305473"/>
                  <a:pt x="2049703" y="259492"/>
                </a:cubicBezTo>
                <a:cubicBezTo>
                  <a:pt x="2081354" y="212015"/>
                  <a:pt x="2087423" y="182317"/>
                  <a:pt x="2136200" y="160638"/>
                </a:cubicBezTo>
                <a:cubicBezTo>
                  <a:pt x="2160005" y="150058"/>
                  <a:pt x="2185627" y="144162"/>
                  <a:pt x="2210341" y="135924"/>
                </a:cubicBezTo>
                <a:lnTo>
                  <a:pt x="2247411" y="123567"/>
                </a:lnTo>
                <a:cubicBezTo>
                  <a:pt x="2255649" y="111210"/>
                  <a:pt x="2266092" y="100068"/>
                  <a:pt x="2272124" y="86497"/>
                </a:cubicBezTo>
                <a:cubicBezTo>
                  <a:pt x="2298141" y="27960"/>
                  <a:pt x="2296838" y="35322"/>
                  <a:pt x="2296838"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ES" sz="1800"/>
          </a:p>
        </p:txBody>
      </p:sp>
      <p:sp>
        <p:nvSpPr>
          <p:cNvPr id="151" name="150 Forma libre"/>
          <p:cNvSpPr/>
          <p:nvPr/>
        </p:nvSpPr>
        <p:spPr>
          <a:xfrm>
            <a:off x="2041922" y="4137423"/>
            <a:ext cx="1695450" cy="435769"/>
          </a:xfrm>
          <a:custGeom>
            <a:avLst/>
            <a:gdLst>
              <a:gd name="connsiteX0" fmla="*/ 684 w 2261971"/>
              <a:gd name="connsiteY0" fmla="*/ 580767 h 580767"/>
              <a:gd name="connsiteX1" fmla="*/ 25398 w 2261971"/>
              <a:gd name="connsiteY1" fmla="*/ 444843 h 580767"/>
              <a:gd name="connsiteX2" fmla="*/ 37755 w 2261971"/>
              <a:gd name="connsiteY2" fmla="*/ 395416 h 580767"/>
              <a:gd name="connsiteX3" fmla="*/ 62468 w 2261971"/>
              <a:gd name="connsiteY3" fmla="*/ 358346 h 580767"/>
              <a:gd name="connsiteX4" fmla="*/ 74825 w 2261971"/>
              <a:gd name="connsiteY4" fmla="*/ 321276 h 580767"/>
              <a:gd name="connsiteX5" fmla="*/ 111895 w 2261971"/>
              <a:gd name="connsiteY5" fmla="*/ 296562 h 580767"/>
              <a:gd name="connsiteX6" fmla="*/ 173679 w 2261971"/>
              <a:gd name="connsiteY6" fmla="*/ 222422 h 580767"/>
              <a:gd name="connsiteX7" fmla="*/ 210749 w 2261971"/>
              <a:gd name="connsiteY7" fmla="*/ 210065 h 580767"/>
              <a:gd name="connsiteX8" fmla="*/ 247820 w 2261971"/>
              <a:gd name="connsiteY8" fmla="*/ 185351 h 580767"/>
              <a:gd name="connsiteX9" fmla="*/ 321960 w 2261971"/>
              <a:gd name="connsiteY9" fmla="*/ 160638 h 580767"/>
              <a:gd name="connsiteX10" fmla="*/ 359030 w 2261971"/>
              <a:gd name="connsiteY10" fmla="*/ 148281 h 580767"/>
              <a:gd name="connsiteX11" fmla="*/ 396101 w 2261971"/>
              <a:gd name="connsiteY11" fmla="*/ 135924 h 580767"/>
              <a:gd name="connsiteX12" fmla="*/ 494955 w 2261971"/>
              <a:gd name="connsiteY12" fmla="*/ 123567 h 580767"/>
              <a:gd name="connsiteX13" fmla="*/ 569095 w 2261971"/>
              <a:gd name="connsiteY13" fmla="*/ 98854 h 580767"/>
              <a:gd name="connsiteX14" fmla="*/ 581452 w 2261971"/>
              <a:gd name="connsiteY14" fmla="*/ 61784 h 580767"/>
              <a:gd name="connsiteX15" fmla="*/ 655593 w 2261971"/>
              <a:gd name="connsiteY15" fmla="*/ 0 h 580767"/>
              <a:gd name="connsiteX16" fmla="*/ 878014 w 2261971"/>
              <a:gd name="connsiteY16" fmla="*/ 12357 h 580767"/>
              <a:gd name="connsiteX17" fmla="*/ 939798 w 2261971"/>
              <a:gd name="connsiteY17" fmla="*/ 24713 h 580767"/>
              <a:gd name="connsiteX18" fmla="*/ 976868 w 2261971"/>
              <a:gd name="connsiteY18" fmla="*/ 37070 h 580767"/>
              <a:gd name="connsiteX19" fmla="*/ 2039549 w 2261971"/>
              <a:gd name="connsiteY19" fmla="*/ 49427 h 580767"/>
              <a:gd name="connsiteX20" fmla="*/ 2064263 w 2261971"/>
              <a:gd name="connsiteY20" fmla="*/ 86497 h 580767"/>
              <a:gd name="connsiteX21" fmla="*/ 2138403 w 2261971"/>
              <a:gd name="connsiteY21" fmla="*/ 123567 h 580767"/>
              <a:gd name="connsiteX22" fmla="*/ 2200187 w 2261971"/>
              <a:gd name="connsiteY22" fmla="*/ 197708 h 580767"/>
              <a:gd name="connsiteX23" fmla="*/ 2212544 w 2261971"/>
              <a:gd name="connsiteY23" fmla="*/ 234778 h 580767"/>
              <a:gd name="connsiteX24" fmla="*/ 2224901 w 2261971"/>
              <a:gd name="connsiteY24" fmla="*/ 358346 h 580767"/>
              <a:gd name="connsiteX25" fmla="*/ 2249614 w 2261971"/>
              <a:gd name="connsiteY25" fmla="*/ 432486 h 580767"/>
              <a:gd name="connsiteX26" fmla="*/ 2261971 w 2261971"/>
              <a:gd name="connsiteY26" fmla="*/ 518984 h 58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61971" h="580767">
                <a:moveTo>
                  <a:pt x="684" y="580767"/>
                </a:moveTo>
                <a:cubicBezTo>
                  <a:pt x="21132" y="417186"/>
                  <a:pt x="0" y="533735"/>
                  <a:pt x="25398" y="444843"/>
                </a:cubicBezTo>
                <a:cubicBezTo>
                  <a:pt x="30064" y="428514"/>
                  <a:pt x="31065" y="411026"/>
                  <a:pt x="37755" y="395416"/>
                </a:cubicBezTo>
                <a:cubicBezTo>
                  <a:pt x="43605" y="381766"/>
                  <a:pt x="55827" y="371629"/>
                  <a:pt x="62468" y="358346"/>
                </a:cubicBezTo>
                <a:cubicBezTo>
                  <a:pt x="68293" y="346696"/>
                  <a:pt x="66688" y="331447"/>
                  <a:pt x="74825" y="321276"/>
                </a:cubicBezTo>
                <a:cubicBezTo>
                  <a:pt x="84102" y="309679"/>
                  <a:pt x="99538" y="304800"/>
                  <a:pt x="111895" y="296562"/>
                </a:cubicBezTo>
                <a:cubicBezTo>
                  <a:pt x="130131" y="269209"/>
                  <a:pt x="145137" y="241450"/>
                  <a:pt x="173679" y="222422"/>
                </a:cubicBezTo>
                <a:cubicBezTo>
                  <a:pt x="184517" y="215197"/>
                  <a:pt x="199099" y="215890"/>
                  <a:pt x="210749" y="210065"/>
                </a:cubicBezTo>
                <a:cubicBezTo>
                  <a:pt x="224032" y="203423"/>
                  <a:pt x="234249" y="191383"/>
                  <a:pt x="247820" y="185351"/>
                </a:cubicBezTo>
                <a:cubicBezTo>
                  <a:pt x="271625" y="174771"/>
                  <a:pt x="297247" y="168876"/>
                  <a:pt x="321960" y="160638"/>
                </a:cubicBezTo>
                <a:lnTo>
                  <a:pt x="359030" y="148281"/>
                </a:lnTo>
                <a:cubicBezTo>
                  <a:pt x="371387" y="144162"/>
                  <a:pt x="383176" y="137540"/>
                  <a:pt x="396101" y="135924"/>
                </a:cubicBezTo>
                <a:lnTo>
                  <a:pt x="494955" y="123567"/>
                </a:lnTo>
                <a:cubicBezTo>
                  <a:pt x="519668" y="115329"/>
                  <a:pt x="560857" y="123567"/>
                  <a:pt x="569095" y="98854"/>
                </a:cubicBezTo>
                <a:cubicBezTo>
                  <a:pt x="573214" y="86497"/>
                  <a:pt x="574227" y="72622"/>
                  <a:pt x="581452" y="61784"/>
                </a:cubicBezTo>
                <a:cubicBezTo>
                  <a:pt x="600483" y="33238"/>
                  <a:pt x="628236" y="18237"/>
                  <a:pt x="655593" y="0"/>
                </a:cubicBezTo>
                <a:cubicBezTo>
                  <a:pt x="729733" y="4119"/>
                  <a:pt x="804038" y="5924"/>
                  <a:pt x="878014" y="12357"/>
                </a:cubicBezTo>
                <a:cubicBezTo>
                  <a:pt x="898938" y="14176"/>
                  <a:pt x="919423" y="19619"/>
                  <a:pt x="939798" y="24713"/>
                </a:cubicBezTo>
                <a:cubicBezTo>
                  <a:pt x="952434" y="27872"/>
                  <a:pt x="963846" y="36777"/>
                  <a:pt x="976868" y="37070"/>
                </a:cubicBezTo>
                <a:cubicBezTo>
                  <a:pt x="1331030" y="45029"/>
                  <a:pt x="1685322" y="45308"/>
                  <a:pt x="2039549" y="49427"/>
                </a:cubicBezTo>
                <a:cubicBezTo>
                  <a:pt x="2047787" y="61784"/>
                  <a:pt x="2053762" y="75996"/>
                  <a:pt x="2064263" y="86497"/>
                </a:cubicBezTo>
                <a:cubicBezTo>
                  <a:pt x="2088219" y="110453"/>
                  <a:pt x="2108251" y="113517"/>
                  <a:pt x="2138403" y="123567"/>
                </a:cubicBezTo>
                <a:cubicBezTo>
                  <a:pt x="2165732" y="150896"/>
                  <a:pt x="2182983" y="163300"/>
                  <a:pt x="2200187" y="197708"/>
                </a:cubicBezTo>
                <a:cubicBezTo>
                  <a:pt x="2206012" y="209358"/>
                  <a:pt x="2208425" y="222421"/>
                  <a:pt x="2212544" y="234778"/>
                </a:cubicBezTo>
                <a:cubicBezTo>
                  <a:pt x="2216663" y="275967"/>
                  <a:pt x="2217272" y="317660"/>
                  <a:pt x="2224901" y="358346"/>
                </a:cubicBezTo>
                <a:cubicBezTo>
                  <a:pt x="2229702" y="383950"/>
                  <a:pt x="2249614" y="432486"/>
                  <a:pt x="2249614" y="432486"/>
                </a:cubicBezTo>
                <a:lnTo>
                  <a:pt x="2261971" y="518984"/>
                </a:ln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ES" sz="1800"/>
          </a:p>
        </p:txBody>
      </p:sp>
      <p:sp>
        <p:nvSpPr>
          <p:cNvPr id="152" name="151 Elipse"/>
          <p:cNvSpPr/>
          <p:nvPr/>
        </p:nvSpPr>
        <p:spPr>
          <a:xfrm>
            <a:off x="3059906" y="4238626"/>
            <a:ext cx="53579" cy="547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53" name="152 Elipse"/>
          <p:cNvSpPr/>
          <p:nvPr/>
        </p:nvSpPr>
        <p:spPr>
          <a:xfrm>
            <a:off x="2909889" y="4521994"/>
            <a:ext cx="54769" cy="53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54" name="153 Elipse"/>
          <p:cNvSpPr/>
          <p:nvPr/>
        </p:nvSpPr>
        <p:spPr>
          <a:xfrm>
            <a:off x="2795589" y="4407694"/>
            <a:ext cx="54769" cy="53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55" name="154 Elipse"/>
          <p:cNvSpPr/>
          <p:nvPr/>
        </p:nvSpPr>
        <p:spPr>
          <a:xfrm>
            <a:off x="3275411" y="4725592"/>
            <a:ext cx="54769" cy="53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56" name="155 Elipse"/>
          <p:cNvSpPr/>
          <p:nvPr/>
        </p:nvSpPr>
        <p:spPr>
          <a:xfrm>
            <a:off x="3024189" y="4636294"/>
            <a:ext cx="54769" cy="53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59" name="158 Elipse"/>
          <p:cNvSpPr/>
          <p:nvPr/>
        </p:nvSpPr>
        <p:spPr>
          <a:xfrm>
            <a:off x="2909889" y="4521994"/>
            <a:ext cx="54769" cy="53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800"/>
          </a:p>
        </p:txBody>
      </p:sp>
      <p:sp>
        <p:nvSpPr>
          <p:cNvPr id="17445" name="159 CuadroTexto"/>
          <p:cNvSpPr txBox="1">
            <a:spLocks noChangeArrowheads="1"/>
          </p:cNvSpPr>
          <p:nvPr/>
        </p:nvSpPr>
        <p:spPr bwMode="auto">
          <a:xfrm>
            <a:off x="5328048" y="5373292"/>
            <a:ext cx="18359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dirty="0"/>
              <a:t>Autocorrelación</a:t>
            </a:r>
          </a:p>
        </p:txBody>
      </p:sp>
      <p:sp>
        <p:nvSpPr>
          <p:cNvPr id="17446" name="160 CuadroTexto"/>
          <p:cNvSpPr txBox="1">
            <a:spLocks noChangeArrowheads="1"/>
          </p:cNvSpPr>
          <p:nvPr/>
        </p:nvSpPr>
        <p:spPr bwMode="auto">
          <a:xfrm>
            <a:off x="5166124" y="3807619"/>
            <a:ext cx="1620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Hetercedasticidad</a:t>
            </a:r>
          </a:p>
        </p:txBody>
      </p:sp>
      <p:sp>
        <p:nvSpPr>
          <p:cNvPr id="17447" name="161 CuadroTexto"/>
          <p:cNvSpPr txBox="1">
            <a:spLocks noChangeArrowheads="1"/>
          </p:cNvSpPr>
          <p:nvPr/>
        </p:nvSpPr>
        <p:spPr bwMode="auto">
          <a:xfrm>
            <a:off x="2033588" y="5373292"/>
            <a:ext cx="19442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dirty="0"/>
              <a:t>Heterocedasticidad</a:t>
            </a:r>
          </a:p>
        </p:txBody>
      </p:sp>
    </p:spTree>
    <p:extLst>
      <p:ext uri="{BB962C8B-B14F-4D97-AF65-F5344CB8AC3E}">
        <p14:creationId xmlns:p14="http://schemas.microsoft.com/office/powerpoint/2010/main" val="122470060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5"/>
          <p:cNvSpPr>
            <a:spLocks noChangeArrowheads="1"/>
          </p:cNvSpPr>
          <p:nvPr/>
        </p:nvSpPr>
        <p:spPr bwMode="auto">
          <a:xfrm rot="10800000" flipV="1">
            <a:off x="2152303" y="5356003"/>
            <a:ext cx="4968478" cy="242374"/>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just" eaLnBrk="0" hangingPunct="0">
              <a:defRPr/>
            </a:pPr>
            <a:r>
              <a:rPr lang="es-ES" sz="975">
                <a:latin typeface="Arial Narrow" pitchFamily="34" charset="0"/>
                <a:cs typeface="Times New Roman" pitchFamily="18" charset="0"/>
              </a:rPr>
              <a:t>¨</a:t>
            </a:r>
            <a:endParaRPr lang="es-ES" sz="750"/>
          </a:p>
        </p:txBody>
      </p:sp>
      <p:sp>
        <p:nvSpPr>
          <p:cNvPr id="7" name="Rectangle 1"/>
          <p:cNvSpPr>
            <a:spLocks noChangeArrowheads="1"/>
          </p:cNvSpPr>
          <p:nvPr/>
        </p:nvSpPr>
        <p:spPr bwMode="auto">
          <a:xfrm>
            <a:off x="2152302" y="1017198"/>
            <a:ext cx="6318647" cy="646331"/>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eaLnBrk="0" hangingPunct="0">
              <a:defRPr/>
            </a:pPr>
            <a:r>
              <a:rPr lang="es-ES" sz="1800" b="1" dirty="0">
                <a:solidFill>
                  <a:schemeClr val="accent1">
                    <a:lumMod val="75000"/>
                  </a:schemeClr>
                </a:solidFill>
              </a:rPr>
              <a:t>Gráficos de residuos</a:t>
            </a:r>
          </a:p>
          <a:p>
            <a:pPr algn="ctr" eaLnBrk="0" hangingPunct="0">
              <a:defRPr/>
            </a:pPr>
            <a:r>
              <a:rPr lang="es-ES" sz="1800" b="1" dirty="0">
                <a:solidFill>
                  <a:schemeClr val="accent1">
                    <a:lumMod val="75000"/>
                  </a:schemeClr>
                </a:solidFill>
                <a:latin typeface="Arial Narrow" pitchFamily="34" charset="0"/>
                <a:ea typeface="Times New Roman" pitchFamily="18" charset="0"/>
              </a:rPr>
              <a:t>Gr</a:t>
            </a:r>
            <a:r>
              <a:rPr lang="es-ES" sz="1800" b="1" dirty="0">
                <a:solidFill>
                  <a:schemeClr val="accent1">
                    <a:lumMod val="75000"/>
                  </a:schemeClr>
                </a:solidFill>
                <a:latin typeface="Arial"/>
                <a:ea typeface="Times New Roman" pitchFamily="18" charset="0"/>
              </a:rPr>
              <a:t>á</a:t>
            </a:r>
            <a:r>
              <a:rPr lang="es-ES" sz="1800" b="1" dirty="0">
                <a:solidFill>
                  <a:schemeClr val="accent1">
                    <a:lumMod val="75000"/>
                  </a:schemeClr>
                </a:solidFill>
                <a:latin typeface="Arial Narrow" pitchFamily="34" charset="0"/>
                <a:ea typeface="Times New Roman" pitchFamily="18" charset="0"/>
              </a:rPr>
              <a:t>fico de Probabilidad Normal</a:t>
            </a:r>
            <a:endParaRPr lang="es-ES" sz="1800" dirty="0">
              <a:solidFill>
                <a:schemeClr val="accent1">
                  <a:lumMod val="75000"/>
                </a:schemeClr>
              </a:solidFill>
            </a:endParaRPr>
          </a:p>
        </p:txBody>
      </p:sp>
      <p:sp>
        <p:nvSpPr>
          <p:cNvPr id="18436" name="9 CuadroTexto"/>
          <p:cNvSpPr txBox="1">
            <a:spLocks noChangeArrowheads="1"/>
          </p:cNvSpPr>
          <p:nvPr/>
        </p:nvSpPr>
        <p:spPr bwMode="auto">
          <a:xfrm>
            <a:off x="2177306" y="1720767"/>
            <a:ext cx="631864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500">
                <a:latin typeface="Times New Roman" pitchFamily="18" charset="0"/>
                <a:cs typeface="Times New Roman" pitchFamily="18" charset="0"/>
              </a:rPr>
              <a:t>Una forma exploratoria de análisis de residuos es a partir de los gráficos. Veamos algunos:</a:t>
            </a:r>
          </a:p>
          <a:p>
            <a:pPr eaLnBrk="1" hangingPunct="1"/>
            <a:endParaRPr lang="es-ES" sz="300"/>
          </a:p>
        </p:txBody>
      </p:sp>
      <p:sp>
        <p:nvSpPr>
          <p:cNvPr id="65538" name="Rectangle 2"/>
          <p:cNvSpPr>
            <a:spLocks noChangeArrowheads="1"/>
          </p:cNvSpPr>
          <p:nvPr/>
        </p:nvSpPr>
        <p:spPr bwMode="auto">
          <a:xfrm>
            <a:off x="2123728" y="2348880"/>
            <a:ext cx="6265069" cy="292644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just" eaLnBrk="0" hangingPunct="0">
              <a:spcAft>
                <a:spcPts val="450"/>
              </a:spcAft>
              <a:defRPr/>
            </a:pPr>
            <a:r>
              <a:rPr lang="es-ES" sz="1500" b="1" i="1" dirty="0">
                <a:solidFill>
                  <a:srgbClr val="FF0000"/>
                </a:solidFill>
                <a:latin typeface="Times New Roman" pitchFamily="18" charset="0"/>
                <a:ea typeface="Times New Roman" pitchFamily="18" charset="0"/>
                <a:cs typeface="Times New Roman" pitchFamily="18" charset="0"/>
              </a:rPr>
              <a:t>Aun cuando pequeñas desviaciones de la suposición de normalidad de los errores no afecta demasiado el análisis</a:t>
            </a:r>
            <a:r>
              <a:rPr lang="es-ES" sz="1500" dirty="0">
                <a:latin typeface="Times New Roman" pitchFamily="18" charset="0"/>
                <a:ea typeface="Times New Roman" pitchFamily="18" charset="0"/>
                <a:cs typeface="Times New Roman" pitchFamily="18" charset="0"/>
              </a:rPr>
              <a:t>; </a:t>
            </a:r>
            <a:r>
              <a:rPr lang="es-ES" sz="1500" dirty="0">
                <a:solidFill>
                  <a:srgbClr val="FF0000"/>
                </a:solidFill>
                <a:latin typeface="Times New Roman" pitchFamily="18" charset="0"/>
                <a:ea typeface="Times New Roman" pitchFamily="18" charset="0"/>
                <a:cs typeface="Times New Roman" pitchFamily="18" charset="0"/>
              </a:rPr>
              <a:t>si tenemos desviaciones fuertes, la estadística t, F y en consecuencia, los intervalos de confianza y </a:t>
            </a:r>
            <a:r>
              <a:rPr lang="es-ES" sz="1500" dirty="0" err="1">
                <a:solidFill>
                  <a:srgbClr val="FF0000"/>
                </a:solidFill>
                <a:latin typeface="Times New Roman" pitchFamily="18" charset="0"/>
                <a:ea typeface="Times New Roman" pitchFamily="18" charset="0"/>
                <a:cs typeface="Times New Roman" pitchFamily="18" charset="0"/>
              </a:rPr>
              <a:t>dócimas</a:t>
            </a:r>
            <a:r>
              <a:rPr lang="es-ES" sz="1500" dirty="0">
                <a:solidFill>
                  <a:srgbClr val="FF0000"/>
                </a:solidFill>
                <a:latin typeface="Times New Roman" pitchFamily="18" charset="0"/>
                <a:ea typeface="Times New Roman" pitchFamily="18" charset="0"/>
                <a:cs typeface="Times New Roman" pitchFamily="18" charset="0"/>
              </a:rPr>
              <a:t> de hipótesis dejan de tener validez. Además, si los errores provienen de distribuciones con “colas” mas “pesadas” que la normal se generan observaciones aparentemente discrepantes (“</a:t>
            </a:r>
            <a:r>
              <a:rPr lang="es-ES" sz="1500" dirty="0" err="1">
                <a:solidFill>
                  <a:srgbClr val="FF0000"/>
                </a:solidFill>
                <a:latin typeface="Times New Roman" pitchFamily="18" charset="0"/>
                <a:ea typeface="Times New Roman" pitchFamily="18" charset="0"/>
                <a:cs typeface="Times New Roman" pitchFamily="18" charset="0"/>
              </a:rPr>
              <a:t>outliers</a:t>
            </a:r>
            <a:r>
              <a:rPr lang="es-ES" sz="1500" dirty="0">
                <a:solidFill>
                  <a:srgbClr val="FF0000"/>
                </a:solidFill>
                <a:latin typeface="Times New Roman" pitchFamily="18" charset="0"/>
                <a:ea typeface="Times New Roman" pitchFamily="18" charset="0"/>
                <a:cs typeface="Times New Roman" pitchFamily="18" charset="0"/>
              </a:rPr>
              <a:t>”) los cuales pueden afectar fuertemente las estimaciones mínimo- cuadráticas.</a:t>
            </a:r>
          </a:p>
          <a:p>
            <a:pPr algn="just" eaLnBrk="0" hangingPunct="0">
              <a:defRPr/>
            </a:pPr>
            <a:r>
              <a:rPr lang="es-ES" sz="1500" dirty="0">
                <a:latin typeface="Times New Roman" pitchFamily="18" charset="0"/>
                <a:cs typeface="Times New Roman" pitchFamily="18" charset="0"/>
              </a:rPr>
              <a:t>Un modo de verificar la suposición de normalidad es graficar los residuos observados en papel de probabilidad en papel de probabilidad normal. Este papel es diseñado para que los puntos provenientes de una distribución normal se dispersen alrededor de una recta. La mayoría de paquetes computacionales, que realizan análisis de regresión cuentan con esta opción(“</a:t>
            </a:r>
            <a:r>
              <a:rPr lang="es-ES" sz="1500" dirty="0" err="1">
                <a:latin typeface="Times New Roman" pitchFamily="18" charset="0"/>
                <a:cs typeface="Times New Roman" pitchFamily="18" charset="0"/>
              </a:rPr>
              <a:t>probability</a:t>
            </a:r>
            <a:r>
              <a:rPr lang="es-ES" sz="1500" dirty="0">
                <a:latin typeface="Times New Roman" pitchFamily="18" charset="0"/>
                <a:cs typeface="Times New Roman" pitchFamily="18" charset="0"/>
              </a:rPr>
              <a:t>  plot”).</a:t>
            </a:r>
          </a:p>
        </p:txBody>
      </p:sp>
    </p:spTree>
    <p:extLst>
      <p:ext uri="{BB962C8B-B14F-4D97-AF65-F5344CB8AC3E}">
        <p14:creationId xmlns:p14="http://schemas.microsoft.com/office/powerpoint/2010/main" val="392463906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636" y="2006674"/>
            <a:ext cx="1693069"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503" y="2061443"/>
            <a:ext cx="180022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644" y="2115021"/>
            <a:ext cx="1928813" cy="14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3789040"/>
            <a:ext cx="2307431" cy="167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0989" y="3950964"/>
            <a:ext cx="20359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7 CuadroTexto"/>
          <p:cNvSpPr txBox="1">
            <a:spLocks noChangeArrowheads="1"/>
          </p:cNvSpPr>
          <p:nvPr/>
        </p:nvSpPr>
        <p:spPr bwMode="auto">
          <a:xfrm>
            <a:off x="5759944" y="5409481"/>
            <a:ext cx="17275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200"/>
              <a:t>Asimetría negativa</a:t>
            </a:r>
          </a:p>
        </p:txBody>
      </p:sp>
      <p:sp>
        <p:nvSpPr>
          <p:cNvPr id="19464" name="8 CuadroTexto"/>
          <p:cNvSpPr txBox="1">
            <a:spLocks noChangeArrowheads="1"/>
          </p:cNvSpPr>
          <p:nvPr/>
        </p:nvSpPr>
        <p:spPr bwMode="auto">
          <a:xfrm>
            <a:off x="2680988" y="5409481"/>
            <a:ext cx="1728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200"/>
              <a:t>Asimetría positiva</a:t>
            </a:r>
          </a:p>
        </p:txBody>
      </p:sp>
      <p:sp>
        <p:nvSpPr>
          <p:cNvPr id="19465" name="9 CuadroTexto"/>
          <p:cNvSpPr txBox="1">
            <a:spLocks noChangeArrowheads="1"/>
          </p:cNvSpPr>
          <p:nvPr/>
        </p:nvSpPr>
        <p:spPr bwMode="auto">
          <a:xfrm>
            <a:off x="2249983" y="3518769"/>
            <a:ext cx="15120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200"/>
              <a:t>Distribución normal</a:t>
            </a:r>
          </a:p>
        </p:txBody>
      </p:sp>
      <p:sp>
        <p:nvSpPr>
          <p:cNvPr id="19466" name="10 CuadroTexto"/>
          <p:cNvSpPr txBox="1">
            <a:spLocks noChangeArrowheads="1"/>
          </p:cNvSpPr>
          <p:nvPr/>
        </p:nvSpPr>
        <p:spPr bwMode="auto">
          <a:xfrm>
            <a:off x="3924002" y="3518769"/>
            <a:ext cx="23217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200"/>
              <a:t>Distribución con colas pesadas</a:t>
            </a:r>
          </a:p>
        </p:txBody>
      </p:sp>
      <p:sp>
        <p:nvSpPr>
          <p:cNvPr id="19467" name="12 CuadroTexto"/>
          <p:cNvSpPr txBox="1">
            <a:spLocks noChangeArrowheads="1"/>
          </p:cNvSpPr>
          <p:nvPr/>
        </p:nvSpPr>
        <p:spPr bwMode="auto">
          <a:xfrm>
            <a:off x="6245719" y="3518769"/>
            <a:ext cx="23229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200"/>
              <a:t>Distribución con colas livianas</a:t>
            </a:r>
          </a:p>
        </p:txBody>
      </p:sp>
      <p:sp>
        <p:nvSpPr>
          <p:cNvPr id="14" name="Rectangle 1"/>
          <p:cNvSpPr>
            <a:spLocks noChangeArrowheads="1"/>
          </p:cNvSpPr>
          <p:nvPr/>
        </p:nvSpPr>
        <p:spPr bwMode="auto">
          <a:xfrm>
            <a:off x="2141636" y="1131655"/>
            <a:ext cx="6318647" cy="646331"/>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Gráficos de residuos</a:t>
            </a:r>
          </a:p>
          <a:p>
            <a:pPr algn="ctr">
              <a:defRPr/>
            </a:pPr>
            <a:r>
              <a:rPr lang="es-ES" sz="1800" b="1" dirty="0">
                <a:solidFill>
                  <a:schemeClr val="accent1">
                    <a:lumMod val="75000"/>
                  </a:schemeClr>
                </a:solidFill>
                <a:latin typeface="Arial Narrow" pitchFamily="34" charset="0"/>
                <a:ea typeface="Times New Roman" pitchFamily="18" charset="0"/>
              </a:rPr>
              <a:t>Gr</a:t>
            </a:r>
            <a:r>
              <a:rPr lang="es-ES" sz="1800" b="1" dirty="0">
                <a:solidFill>
                  <a:schemeClr val="accent1">
                    <a:lumMod val="75000"/>
                  </a:schemeClr>
                </a:solidFill>
                <a:latin typeface="Arial"/>
                <a:ea typeface="Times New Roman" pitchFamily="18" charset="0"/>
              </a:rPr>
              <a:t>á</a:t>
            </a:r>
            <a:r>
              <a:rPr lang="es-ES" sz="1800" b="1" dirty="0">
                <a:solidFill>
                  <a:schemeClr val="accent1">
                    <a:lumMod val="75000"/>
                  </a:schemeClr>
                </a:solidFill>
                <a:latin typeface="Arial Narrow" pitchFamily="34" charset="0"/>
                <a:ea typeface="Times New Roman" pitchFamily="18" charset="0"/>
              </a:rPr>
              <a:t>fico de Probabilidad Normal</a:t>
            </a:r>
            <a:endParaRPr lang="es-ES" sz="1800" dirty="0">
              <a:solidFill>
                <a:schemeClr val="accent1">
                  <a:lumMod val="75000"/>
                </a:schemeClr>
              </a:solidFill>
              <a:latin typeface="Arial" pitchFamily="34" charset="0"/>
            </a:endParaRPr>
          </a:p>
        </p:txBody>
      </p:sp>
    </p:spTree>
    <p:extLst>
      <p:ext uri="{BB962C8B-B14F-4D97-AF65-F5344CB8AC3E}">
        <p14:creationId xmlns:p14="http://schemas.microsoft.com/office/powerpoint/2010/main" val="258732778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5"/>
          <p:cNvSpPr>
            <a:spLocks noChangeArrowheads="1"/>
          </p:cNvSpPr>
          <p:nvPr/>
        </p:nvSpPr>
        <p:spPr bwMode="auto">
          <a:xfrm rot="10800000" flipV="1">
            <a:off x="2358851" y="5267458"/>
            <a:ext cx="4968478" cy="242374"/>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just" eaLnBrk="0" hangingPunct="0">
              <a:defRPr/>
            </a:pPr>
            <a:r>
              <a:rPr lang="es-ES" sz="975">
                <a:latin typeface="Arial Narrow" pitchFamily="34" charset="0"/>
                <a:cs typeface="Times New Roman" pitchFamily="18" charset="0"/>
              </a:rPr>
              <a:t>¨</a:t>
            </a:r>
            <a:endParaRPr lang="es-ES" sz="750"/>
          </a:p>
        </p:txBody>
      </p:sp>
      <p:sp>
        <p:nvSpPr>
          <p:cNvPr id="7" name="Rectangle 1"/>
          <p:cNvSpPr>
            <a:spLocks noChangeArrowheads="1"/>
          </p:cNvSpPr>
          <p:nvPr/>
        </p:nvSpPr>
        <p:spPr bwMode="auto">
          <a:xfrm>
            <a:off x="2358850" y="989762"/>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Gráficos de residuos</a:t>
            </a:r>
            <a:endParaRPr lang="es-ES" sz="1800" dirty="0">
              <a:solidFill>
                <a:schemeClr val="accent1">
                  <a:lumMod val="75000"/>
                </a:schemeClr>
              </a:solidFill>
            </a:endParaRPr>
          </a:p>
        </p:txBody>
      </p:sp>
      <p:sp>
        <p:nvSpPr>
          <p:cNvPr id="20484" name="9 CuadroTexto"/>
          <p:cNvSpPr txBox="1">
            <a:spLocks noChangeArrowheads="1"/>
          </p:cNvSpPr>
          <p:nvPr/>
        </p:nvSpPr>
        <p:spPr bwMode="auto">
          <a:xfrm>
            <a:off x="2276698" y="1364332"/>
            <a:ext cx="63186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500">
                <a:latin typeface="Times New Roman" pitchFamily="18" charset="0"/>
                <a:cs typeface="Times New Roman" pitchFamily="18" charset="0"/>
              </a:rPr>
              <a:t>Ejemplo: Para los datos de peso al nacer, el análisis de los residuos muestra:</a:t>
            </a:r>
          </a:p>
          <a:p>
            <a:pPr eaLnBrk="1" hangingPunct="1"/>
            <a:endParaRPr lang="es-ES" sz="300"/>
          </a:p>
        </p:txBody>
      </p:sp>
      <p:sp>
        <p:nvSpPr>
          <p:cNvPr id="20485" name="7 CuadroTexto"/>
          <p:cNvSpPr txBox="1">
            <a:spLocks noChangeArrowheads="1"/>
          </p:cNvSpPr>
          <p:nvPr/>
        </p:nvSpPr>
        <p:spPr bwMode="auto">
          <a:xfrm>
            <a:off x="2330275" y="4203973"/>
            <a:ext cx="631864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ES" sz="1500" dirty="0">
                <a:latin typeface="Times New Roman" pitchFamily="18" charset="0"/>
                <a:cs typeface="Times New Roman" pitchFamily="18" charset="0"/>
              </a:rPr>
              <a:t>Los gráficos son métodos  exploratorios, por lo tanto,  si se desea confirmar si se verifica el supuesto de normalidad es necesario utilizar pruebas de hipótesis de normalidad.</a:t>
            </a:r>
          </a:p>
          <a:p>
            <a:pPr eaLnBrk="1" hangingPunct="1"/>
            <a:r>
              <a:rPr lang="es-ES" sz="1500" dirty="0">
                <a:latin typeface="Times New Roman" pitchFamily="18" charset="0"/>
                <a:cs typeface="Times New Roman" pitchFamily="18" charset="0"/>
              </a:rPr>
              <a:t>Algunas pruebas  comúnmente usadas son :</a:t>
            </a:r>
          </a:p>
          <a:p>
            <a:pPr eaLnBrk="1" hangingPunct="1"/>
            <a:r>
              <a:rPr lang="es-ES" sz="1500" dirty="0">
                <a:latin typeface="Times New Roman" pitchFamily="18" charset="0"/>
                <a:cs typeface="Times New Roman" pitchFamily="18" charset="0"/>
              </a:rPr>
              <a:t>- </a:t>
            </a:r>
            <a:r>
              <a:rPr lang="es-ES" sz="1500" dirty="0">
                <a:solidFill>
                  <a:srgbClr val="0070C0"/>
                </a:solidFill>
                <a:latin typeface="Times New Roman" pitchFamily="18" charset="0"/>
                <a:cs typeface="Times New Roman" pitchFamily="18" charset="0"/>
              </a:rPr>
              <a:t>Test de </a:t>
            </a:r>
            <a:r>
              <a:rPr lang="es-ES" sz="1500" dirty="0" err="1">
                <a:solidFill>
                  <a:srgbClr val="0070C0"/>
                </a:solidFill>
                <a:latin typeface="Times New Roman" pitchFamily="18" charset="0"/>
                <a:cs typeface="Times New Roman" pitchFamily="18" charset="0"/>
              </a:rPr>
              <a:t>Kolmogorov</a:t>
            </a:r>
            <a:r>
              <a:rPr lang="es-ES" sz="1500" dirty="0">
                <a:solidFill>
                  <a:srgbClr val="0070C0"/>
                </a:solidFill>
                <a:latin typeface="Times New Roman" pitchFamily="18" charset="0"/>
                <a:cs typeface="Times New Roman" pitchFamily="18" charset="0"/>
              </a:rPr>
              <a:t> </a:t>
            </a:r>
            <a:r>
              <a:rPr lang="es-ES" sz="1500" dirty="0" err="1">
                <a:solidFill>
                  <a:srgbClr val="0070C0"/>
                </a:solidFill>
                <a:latin typeface="Times New Roman" pitchFamily="18" charset="0"/>
                <a:cs typeface="Times New Roman" pitchFamily="18" charset="0"/>
              </a:rPr>
              <a:t>Smirnov</a:t>
            </a:r>
            <a:endParaRPr lang="es-ES" sz="1500" dirty="0">
              <a:solidFill>
                <a:srgbClr val="0070C0"/>
              </a:solidFill>
              <a:latin typeface="Times New Roman" pitchFamily="18" charset="0"/>
              <a:cs typeface="Times New Roman" pitchFamily="18" charset="0"/>
            </a:endParaRPr>
          </a:p>
          <a:p>
            <a:pPr marL="257175" indent="-257175" eaLnBrk="1" hangingPunct="1">
              <a:buFontTx/>
              <a:buChar char="-"/>
            </a:pPr>
            <a:r>
              <a:rPr lang="es-ES" sz="1500" dirty="0">
                <a:solidFill>
                  <a:srgbClr val="0070C0"/>
                </a:solidFill>
                <a:latin typeface="Times New Roman" pitchFamily="18" charset="0"/>
                <a:cs typeface="Times New Roman" pitchFamily="18" charset="0"/>
              </a:rPr>
              <a:t>Test de </a:t>
            </a:r>
            <a:r>
              <a:rPr lang="es-ES" sz="1500" dirty="0" err="1">
                <a:solidFill>
                  <a:srgbClr val="0070C0"/>
                </a:solidFill>
                <a:latin typeface="Times New Roman" pitchFamily="18" charset="0"/>
                <a:cs typeface="Times New Roman" pitchFamily="18" charset="0"/>
              </a:rPr>
              <a:t>Shapiro</a:t>
            </a:r>
            <a:r>
              <a:rPr lang="es-ES" sz="1500" dirty="0">
                <a:solidFill>
                  <a:srgbClr val="0070C0"/>
                </a:solidFill>
                <a:latin typeface="Times New Roman" pitchFamily="18" charset="0"/>
                <a:cs typeface="Times New Roman" pitchFamily="18" charset="0"/>
              </a:rPr>
              <a:t> </a:t>
            </a:r>
            <a:r>
              <a:rPr lang="es-ES" sz="1500" dirty="0" err="1">
                <a:solidFill>
                  <a:srgbClr val="0070C0"/>
                </a:solidFill>
                <a:latin typeface="Times New Roman" pitchFamily="18" charset="0"/>
                <a:cs typeface="Times New Roman" pitchFamily="18" charset="0"/>
              </a:rPr>
              <a:t>Wilks</a:t>
            </a:r>
            <a:r>
              <a:rPr lang="es-ES" sz="1500" dirty="0">
                <a:solidFill>
                  <a:srgbClr val="0070C0"/>
                </a:solidFill>
                <a:latin typeface="Times New Roman" pitchFamily="18" charset="0"/>
                <a:cs typeface="Times New Roman" pitchFamily="18" charset="0"/>
              </a:rPr>
              <a:t> </a:t>
            </a:r>
            <a:r>
              <a:rPr lang="es-ES" sz="1500" b="1" dirty="0">
                <a:solidFill>
                  <a:srgbClr val="FF0000"/>
                </a:solidFill>
                <a:latin typeface="Times New Roman" pitchFamily="18" charset="0"/>
                <a:cs typeface="Times New Roman" pitchFamily="18" charset="0"/>
              </a:rPr>
              <a:t>(Indicado para tamaños de muestra menores de 50) </a:t>
            </a:r>
          </a:p>
          <a:p>
            <a:pPr marL="257175" indent="-257175" eaLnBrk="1" hangingPunct="1">
              <a:buFontTx/>
              <a:buChar char="-"/>
            </a:pPr>
            <a:r>
              <a:rPr lang="es-ES" sz="1500" b="1" dirty="0">
                <a:solidFill>
                  <a:srgbClr val="FF0000"/>
                </a:solidFill>
                <a:latin typeface="Times New Roman" pitchFamily="18" charset="0"/>
                <a:cs typeface="Times New Roman" pitchFamily="18" charset="0"/>
              </a:rPr>
              <a:t>Otra opción es grafico de prob. normal de los residuos</a:t>
            </a:r>
          </a:p>
        </p:txBody>
      </p:sp>
      <p:pic>
        <p:nvPicPr>
          <p:cNvPr id="2048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842" y="2212408"/>
            <a:ext cx="235624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2273670"/>
            <a:ext cx="2478881" cy="208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9 CuadroTexto"/>
          <p:cNvSpPr txBox="1">
            <a:spLocks noChangeArrowheads="1"/>
          </p:cNvSpPr>
          <p:nvPr/>
        </p:nvSpPr>
        <p:spPr bwMode="auto">
          <a:xfrm>
            <a:off x="2276698" y="1739378"/>
            <a:ext cx="31611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Distribución de los residuos del ajuste</a:t>
            </a:r>
          </a:p>
        </p:txBody>
      </p:sp>
      <p:sp>
        <p:nvSpPr>
          <p:cNvPr id="20489" name="10 CuadroTexto"/>
          <p:cNvSpPr txBox="1">
            <a:spLocks noChangeArrowheads="1"/>
          </p:cNvSpPr>
          <p:nvPr/>
        </p:nvSpPr>
        <p:spPr bwMode="auto">
          <a:xfrm>
            <a:off x="5437806" y="1792958"/>
            <a:ext cx="31611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Gráfico de probabilidad normal  P- P</a:t>
            </a:r>
          </a:p>
        </p:txBody>
      </p:sp>
    </p:spTree>
    <p:extLst>
      <p:ext uri="{BB962C8B-B14F-4D97-AF65-F5344CB8AC3E}">
        <p14:creationId xmlns:p14="http://schemas.microsoft.com/office/powerpoint/2010/main" val="83714490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439466" y="898803"/>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Gráficos de residuos</a:t>
            </a:r>
            <a:endParaRPr lang="es-ES" sz="1800" dirty="0">
              <a:solidFill>
                <a:schemeClr val="accent1">
                  <a:lumMod val="75000"/>
                </a:schemeClr>
              </a:solidFill>
            </a:endParaRP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560" y="2132856"/>
            <a:ext cx="4379119" cy="350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5 CuadroTexto"/>
          <p:cNvSpPr txBox="1">
            <a:spLocks noChangeArrowheads="1"/>
          </p:cNvSpPr>
          <p:nvPr/>
        </p:nvSpPr>
        <p:spPr bwMode="auto">
          <a:xfrm>
            <a:off x="2170560" y="1287303"/>
            <a:ext cx="47684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500" dirty="0"/>
              <a:t>Residuos ordinarios Vs. Respuestas  estimadas</a:t>
            </a:r>
          </a:p>
        </p:txBody>
      </p:sp>
      <p:sp>
        <p:nvSpPr>
          <p:cNvPr id="3" name="2 Rectángulo"/>
          <p:cNvSpPr/>
          <p:nvPr/>
        </p:nvSpPr>
        <p:spPr>
          <a:xfrm>
            <a:off x="6664682" y="1605431"/>
            <a:ext cx="2186862" cy="5078313"/>
          </a:xfrm>
          <a:prstGeom prst="rect">
            <a:avLst/>
          </a:prstGeom>
        </p:spPr>
        <p:txBody>
          <a:bodyPr wrap="square">
            <a:spAutoFit/>
          </a:bodyPr>
          <a:lstStyle/>
          <a:p>
            <a:pPr algn="ctr"/>
            <a:r>
              <a:rPr lang="es-ES" sz="1800" i="1" dirty="0">
                <a:solidFill>
                  <a:srgbClr val="FF0000"/>
                </a:solidFill>
              </a:rPr>
              <a:t>(</a:t>
            </a:r>
            <a:r>
              <a:rPr lang="es-ES" sz="1800" i="1" dirty="0" err="1">
                <a:solidFill>
                  <a:srgbClr val="FF0000"/>
                </a:solidFill>
              </a:rPr>
              <a:t>ei</a:t>
            </a:r>
            <a:r>
              <a:rPr lang="es-ES" sz="1800" i="1" dirty="0">
                <a:solidFill>
                  <a:srgbClr val="FF0000"/>
                </a:solidFill>
              </a:rPr>
              <a:t> vs </a:t>
            </a:r>
            <a:r>
              <a:rPr lang="es-ES" sz="1800" i="1" dirty="0" err="1">
                <a:solidFill>
                  <a:srgbClr val="FF0000"/>
                </a:solidFill>
              </a:rPr>
              <a:t>yest</a:t>
            </a:r>
            <a:r>
              <a:rPr lang="es-ES" sz="1800" i="1" dirty="0">
                <a:solidFill>
                  <a:srgbClr val="FF0000"/>
                </a:solidFill>
              </a:rPr>
              <a:t>)</a:t>
            </a:r>
          </a:p>
          <a:p>
            <a:endParaRPr lang="es-ES" sz="1800" dirty="0"/>
          </a:p>
          <a:p>
            <a:pPr marL="214313" indent="-214313">
              <a:buFont typeface="Arial" pitchFamily="34" charset="0"/>
              <a:buChar char="•"/>
            </a:pPr>
            <a:r>
              <a:rPr lang="es-ES" sz="1800" dirty="0"/>
              <a:t>puntos como un embudo echado indica heterocedasticidad.</a:t>
            </a:r>
          </a:p>
          <a:p>
            <a:endParaRPr lang="es-ES" sz="1800" dirty="0"/>
          </a:p>
          <a:p>
            <a:pPr marL="214313" indent="-214313">
              <a:buFont typeface="Arial" pitchFamily="34" charset="0"/>
              <a:buChar char="•"/>
            </a:pPr>
            <a:r>
              <a:rPr lang="es-ES" sz="1800" dirty="0"/>
              <a:t>aconglomeración elíptica o circular de puntos, indica heterocedasticidad.</a:t>
            </a:r>
          </a:p>
          <a:p>
            <a:endParaRPr lang="es-ES" sz="1800" dirty="0"/>
          </a:p>
          <a:p>
            <a:pPr marL="214313" indent="-214313">
              <a:buFont typeface="Arial" pitchFamily="34" charset="0"/>
              <a:buChar char="•"/>
            </a:pPr>
            <a:r>
              <a:rPr lang="es-ES" sz="1800" dirty="0"/>
              <a:t>puntos con forma de secuencias indica autocorrelación.</a:t>
            </a:r>
          </a:p>
        </p:txBody>
      </p:sp>
    </p:spTree>
    <p:extLst>
      <p:ext uri="{BB962C8B-B14F-4D97-AF65-F5344CB8AC3E}">
        <p14:creationId xmlns:p14="http://schemas.microsoft.com/office/powerpoint/2010/main" val="3130159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039119" y="1164310"/>
            <a:ext cx="5904656" cy="3416320"/>
          </a:xfrm>
          <a:prstGeom prst="rect">
            <a:avLst/>
          </a:prstGeom>
        </p:spPr>
        <p:txBody>
          <a:bodyPr wrap="square">
            <a:spAutoFit/>
          </a:bodyPr>
          <a:lstStyle/>
          <a:p>
            <a:r>
              <a:rPr lang="es-ES" dirty="0"/>
              <a:t>Descarga del programa R:</a:t>
            </a:r>
          </a:p>
          <a:p>
            <a:r>
              <a:rPr lang="es-ES" dirty="0">
                <a:hlinkClick r:id="rId2"/>
              </a:rPr>
              <a:t>https://cran.r-project.org/bin/windows/base</a:t>
            </a:r>
            <a:r>
              <a:rPr lang="es-ES" dirty="0" smtClean="0">
                <a:hlinkClick r:id="rId2"/>
              </a:rPr>
              <a:t>/</a:t>
            </a:r>
            <a:endParaRPr lang="es-ES" dirty="0" smtClean="0"/>
          </a:p>
          <a:p>
            <a:endParaRPr lang="es-ES" dirty="0"/>
          </a:p>
          <a:p>
            <a:r>
              <a:rPr lang="es-ES" dirty="0" smtClean="0"/>
              <a:t>Descarga del programa Rstudio:</a:t>
            </a:r>
          </a:p>
          <a:p>
            <a:r>
              <a:rPr lang="es-ES" dirty="0" smtClean="0">
                <a:hlinkClick r:id="rId3"/>
              </a:rPr>
              <a:t>https://www.rstudio.com/products/rstudio/download/</a:t>
            </a:r>
            <a:endParaRPr lang="es-ES" dirty="0" smtClean="0"/>
          </a:p>
          <a:p>
            <a:endParaRPr lang="es-ES" dirty="0"/>
          </a:p>
          <a:p>
            <a:r>
              <a:rPr lang="es-ES" dirty="0" smtClean="0"/>
              <a:t>Enlace de la carpeta del curso en Google Drive:</a:t>
            </a:r>
          </a:p>
          <a:p>
            <a:r>
              <a:rPr lang="es-ES" dirty="0">
                <a:hlinkClick r:id="rId4"/>
              </a:rPr>
              <a:t>https://</a:t>
            </a:r>
            <a:r>
              <a:rPr lang="es-ES" dirty="0" smtClean="0">
                <a:hlinkClick r:id="rId4"/>
              </a:rPr>
              <a:t>drive.google.com/drive/folders/0B_L10v3n36E4QlVPbGk4MEhSb0U?usp=sharing</a:t>
            </a:r>
            <a:endParaRPr lang="es-ES" dirty="0" smtClean="0"/>
          </a:p>
          <a:p>
            <a:endParaRPr lang="es-ES" dirty="0" smtClean="0"/>
          </a:p>
          <a:p>
            <a:endParaRPr lang="es-ES" dirty="0"/>
          </a:p>
          <a:p>
            <a:endParaRPr lang="es-ES" dirty="0"/>
          </a:p>
        </p:txBody>
      </p:sp>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895" y="4581128"/>
            <a:ext cx="1428750" cy="1428750"/>
          </a:xfrm>
          <a:prstGeom prst="rect">
            <a:avLst/>
          </a:prstGeom>
        </p:spPr>
      </p:pic>
      <p:sp>
        <p:nvSpPr>
          <p:cNvPr id="3" name="2 Rectángulo"/>
          <p:cNvSpPr/>
          <p:nvPr/>
        </p:nvSpPr>
        <p:spPr>
          <a:xfrm>
            <a:off x="6372200" y="6009878"/>
            <a:ext cx="2088232" cy="584775"/>
          </a:xfrm>
          <a:prstGeom prst="rect">
            <a:avLst/>
          </a:prstGeom>
        </p:spPr>
        <p:txBody>
          <a:bodyPr wrap="square">
            <a:spAutoFit/>
          </a:bodyPr>
          <a:lstStyle/>
          <a:p>
            <a:r>
              <a:rPr lang="es-ES" sz="800" dirty="0" smtClean="0"/>
              <a:t>Recuperado de :http</a:t>
            </a:r>
            <a:r>
              <a:rPr lang="es-ES" sz="800" dirty="0"/>
              <a:t>://www.gifmania.com/Gif-Animados-Objetos/Imagenes-Material-de-Oficina/Papeleria-Oficina/Carpetas/</a:t>
            </a:r>
          </a:p>
        </p:txBody>
      </p:sp>
    </p:spTree>
    <p:extLst>
      <p:ext uri="{BB962C8B-B14F-4D97-AF65-F5344CB8AC3E}">
        <p14:creationId xmlns:p14="http://schemas.microsoft.com/office/powerpoint/2010/main" val="3370550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624647"/>
            <a:ext cx="7090246" cy="36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756" y="5540866"/>
            <a:ext cx="2273479" cy="1200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2055227" y="5229200"/>
            <a:ext cx="2876811" cy="307777"/>
          </a:xfrm>
          <a:prstGeom prst="rect">
            <a:avLst/>
          </a:prstGeom>
        </p:spPr>
        <p:txBody>
          <a:bodyPr wrap="square">
            <a:spAutoFit/>
          </a:bodyPr>
          <a:lstStyle/>
          <a:p>
            <a:pPr algn="l"/>
            <a:r>
              <a:rPr lang="es-PE" sz="1400" dirty="0">
                <a:solidFill>
                  <a:srgbClr val="FF0000"/>
                </a:solidFill>
              </a:rPr>
              <a:t>Veamos un ejemplo:</a:t>
            </a:r>
          </a:p>
        </p:txBody>
      </p:sp>
      <p:sp>
        <p:nvSpPr>
          <p:cNvPr id="7" name="6 Rectángulo"/>
          <p:cNvSpPr/>
          <p:nvPr/>
        </p:nvSpPr>
        <p:spPr>
          <a:xfrm>
            <a:off x="2233092" y="1052736"/>
            <a:ext cx="3350950" cy="461665"/>
          </a:xfrm>
          <a:prstGeom prst="rect">
            <a:avLst/>
          </a:prstGeom>
        </p:spPr>
        <p:txBody>
          <a:bodyPr wrap="square">
            <a:spAutoFit/>
          </a:bodyPr>
          <a:lstStyle/>
          <a:p>
            <a:pPr algn="l"/>
            <a:r>
              <a:rPr lang="es-PE" b="1" dirty="0" smtClean="0">
                <a:latin typeface="+mj-lt"/>
                <a:ea typeface="+mj-ea"/>
                <a:cs typeface="+mj-cs"/>
              </a:rPr>
              <a:t>Operadores:</a:t>
            </a:r>
            <a:endParaRPr lang="es-PE" b="1" dirty="0">
              <a:latin typeface="+mj-lt"/>
              <a:ea typeface="+mj-ea"/>
              <a:cs typeface="+mj-cs"/>
            </a:endParaRPr>
          </a:p>
        </p:txBody>
      </p:sp>
    </p:spTree>
    <p:extLst>
      <p:ext uri="{BB962C8B-B14F-4D97-AF65-F5344CB8AC3E}">
        <p14:creationId xmlns:p14="http://schemas.microsoft.com/office/powerpoint/2010/main" val="221574575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439466" y="1072040"/>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Gráficos de residuos</a:t>
            </a:r>
            <a:endParaRPr lang="es-ES" sz="1800" dirty="0">
              <a:solidFill>
                <a:schemeClr val="accent1">
                  <a:lumMod val="75000"/>
                </a:schemeClr>
              </a:solidFill>
            </a:endParaRP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007" y="1853804"/>
            <a:ext cx="4071938"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6 CuadroTexto"/>
          <p:cNvSpPr txBox="1">
            <a:spLocks noChangeArrowheads="1"/>
          </p:cNvSpPr>
          <p:nvPr/>
        </p:nvSpPr>
        <p:spPr bwMode="auto">
          <a:xfrm>
            <a:off x="2053830" y="1553766"/>
            <a:ext cx="47684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500" dirty="0"/>
              <a:t>Residuos </a:t>
            </a:r>
            <a:r>
              <a:rPr lang="es-ES" sz="1500" dirty="0" err="1"/>
              <a:t>estudentizados</a:t>
            </a:r>
            <a:r>
              <a:rPr lang="es-ES" sz="1500" dirty="0"/>
              <a:t> Vs. Respuestas estimadas</a:t>
            </a:r>
          </a:p>
        </p:txBody>
      </p:sp>
      <p:sp>
        <p:nvSpPr>
          <p:cNvPr id="4" name="3 Rectángulo"/>
          <p:cNvSpPr/>
          <p:nvPr/>
        </p:nvSpPr>
        <p:spPr>
          <a:xfrm>
            <a:off x="4329113" y="5157192"/>
            <a:ext cx="3429000" cy="1477328"/>
          </a:xfrm>
          <a:prstGeom prst="rect">
            <a:avLst/>
          </a:prstGeom>
        </p:spPr>
        <p:txBody>
          <a:bodyPr>
            <a:spAutoFit/>
          </a:bodyPr>
          <a:lstStyle/>
          <a:p>
            <a:pPr marL="214313" indent="-214313">
              <a:buFont typeface="Arial" pitchFamily="34" charset="0"/>
              <a:buChar char="•"/>
            </a:pPr>
            <a:r>
              <a:rPr lang="es-ES" sz="1800" dirty="0"/>
              <a:t>puntos aleatorios dentro de la franja -3 a 3, e igual cantidad de signos + y -, indica un buena adecuación del modelo.</a:t>
            </a:r>
          </a:p>
        </p:txBody>
      </p:sp>
    </p:spTree>
    <p:extLst>
      <p:ext uri="{BB962C8B-B14F-4D97-AF65-F5344CB8AC3E}">
        <p14:creationId xmlns:p14="http://schemas.microsoft.com/office/powerpoint/2010/main" val="299950355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439466" y="1072040"/>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Gráficos de residuos</a:t>
            </a:r>
            <a:endParaRPr lang="es-ES" sz="1800" dirty="0">
              <a:solidFill>
                <a:schemeClr val="accent1">
                  <a:lumMod val="75000"/>
                </a:schemeClr>
              </a:solidFill>
            </a:endParaRPr>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407" y="1875235"/>
            <a:ext cx="4217194" cy="337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7 CuadroTexto"/>
          <p:cNvSpPr txBox="1">
            <a:spLocks noChangeArrowheads="1"/>
          </p:cNvSpPr>
          <p:nvPr/>
        </p:nvSpPr>
        <p:spPr bwMode="auto">
          <a:xfrm>
            <a:off x="1410891" y="1553766"/>
            <a:ext cx="621506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1500" dirty="0"/>
              <a:t>Residuos </a:t>
            </a:r>
            <a:r>
              <a:rPr lang="es-ES" sz="1500" dirty="0" err="1"/>
              <a:t>estudentizados</a:t>
            </a:r>
            <a:r>
              <a:rPr lang="es-ES" sz="1500" dirty="0"/>
              <a:t> eliminados Vs. Respuestas. estimadas</a:t>
            </a:r>
          </a:p>
        </p:txBody>
      </p:sp>
    </p:spTree>
    <p:extLst>
      <p:ext uri="{BB962C8B-B14F-4D97-AF65-F5344CB8AC3E}">
        <p14:creationId xmlns:p14="http://schemas.microsoft.com/office/powerpoint/2010/main" val="32893275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2339752" y="1524604"/>
            <a:ext cx="5443365" cy="420884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spcAft>
                <a:spcPts val="450"/>
              </a:spcAft>
              <a:defRPr/>
            </a:pPr>
            <a:r>
              <a:rPr lang="es-ES" sz="1500" b="1" dirty="0">
                <a:latin typeface="Times New Roman" pitchFamily="18" charset="0"/>
                <a:cs typeface="Times New Roman" pitchFamily="18" charset="0"/>
              </a:rPr>
              <a:t>Observación discrepante </a:t>
            </a:r>
          </a:p>
          <a:p>
            <a:pPr algn="just">
              <a:spcAft>
                <a:spcPts val="450"/>
              </a:spcAft>
              <a:defRPr/>
            </a:pPr>
            <a:r>
              <a:rPr lang="es-ES" sz="1500" dirty="0">
                <a:latin typeface="Times New Roman" pitchFamily="18" charset="0"/>
                <a:cs typeface="Times New Roman" pitchFamily="18" charset="0"/>
              </a:rPr>
              <a:t>La definiremos como aquella observación cuyo residuo se  se aparta del patrón seguido por la mayoría. Puede ocurrir por errores de medición ó registro, fallas en el instrumento de medición, ó podrían ser evidencias de que la verdadera distribución de los datos (ó errores) no es normal sino una con “colas más pesadas” (</a:t>
            </a:r>
            <a:r>
              <a:rPr lang="es-ES" sz="1500" dirty="0" err="1">
                <a:latin typeface="Times New Roman" pitchFamily="18" charset="0"/>
                <a:cs typeface="Times New Roman" pitchFamily="18" charset="0"/>
              </a:rPr>
              <a:t>laplace</a:t>
            </a:r>
            <a:r>
              <a:rPr lang="es-ES" sz="1500" dirty="0">
                <a:latin typeface="Times New Roman" pitchFamily="18" charset="0"/>
                <a:cs typeface="Times New Roman" pitchFamily="18" charset="0"/>
              </a:rPr>
              <a:t>, t-</a:t>
            </a:r>
            <a:r>
              <a:rPr lang="es-ES" sz="1500" dirty="0" err="1">
                <a:latin typeface="Times New Roman" pitchFamily="18" charset="0"/>
                <a:cs typeface="Times New Roman" pitchFamily="18" charset="0"/>
              </a:rPr>
              <a:t>student</a:t>
            </a:r>
            <a:r>
              <a:rPr lang="es-ES" sz="1500" dirty="0">
                <a:latin typeface="Times New Roman" pitchFamily="18" charset="0"/>
                <a:cs typeface="Times New Roman" pitchFamily="18" charset="0"/>
              </a:rPr>
              <a:t>, </a:t>
            </a:r>
            <a:r>
              <a:rPr lang="es-ES" sz="1500" dirty="0" err="1">
                <a:latin typeface="Times New Roman" pitchFamily="18" charset="0"/>
                <a:cs typeface="Times New Roman" pitchFamily="18" charset="0"/>
              </a:rPr>
              <a:t>Cauchy</a:t>
            </a:r>
            <a:r>
              <a:rPr lang="es-ES" sz="1500" dirty="0">
                <a:latin typeface="Times New Roman" pitchFamily="18" charset="0"/>
                <a:cs typeface="Times New Roman" pitchFamily="18" charset="0"/>
              </a:rPr>
              <a:t>, etc.).</a:t>
            </a:r>
          </a:p>
          <a:p>
            <a:pPr algn="just">
              <a:spcAft>
                <a:spcPts val="450"/>
              </a:spcAft>
              <a:defRPr/>
            </a:pPr>
            <a:r>
              <a:rPr lang="es-ES" sz="1500" dirty="0">
                <a:latin typeface="Times New Roman" pitchFamily="18" charset="0"/>
                <a:cs typeface="Times New Roman" pitchFamily="18" charset="0"/>
              </a:rPr>
              <a:t>El efecto de las observaciones discrepantes en la regresión puede, en algunos casos, catastrófico, pues, el método de mínimos cuadrados puede ser muy afectado por este tipo de observaciones. </a:t>
            </a:r>
          </a:p>
          <a:p>
            <a:pPr algn="just">
              <a:defRPr/>
            </a:pPr>
            <a:r>
              <a:rPr lang="es-ES" sz="1500" dirty="0">
                <a:latin typeface="Times New Roman" pitchFamily="18" charset="0"/>
                <a:cs typeface="Times New Roman" pitchFamily="18" charset="0"/>
              </a:rPr>
              <a:t>La influencia de estas observaciones sospechosas puede ser evaluada retirándolas y reajustando la ecuación de regresión. Así observaremos que las estadísticas t, F, R</a:t>
            </a:r>
            <a:r>
              <a:rPr lang="es-ES" sz="1500" baseline="30000" dirty="0">
                <a:latin typeface="Times New Roman" pitchFamily="18" charset="0"/>
                <a:cs typeface="Times New Roman" pitchFamily="18" charset="0"/>
              </a:rPr>
              <a:t>2</a:t>
            </a:r>
            <a:r>
              <a:rPr lang="es-ES" sz="1500" dirty="0">
                <a:latin typeface="Times New Roman" pitchFamily="18" charset="0"/>
                <a:cs typeface="Times New Roman" pitchFamily="18" charset="0"/>
              </a:rPr>
              <a:t> y SCE pueden ser muy sensibles las observaciones discrepantes.</a:t>
            </a:r>
          </a:p>
          <a:p>
            <a:pPr algn="just">
              <a:defRPr/>
            </a:pPr>
            <a:r>
              <a:rPr lang="es-ES" sz="1500" dirty="0">
                <a:latin typeface="Times New Roman" pitchFamily="18" charset="0"/>
                <a:cs typeface="Times New Roman" pitchFamily="18" charset="0"/>
              </a:rPr>
              <a:t>A continuación describiremos algunas estadísticas de diagnóstico que forman parte de la mayoría de los “paquetes” computacionales que se emplean en el análisis de regresión.</a:t>
            </a:r>
          </a:p>
        </p:txBody>
      </p:sp>
      <p:sp>
        <p:nvSpPr>
          <p:cNvPr id="3" name="Rectangle 1"/>
          <p:cNvSpPr>
            <a:spLocks noChangeArrowheads="1"/>
          </p:cNvSpPr>
          <p:nvPr/>
        </p:nvSpPr>
        <p:spPr bwMode="auto">
          <a:xfrm>
            <a:off x="1439466" y="1202413"/>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effectLst>
                  <a:outerShdw blurRad="38100" dist="38100" dir="2700000" algn="tl">
                    <a:srgbClr val="000000">
                      <a:alpha val="43137"/>
                    </a:srgbClr>
                  </a:outerShdw>
                </a:effectLst>
              </a:rPr>
              <a:t>Análisis de influencia</a:t>
            </a:r>
            <a:endParaRPr lang="es-ES" sz="1800" dirty="0">
              <a:solidFill>
                <a:schemeClr val="accent1">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661025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449" y="1510905"/>
            <a:ext cx="1993106" cy="3836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380761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1357314" y="1435047"/>
            <a:ext cx="6265069" cy="32316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500" b="1" dirty="0">
                <a:solidFill>
                  <a:schemeClr val="accent1">
                    <a:lumMod val="75000"/>
                  </a:schemeClr>
                </a:solidFill>
              </a:rPr>
              <a:t>Diagnóstico que determinan la extensión de la influencia</a:t>
            </a:r>
            <a:endParaRPr lang="es-ES" sz="1500" dirty="0">
              <a:latin typeface="Times New Roman" pitchFamily="18" charset="0"/>
              <a:cs typeface="Times New Roman" pitchFamily="18" charset="0"/>
            </a:endParaRPr>
          </a:p>
        </p:txBody>
      </p:sp>
      <p:sp>
        <p:nvSpPr>
          <p:cNvPr id="3" name="Rectangle 1"/>
          <p:cNvSpPr>
            <a:spLocks noChangeArrowheads="1"/>
          </p:cNvSpPr>
          <p:nvPr/>
        </p:nvSpPr>
        <p:spPr bwMode="auto">
          <a:xfrm>
            <a:off x="1439466" y="1041084"/>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Análisis de influencia</a:t>
            </a:r>
            <a:endParaRPr lang="es-ES" sz="1800" dirty="0">
              <a:solidFill>
                <a:schemeClr val="accent1">
                  <a:lumMod val="75000"/>
                </a:schemeClr>
              </a:solidFill>
            </a:endParaRPr>
          </a:p>
        </p:txBody>
      </p:sp>
      <p:sp>
        <p:nvSpPr>
          <p:cNvPr id="4" name="Rectangle 1"/>
          <p:cNvSpPr>
            <a:spLocks noChangeArrowheads="1"/>
          </p:cNvSpPr>
          <p:nvPr/>
        </p:nvSpPr>
        <p:spPr bwMode="auto">
          <a:xfrm>
            <a:off x="2195736" y="2204864"/>
            <a:ext cx="5173092" cy="174919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marL="0" lvl="1" algn="l">
              <a:defRPr/>
            </a:pPr>
            <a:r>
              <a:rPr lang="es-ES" sz="1800" b="1" dirty="0">
                <a:latin typeface="Times New Roman" pitchFamily="18" charset="0"/>
                <a:cs typeface="Times New Roman" pitchFamily="18" charset="0"/>
              </a:rPr>
              <a:t> </a:t>
            </a:r>
            <a:r>
              <a:rPr lang="es-ES" sz="1500" b="1" dirty="0">
                <a:latin typeface="Times New Roman" pitchFamily="18" charset="0"/>
                <a:cs typeface="Times New Roman" pitchFamily="18" charset="0"/>
              </a:rPr>
              <a:t>a) Estadística DFFITS</a:t>
            </a:r>
            <a:endParaRPr lang="es-ES" sz="1500" dirty="0">
              <a:latin typeface="Times New Roman" pitchFamily="18" charset="0"/>
              <a:cs typeface="Times New Roman" pitchFamily="18" charset="0"/>
            </a:endParaRPr>
          </a:p>
          <a:p>
            <a:pPr algn="l">
              <a:defRPr/>
            </a:pPr>
            <a:endParaRPr lang="es-ES" sz="450" dirty="0">
              <a:latin typeface="Times New Roman" pitchFamily="18" charset="0"/>
              <a:cs typeface="Times New Roman" pitchFamily="18" charset="0"/>
            </a:endParaRPr>
          </a:p>
          <a:p>
            <a:pPr algn="l">
              <a:spcAft>
                <a:spcPts val="450"/>
              </a:spcAft>
              <a:defRPr/>
            </a:pPr>
            <a:r>
              <a:rPr lang="es-ES" sz="1500" dirty="0">
                <a:latin typeface="Times New Roman" pitchFamily="18" charset="0"/>
                <a:cs typeface="Times New Roman" pitchFamily="18" charset="0"/>
              </a:rPr>
              <a:t>Provee información sobre la influencia de la i-</a:t>
            </a:r>
            <a:r>
              <a:rPr lang="es-ES" sz="1500" dirty="0" err="1">
                <a:latin typeface="Times New Roman" pitchFamily="18" charset="0"/>
                <a:cs typeface="Times New Roman" pitchFamily="18" charset="0"/>
              </a:rPr>
              <a:t>ésima</a:t>
            </a:r>
            <a:r>
              <a:rPr lang="es-ES" sz="1500" dirty="0">
                <a:latin typeface="Times New Roman" pitchFamily="18" charset="0"/>
                <a:cs typeface="Times New Roman" pitchFamily="18" charset="0"/>
              </a:rPr>
              <a:t> observación en las respuestas  estimadas ó en los pronósticos.</a:t>
            </a:r>
          </a:p>
          <a:p>
            <a:pPr algn="l">
              <a:defRPr/>
            </a:pPr>
            <a:r>
              <a:rPr lang="es-ES" sz="1500" dirty="0">
                <a:latin typeface="Times New Roman" pitchFamily="18" charset="0"/>
                <a:cs typeface="Times New Roman" pitchFamily="18" charset="0"/>
              </a:rPr>
              <a:t>Un valor DFFITS grande indicará que la i-</a:t>
            </a:r>
            <a:r>
              <a:rPr lang="es-ES" sz="1500" dirty="0" err="1">
                <a:latin typeface="Times New Roman" pitchFamily="18" charset="0"/>
                <a:cs typeface="Times New Roman" pitchFamily="18" charset="0"/>
              </a:rPr>
              <a:t>ésima</a:t>
            </a:r>
            <a:r>
              <a:rPr lang="es-ES" sz="1500" dirty="0">
                <a:latin typeface="Times New Roman" pitchFamily="18" charset="0"/>
                <a:cs typeface="Times New Roman" pitchFamily="18" charset="0"/>
              </a:rPr>
              <a:t> observación tiene una fuerte influencia en la respuesta estimada correspondiente.</a:t>
            </a:r>
          </a:p>
          <a:p>
            <a:pPr algn="l">
              <a:defRPr/>
            </a:pPr>
            <a:endParaRPr lang="es-ES" sz="600" dirty="0">
              <a:latin typeface="Times New Roman" pitchFamily="18" charset="0"/>
              <a:cs typeface="Times New Roman" pitchFamily="18" charset="0"/>
            </a:endParaRPr>
          </a:p>
        </p:txBody>
      </p:sp>
    </p:spTree>
    <p:extLst>
      <p:ext uri="{BB962C8B-B14F-4D97-AF65-F5344CB8AC3E}">
        <p14:creationId xmlns:p14="http://schemas.microsoft.com/office/powerpoint/2010/main" val="81185785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1357314" y="1435047"/>
            <a:ext cx="6265069" cy="32316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500" b="1" dirty="0">
                <a:solidFill>
                  <a:schemeClr val="accent1">
                    <a:lumMod val="75000"/>
                  </a:schemeClr>
                </a:solidFill>
              </a:rPr>
              <a:t>Diagnóstico que determinan la extensión de la influencia</a:t>
            </a:r>
            <a:endParaRPr lang="es-ES" sz="1500" dirty="0">
              <a:latin typeface="Times New Roman" pitchFamily="18" charset="0"/>
              <a:cs typeface="Times New Roman" pitchFamily="18" charset="0"/>
            </a:endParaRPr>
          </a:p>
        </p:txBody>
      </p:sp>
      <p:sp>
        <p:nvSpPr>
          <p:cNvPr id="3" name="Rectangle 1"/>
          <p:cNvSpPr>
            <a:spLocks noChangeArrowheads="1"/>
          </p:cNvSpPr>
          <p:nvPr/>
        </p:nvSpPr>
        <p:spPr bwMode="auto">
          <a:xfrm>
            <a:off x="1439466" y="1041084"/>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Análisis de influencia</a:t>
            </a:r>
            <a:endParaRPr lang="es-ES" sz="1800" dirty="0">
              <a:solidFill>
                <a:schemeClr val="accent1">
                  <a:lumMod val="75000"/>
                </a:schemeClr>
              </a:solidFill>
            </a:endParaRPr>
          </a:p>
        </p:txBody>
      </p:sp>
      <p:sp>
        <p:nvSpPr>
          <p:cNvPr id="4" name="Rectangle 1"/>
          <p:cNvSpPr>
            <a:spLocks noChangeArrowheads="1"/>
          </p:cNvSpPr>
          <p:nvPr/>
        </p:nvSpPr>
        <p:spPr bwMode="auto">
          <a:xfrm>
            <a:off x="1835696" y="1853856"/>
            <a:ext cx="4705896" cy="215956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lgn="just">
              <a:spcAft>
                <a:spcPts val="450"/>
              </a:spcAft>
              <a:defRPr/>
            </a:pPr>
            <a:r>
              <a:rPr lang="es-ES" sz="1500" b="1" dirty="0">
                <a:latin typeface="Times New Roman" pitchFamily="18" charset="0"/>
                <a:cs typeface="Times New Roman" pitchFamily="18" charset="0"/>
              </a:rPr>
              <a:t>b</a:t>
            </a:r>
            <a:r>
              <a:rPr lang="es-ES" sz="1800" b="1" dirty="0">
                <a:latin typeface="Times New Roman" pitchFamily="18" charset="0"/>
                <a:cs typeface="Times New Roman" pitchFamily="18" charset="0"/>
              </a:rPr>
              <a:t>) Estadística de COOK (D</a:t>
            </a:r>
            <a:r>
              <a:rPr lang="es-ES" sz="1800" b="1" baseline="-25000" dirty="0">
                <a:latin typeface="Times New Roman" pitchFamily="18" charset="0"/>
                <a:cs typeface="Times New Roman" pitchFamily="18" charset="0"/>
              </a:rPr>
              <a:t>i</a:t>
            </a:r>
            <a:r>
              <a:rPr lang="es-ES" sz="1800" b="1" dirty="0">
                <a:latin typeface="Times New Roman" pitchFamily="18" charset="0"/>
                <a:cs typeface="Times New Roman" pitchFamily="18" charset="0"/>
              </a:rPr>
              <a:t>)</a:t>
            </a:r>
          </a:p>
          <a:p>
            <a:pPr algn="just">
              <a:spcAft>
                <a:spcPts val="450"/>
              </a:spcAft>
              <a:defRPr/>
            </a:pPr>
            <a:r>
              <a:rPr lang="es-ES" sz="1800" dirty="0">
                <a:latin typeface="Times New Roman" pitchFamily="18" charset="0"/>
                <a:cs typeface="Times New Roman" pitchFamily="18" charset="0"/>
              </a:rPr>
              <a:t>Mide la influencia de la i-</a:t>
            </a:r>
            <a:r>
              <a:rPr lang="es-ES" sz="1800" dirty="0" err="1">
                <a:latin typeface="Times New Roman" pitchFamily="18" charset="0"/>
                <a:cs typeface="Times New Roman" pitchFamily="18" charset="0"/>
              </a:rPr>
              <a:t>ésima</a:t>
            </a:r>
            <a:r>
              <a:rPr lang="es-ES" sz="1800" dirty="0">
                <a:latin typeface="Times New Roman" pitchFamily="18" charset="0"/>
                <a:cs typeface="Times New Roman" pitchFamily="18" charset="0"/>
              </a:rPr>
              <a:t> observación sobre el vector de coeficientes estimados Es dado por el escalar (constante).</a:t>
            </a:r>
          </a:p>
          <a:p>
            <a:pPr algn="just">
              <a:defRPr/>
            </a:pPr>
            <a:r>
              <a:rPr lang="es-ES" sz="1800" dirty="0">
                <a:latin typeface="Times New Roman" pitchFamily="18" charset="0"/>
                <a:cs typeface="Times New Roman" pitchFamily="18" charset="0"/>
              </a:rPr>
              <a:t>Un valor grande de implica que la i-</a:t>
            </a:r>
            <a:r>
              <a:rPr lang="es-ES" sz="1800" dirty="0" err="1">
                <a:latin typeface="Times New Roman" pitchFamily="18" charset="0"/>
                <a:cs typeface="Times New Roman" pitchFamily="18" charset="0"/>
              </a:rPr>
              <a:t>ésima</a:t>
            </a:r>
            <a:r>
              <a:rPr lang="es-ES" sz="1800" dirty="0">
                <a:latin typeface="Times New Roman" pitchFamily="18" charset="0"/>
                <a:cs typeface="Times New Roman" pitchFamily="18" charset="0"/>
              </a:rPr>
              <a:t> observación ejerce una influencia indebida en el conjunto de coeficientes.</a:t>
            </a:r>
          </a:p>
        </p:txBody>
      </p:sp>
    </p:spTree>
    <p:extLst>
      <p:ext uri="{BB962C8B-B14F-4D97-AF65-F5344CB8AC3E}">
        <p14:creationId xmlns:p14="http://schemas.microsoft.com/office/powerpoint/2010/main" val="65033994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1303736" y="1435047"/>
            <a:ext cx="6263878" cy="32316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500" b="1" dirty="0">
                <a:solidFill>
                  <a:schemeClr val="accent1">
                    <a:lumMod val="75000"/>
                  </a:schemeClr>
                </a:solidFill>
              </a:rPr>
              <a:t>Diagnóstico que Determinan la Extensión de la Influencia</a:t>
            </a:r>
            <a:endParaRPr lang="es-ES" sz="1500" dirty="0">
              <a:latin typeface="Times New Roman" pitchFamily="18" charset="0"/>
              <a:cs typeface="Times New Roman" pitchFamily="18" charset="0"/>
            </a:endParaRPr>
          </a:p>
        </p:txBody>
      </p:sp>
      <p:sp>
        <p:nvSpPr>
          <p:cNvPr id="3" name="Rectangle 1"/>
          <p:cNvSpPr>
            <a:spLocks noChangeArrowheads="1"/>
          </p:cNvSpPr>
          <p:nvPr/>
        </p:nvSpPr>
        <p:spPr bwMode="auto">
          <a:xfrm>
            <a:off x="1439466" y="1095852"/>
            <a:ext cx="6318647" cy="36933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gn="ctr">
              <a:defRPr/>
            </a:pPr>
            <a:r>
              <a:rPr lang="es-ES" sz="1800" b="1" dirty="0">
                <a:solidFill>
                  <a:schemeClr val="accent1">
                    <a:lumMod val="75000"/>
                  </a:schemeClr>
                </a:solidFill>
              </a:rPr>
              <a:t>Análisis de influencia</a:t>
            </a:r>
            <a:endParaRPr lang="es-ES" sz="1800" dirty="0">
              <a:solidFill>
                <a:schemeClr val="accent1">
                  <a:lumMod val="75000"/>
                </a:schemeClr>
              </a:solidFill>
            </a:endParaRPr>
          </a:p>
        </p:txBody>
      </p:sp>
      <p:sp>
        <p:nvSpPr>
          <p:cNvPr id="4" name="Rectangle 1"/>
          <p:cNvSpPr>
            <a:spLocks noChangeArrowheads="1"/>
          </p:cNvSpPr>
          <p:nvPr/>
        </p:nvSpPr>
        <p:spPr bwMode="auto">
          <a:xfrm>
            <a:off x="2161565" y="2012803"/>
            <a:ext cx="5389116" cy="1864613"/>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lgn="l">
              <a:defRPr/>
            </a:pPr>
            <a:r>
              <a:rPr lang="es-ES" sz="1500" b="1" dirty="0">
                <a:latin typeface="Times New Roman" pitchFamily="18" charset="0"/>
                <a:cs typeface="Times New Roman" pitchFamily="18" charset="0"/>
              </a:rPr>
              <a:t>c)   Estadística DFBETAS</a:t>
            </a:r>
            <a:endParaRPr lang="es-ES" sz="1500" dirty="0">
              <a:latin typeface="Times New Roman" pitchFamily="18" charset="0"/>
              <a:cs typeface="Times New Roman" pitchFamily="18" charset="0"/>
            </a:endParaRPr>
          </a:p>
          <a:p>
            <a:pPr algn="l">
              <a:defRPr/>
            </a:pPr>
            <a:endParaRPr lang="es-ES" sz="600" dirty="0">
              <a:latin typeface="Times New Roman" pitchFamily="18" charset="0"/>
              <a:cs typeface="Times New Roman" pitchFamily="18" charset="0"/>
            </a:endParaRPr>
          </a:p>
          <a:p>
            <a:pPr algn="l">
              <a:spcAft>
                <a:spcPts val="450"/>
              </a:spcAft>
              <a:defRPr/>
            </a:pPr>
            <a:r>
              <a:rPr lang="es-ES" sz="1500" dirty="0">
                <a:latin typeface="Times New Roman" pitchFamily="18" charset="0"/>
                <a:cs typeface="Times New Roman" pitchFamily="18" charset="0"/>
              </a:rPr>
              <a:t>Para observar la influencia de observaciones individuales sobre cada uno de los coeficientes de regresión estimados usaremos la estadística.</a:t>
            </a:r>
          </a:p>
          <a:p>
            <a:pPr algn="l">
              <a:defRPr/>
            </a:pPr>
            <a:r>
              <a:rPr lang="es-ES" sz="1500" dirty="0">
                <a:latin typeface="Times New Roman" pitchFamily="18" charset="0"/>
                <a:cs typeface="Times New Roman" pitchFamily="18" charset="0"/>
              </a:rPr>
              <a:t>Un valor de DFBETAS grande indica que la I-</a:t>
            </a:r>
            <a:r>
              <a:rPr lang="es-ES" sz="1500" dirty="0" err="1">
                <a:latin typeface="Times New Roman" pitchFamily="18" charset="0"/>
                <a:cs typeface="Times New Roman" pitchFamily="18" charset="0"/>
              </a:rPr>
              <a:t>ésima</a:t>
            </a:r>
            <a:r>
              <a:rPr lang="es-ES" sz="1500" dirty="0">
                <a:latin typeface="Times New Roman" pitchFamily="18" charset="0"/>
                <a:cs typeface="Times New Roman" pitchFamily="18" charset="0"/>
              </a:rPr>
              <a:t> observación ejerce una fuerte influencia en el j-</a:t>
            </a:r>
            <a:r>
              <a:rPr lang="es-ES" sz="1500" dirty="0" err="1">
                <a:latin typeface="Times New Roman" pitchFamily="18" charset="0"/>
                <a:cs typeface="Times New Roman" pitchFamily="18" charset="0"/>
              </a:rPr>
              <a:t>ésimo</a:t>
            </a:r>
            <a:r>
              <a:rPr lang="es-ES" sz="1500" dirty="0">
                <a:latin typeface="Times New Roman" pitchFamily="18" charset="0"/>
                <a:cs typeface="Times New Roman" pitchFamily="18" charset="0"/>
              </a:rPr>
              <a:t> coeficiente de regresión estimada.</a:t>
            </a:r>
          </a:p>
        </p:txBody>
      </p:sp>
      <p:sp>
        <p:nvSpPr>
          <p:cNvPr id="31751" name="6 CuadroTexto"/>
          <p:cNvSpPr txBox="1">
            <a:spLocks noChangeArrowheads="1"/>
          </p:cNvSpPr>
          <p:nvPr/>
        </p:nvSpPr>
        <p:spPr bwMode="auto">
          <a:xfrm>
            <a:off x="2594793" y="4149080"/>
            <a:ext cx="44469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800"/>
              <a:t>Estadísticas de influencia para el intercepto del modelo</a:t>
            </a:r>
          </a:p>
        </p:txBody>
      </p:sp>
    </p:spTree>
    <p:extLst>
      <p:ext uri="{BB962C8B-B14F-4D97-AF65-F5344CB8AC3E}">
        <p14:creationId xmlns:p14="http://schemas.microsoft.com/office/powerpoint/2010/main" val="167006504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087724" y="1052737"/>
            <a:ext cx="4860540" cy="4247317"/>
          </a:xfrm>
          <a:prstGeom prst="rect">
            <a:avLst/>
          </a:prstGeom>
          <a:solidFill>
            <a:schemeClr val="bg1"/>
          </a:solidFill>
        </p:spPr>
        <p:txBody>
          <a:bodyPr wrap="square">
            <a:spAutoFit/>
          </a:bodyPr>
          <a:lstStyle/>
          <a:p>
            <a:pPr algn="ctr"/>
            <a:r>
              <a:rPr lang="es-ES" sz="1800" b="1" i="1" dirty="0">
                <a:solidFill>
                  <a:srgbClr val="FF0000"/>
                </a:solidFill>
              </a:rPr>
              <a:t>Colinelaidad</a:t>
            </a:r>
          </a:p>
          <a:p>
            <a:endParaRPr lang="es-ES" sz="1800" dirty="0"/>
          </a:p>
          <a:p>
            <a:r>
              <a:rPr lang="es-ES" sz="1800" dirty="0"/>
              <a:t>FIV </a:t>
            </a:r>
            <a:r>
              <a:rPr lang="es-ES" sz="1050" dirty="0"/>
              <a:t>j</a:t>
            </a:r>
            <a:r>
              <a:rPr lang="es-ES" sz="1800" dirty="0"/>
              <a:t>=1/TOL</a:t>
            </a:r>
            <a:r>
              <a:rPr lang="es-ES" sz="1050" dirty="0"/>
              <a:t> j</a:t>
            </a:r>
            <a:r>
              <a:rPr lang="es-ES" sz="1800" dirty="0"/>
              <a:t>&gt;10→Existe colinealidad y se produce una determinada variable explicativa X </a:t>
            </a:r>
            <a:r>
              <a:rPr lang="es-ES" sz="1050" dirty="0"/>
              <a:t>j</a:t>
            </a:r>
            <a:r>
              <a:rPr lang="es-ES" sz="1800" dirty="0"/>
              <a:t>. Ósea que esta variable es combinación de las restantes.</a:t>
            </a:r>
          </a:p>
          <a:p>
            <a:endParaRPr lang="es-ES" sz="1800" dirty="0"/>
          </a:p>
          <a:p>
            <a:pPr algn="ctr"/>
            <a:r>
              <a:rPr lang="es-ES" sz="1800" b="1" i="1" dirty="0">
                <a:solidFill>
                  <a:srgbClr val="FF0000"/>
                </a:solidFill>
              </a:rPr>
              <a:t>Diagnostico de Multicolinealidad</a:t>
            </a:r>
          </a:p>
          <a:p>
            <a:r>
              <a:rPr lang="es-ES" sz="1800" dirty="0"/>
              <a:t>Ver la ultima fila:</a:t>
            </a:r>
          </a:p>
          <a:p>
            <a:r>
              <a:rPr lang="es-ES" sz="1800" dirty="0"/>
              <a:t>- </a:t>
            </a:r>
            <a:r>
              <a:rPr lang="es-ES" sz="1800" dirty="0" err="1"/>
              <a:t>Autovalor</a:t>
            </a:r>
            <a:r>
              <a:rPr lang="es-ES" sz="1800" dirty="0"/>
              <a:t> </a:t>
            </a:r>
            <a:r>
              <a:rPr lang="es-ES" sz="1800" dirty="0" err="1"/>
              <a:t>prox</a:t>
            </a:r>
            <a:r>
              <a:rPr lang="es-ES" sz="1800" dirty="0"/>
              <a:t>. cero. Hay </a:t>
            </a:r>
            <a:r>
              <a:rPr lang="es-ES" sz="1800" dirty="0" err="1"/>
              <a:t>colinealidad</a:t>
            </a:r>
            <a:endParaRPr lang="es-ES" sz="1800" dirty="0"/>
          </a:p>
          <a:p>
            <a:r>
              <a:rPr lang="es-ES" sz="1800" dirty="0"/>
              <a:t>- Índice de condiciones [5 a 10&gt; débil, [10 a 30&gt; es moderado y mayor es alta </a:t>
            </a:r>
            <a:r>
              <a:rPr lang="es-ES" sz="1800" dirty="0" err="1"/>
              <a:t>colinealidad</a:t>
            </a:r>
            <a:r>
              <a:rPr lang="es-ES" sz="1800" dirty="0"/>
              <a:t>.</a:t>
            </a:r>
          </a:p>
          <a:p>
            <a:r>
              <a:rPr lang="es-ES" sz="1800" dirty="0"/>
              <a:t>- </a:t>
            </a:r>
            <a:r>
              <a:rPr lang="es-ES" sz="1800" dirty="0" err="1"/>
              <a:t>Prop</a:t>
            </a:r>
            <a:r>
              <a:rPr lang="es-ES" sz="1800" dirty="0"/>
              <a:t>. </a:t>
            </a:r>
            <a:r>
              <a:rPr lang="es-ES" sz="1800" dirty="0" err="1"/>
              <a:t>var</a:t>
            </a:r>
            <a:r>
              <a:rPr lang="es-ES" sz="1800" dirty="0"/>
              <a:t>. &gt;0.5 para saber que variable se encuentran afectas por la colinealidad.</a:t>
            </a:r>
          </a:p>
        </p:txBody>
      </p:sp>
    </p:spTree>
    <p:extLst>
      <p:ext uri="{BB962C8B-B14F-4D97-AF65-F5344CB8AC3E}">
        <p14:creationId xmlns:p14="http://schemas.microsoft.com/office/powerpoint/2010/main" val="237705169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332" y="1700809"/>
            <a:ext cx="4887569" cy="369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31" y="998730"/>
            <a:ext cx="4872147" cy="757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51797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1376772"/>
            <a:ext cx="2836069" cy="272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706" y="1341053"/>
            <a:ext cx="2128838"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8838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899865"/>
            <a:ext cx="653415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02368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710" y="2993529"/>
            <a:ext cx="2071688" cy="2571750"/>
          </a:xfrm>
          <a:prstGeom prst="rect">
            <a:avLst/>
          </a:prstGeom>
          <a:ln w="76200"/>
          <a:extLst/>
        </p:spPr>
        <p:style>
          <a:lnRef idx="2">
            <a:schemeClr val="accent2"/>
          </a:lnRef>
          <a:fillRef idx="1">
            <a:schemeClr val="lt1"/>
          </a:fillRef>
          <a:effectRef idx="0">
            <a:schemeClr val="accent2"/>
          </a:effectRef>
          <a:fontRef idx="minor">
            <a:schemeClr val="dk1"/>
          </a:fontRef>
        </p:style>
      </p:pic>
      <p:pic>
        <p:nvPicPr>
          <p:cNvPr id="136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079" y="1268761"/>
            <a:ext cx="2135981" cy="410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39385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96952"/>
            <a:ext cx="6172200" cy="117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3369290" y="1988840"/>
            <a:ext cx="3160729" cy="646331"/>
          </a:xfrm>
          <a:prstGeom prst="rect">
            <a:avLst/>
          </a:prstGeom>
        </p:spPr>
        <p:txBody>
          <a:bodyPr wrap="square">
            <a:spAutoFit/>
          </a:bodyPr>
          <a:lstStyle/>
          <a:p>
            <a:pPr algn="ctr"/>
            <a:r>
              <a:rPr lang="es-ES" sz="1800" b="1" i="1" dirty="0">
                <a:solidFill>
                  <a:srgbClr val="FF0000"/>
                </a:solidFill>
              </a:rPr>
              <a:t>Independencia  de los residuos</a:t>
            </a:r>
            <a:endParaRPr lang="es-ES" sz="1800" dirty="0"/>
          </a:p>
        </p:txBody>
      </p:sp>
    </p:spTree>
    <p:extLst>
      <p:ext uri="{BB962C8B-B14F-4D97-AF65-F5344CB8AC3E}">
        <p14:creationId xmlns:p14="http://schemas.microsoft.com/office/powerpoint/2010/main" val="190600886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48713" y="244202"/>
            <a:ext cx="5400600" cy="3046988"/>
          </a:xfrm>
          <a:prstGeom prst="rect">
            <a:avLst/>
          </a:prstGeom>
        </p:spPr>
        <p:txBody>
          <a:bodyPr wrap="square">
            <a:spAutoFit/>
          </a:bodyPr>
          <a:lstStyle/>
          <a:p>
            <a:r>
              <a:rPr lang="es-ES" sz="1800" b="1" i="1" u="sng" dirty="0">
                <a:solidFill>
                  <a:srgbClr val="7030A0"/>
                </a:solidFill>
              </a:rPr>
              <a:t>Evaluación de la capacidad predictiva del  modelo</a:t>
            </a:r>
          </a:p>
          <a:p>
            <a:r>
              <a:rPr lang="es-ES" sz="1800" dirty="0"/>
              <a:t>Si el modelo resulta válido el siguiente paso será interpretar los resultados. </a:t>
            </a:r>
            <a:endParaRPr lang="es-ES" sz="1200" dirty="0"/>
          </a:p>
          <a:p>
            <a:r>
              <a:rPr lang="es-ES" sz="1800" dirty="0"/>
              <a:t>En caso que el objetivo de construir el modelo sea utilizarlo para predicción es importante evaluar su capacidad predictiva, esto implica utilizar datos nuevos (que no hayan sido utilizados en el ajuste del modelo) para ver su desempeño en la realidad. En esta etapa se utilizan como indicadores :</a:t>
            </a:r>
          </a:p>
          <a:p>
            <a:endParaRPr lang="es-ES" sz="1200" dirty="0"/>
          </a:p>
        </p:txBody>
      </p:sp>
      <p:sp>
        <p:nvSpPr>
          <p:cNvPr id="7" name="6 Rectángulo"/>
          <p:cNvSpPr/>
          <p:nvPr/>
        </p:nvSpPr>
        <p:spPr>
          <a:xfrm>
            <a:off x="1691680" y="4149080"/>
            <a:ext cx="6210690" cy="923330"/>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50000" t="50000" r="50000" b="50000"/>
            </a:path>
            <a:tileRect/>
          </a:gradFill>
        </p:spPr>
        <p:txBody>
          <a:bodyPr wrap="square">
            <a:spAutoFit/>
          </a:bodyPr>
          <a:lstStyle/>
          <a:p>
            <a:pPr algn="ctr"/>
            <a:endParaRPr lang="es-ES" sz="1800" b="1" i="1" dirty="0">
              <a:solidFill>
                <a:srgbClr val="FF0000"/>
              </a:solidFill>
            </a:endParaRPr>
          </a:p>
          <a:p>
            <a:pPr algn="ctr"/>
            <a:r>
              <a:rPr lang="es-ES" sz="1800" b="1" i="1" dirty="0">
                <a:solidFill>
                  <a:srgbClr val="FF0000"/>
                </a:solidFill>
              </a:rPr>
              <a:t>Un buen modelo es aquel con bajo AIC y BIC.</a:t>
            </a:r>
          </a:p>
          <a:p>
            <a:pPr algn="ctr"/>
            <a:endParaRPr lang="es-ES" sz="1800" b="1" i="1" dirty="0">
              <a:solidFill>
                <a:srgbClr val="FF0000"/>
              </a:solidFill>
            </a:endParaRPr>
          </a:p>
        </p:txBody>
      </p:sp>
    </p:spTree>
    <p:extLst>
      <p:ext uri="{BB962C8B-B14F-4D97-AF65-F5344CB8AC3E}">
        <p14:creationId xmlns:p14="http://schemas.microsoft.com/office/powerpoint/2010/main" val="338508519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04365" y="219998"/>
            <a:ext cx="1419491" cy="369332"/>
          </a:xfrm>
          <a:prstGeom prst="rect">
            <a:avLst/>
          </a:prstGeom>
          <a:solidFill>
            <a:srgbClr val="FFFF00"/>
          </a:solidFill>
        </p:spPr>
        <p:txBody>
          <a:bodyPr wrap="none">
            <a:spAutoFit/>
          </a:bodyPr>
          <a:lstStyle/>
          <a:p>
            <a:r>
              <a:rPr lang="es-PE" dirty="0" smtClean="0">
                <a:ln>
                  <a:solidFill>
                    <a:schemeClr val="tx1"/>
                  </a:solidFill>
                </a:ln>
              </a:rPr>
              <a:t>APLICACIÓN:</a:t>
            </a:r>
            <a:endParaRPr lang="es-PE" dirty="0">
              <a:ln>
                <a:solidFill>
                  <a:schemeClr val="tx1"/>
                </a:solidFill>
              </a:ln>
            </a:endParaRPr>
          </a:p>
        </p:txBody>
      </p:sp>
      <p:pic>
        <p:nvPicPr>
          <p:cNvPr id="3" name="Imagen 11"/>
          <p:cNvPicPr>
            <a:picLocks noChangeAspect="1"/>
          </p:cNvPicPr>
          <p:nvPr/>
        </p:nvPicPr>
        <p:blipFill>
          <a:blip r:embed="rId2"/>
          <a:stretch>
            <a:fillRect/>
          </a:stretch>
        </p:blipFill>
        <p:spPr>
          <a:xfrm>
            <a:off x="6300192" y="404664"/>
            <a:ext cx="2475118" cy="2450367"/>
          </a:xfrm>
          <a:prstGeom prst="rect">
            <a:avLst/>
          </a:prstGeom>
        </p:spPr>
      </p:pic>
      <p:sp>
        <p:nvSpPr>
          <p:cNvPr id="4" name="Rectángulo 4"/>
          <p:cNvSpPr/>
          <p:nvPr/>
        </p:nvSpPr>
        <p:spPr>
          <a:xfrm>
            <a:off x="6688141" y="2855031"/>
            <a:ext cx="1699220" cy="584775"/>
          </a:xfrm>
          <a:prstGeom prst="rect">
            <a:avLst/>
          </a:prstGeom>
        </p:spPr>
        <p:txBody>
          <a:bodyPr wrap="square">
            <a:spAutoFit/>
          </a:bodyPr>
          <a:lstStyle/>
          <a:p>
            <a:r>
              <a:rPr lang="es-PE" sz="800" dirty="0"/>
              <a:t>recuperado: http://superschulz.blogspot.pe/2011/03/consejos-para-escribir-una-carta.html</a:t>
            </a:r>
          </a:p>
        </p:txBody>
      </p:sp>
      <p:sp>
        <p:nvSpPr>
          <p:cNvPr id="5" name="Rectángulo 4"/>
          <p:cNvSpPr/>
          <p:nvPr/>
        </p:nvSpPr>
        <p:spPr>
          <a:xfrm>
            <a:off x="1704365" y="589330"/>
            <a:ext cx="4572000" cy="3970318"/>
          </a:xfrm>
          <a:prstGeom prst="rect">
            <a:avLst/>
          </a:prstGeom>
        </p:spPr>
        <p:txBody>
          <a:bodyPr>
            <a:spAutoFit/>
          </a:bodyPr>
          <a:lstStyle/>
          <a:p>
            <a:r>
              <a:rPr lang="es-PE" dirty="0"/>
              <a:t>Consumo de helados </a:t>
            </a:r>
            <a:endParaRPr lang="es-PE" dirty="0" smtClean="0"/>
          </a:p>
          <a:p>
            <a:r>
              <a:rPr lang="es-PE" dirty="0" smtClean="0"/>
              <a:t>Se quiso </a:t>
            </a:r>
            <a:r>
              <a:rPr lang="es-PE" dirty="0"/>
              <a:t>identificar los factores </a:t>
            </a:r>
            <a:r>
              <a:rPr lang="es-PE" dirty="0" smtClean="0"/>
              <a:t>más </a:t>
            </a:r>
            <a:r>
              <a:rPr lang="es-PE" dirty="0"/>
              <a:t>influyentes en el consumo de helados. Para ello se </a:t>
            </a:r>
            <a:r>
              <a:rPr lang="es-PE" dirty="0" smtClean="0"/>
              <a:t>midi</a:t>
            </a:r>
            <a:r>
              <a:rPr lang="es-PE" dirty="0"/>
              <a:t>ó</a:t>
            </a:r>
            <a:r>
              <a:rPr lang="es-PE" dirty="0" smtClean="0"/>
              <a:t> </a:t>
            </a:r>
            <a:r>
              <a:rPr lang="es-PE" dirty="0"/>
              <a:t>en una familia durante 30 semanas entre el 18 de marzo de 1953 hasta 11 de julio 1953 el </a:t>
            </a:r>
            <a:r>
              <a:rPr lang="es-PE" dirty="0">
                <a:solidFill>
                  <a:srgbClr val="00B050"/>
                </a:solidFill>
              </a:rPr>
              <a:t>consumo semanal de helado por persona (y)</a:t>
            </a:r>
            <a:r>
              <a:rPr lang="es-PE" dirty="0"/>
              <a:t>, junto con las cantidades siguientes que se pensaba </a:t>
            </a:r>
            <a:r>
              <a:rPr lang="es-PE" dirty="0" smtClean="0"/>
              <a:t>podrían </a:t>
            </a:r>
            <a:r>
              <a:rPr lang="es-PE" dirty="0"/>
              <a:t>tener alguna influencia sobre el consumo : </a:t>
            </a:r>
            <a:r>
              <a:rPr lang="es-PE" dirty="0">
                <a:solidFill>
                  <a:srgbClr val="7030A0"/>
                </a:solidFill>
              </a:rPr>
              <a:t>p el precio de una pinta de helado</a:t>
            </a:r>
            <a:r>
              <a:rPr lang="es-PE" dirty="0"/>
              <a:t>, </a:t>
            </a:r>
            <a:r>
              <a:rPr lang="es-PE" dirty="0">
                <a:solidFill>
                  <a:srgbClr val="0070C0"/>
                </a:solidFill>
              </a:rPr>
              <a:t>i los ingresos semanales de la familia</a:t>
            </a:r>
            <a:r>
              <a:rPr lang="es-PE" dirty="0"/>
              <a:t>, </a:t>
            </a:r>
            <a:r>
              <a:rPr lang="es-PE" dirty="0" err="1">
                <a:solidFill>
                  <a:srgbClr val="FF0000"/>
                </a:solidFill>
              </a:rPr>
              <a:t>temp</a:t>
            </a:r>
            <a:r>
              <a:rPr lang="es-PE" dirty="0">
                <a:solidFill>
                  <a:srgbClr val="FF0000"/>
                </a:solidFill>
              </a:rPr>
              <a:t> : la temperatura media de la semana</a:t>
            </a:r>
            <a:r>
              <a:rPr lang="es-PE" dirty="0"/>
              <a:t>. </a:t>
            </a:r>
            <a:r>
              <a:rPr lang="es-PE" dirty="0" smtClean="0"/>
              <a:t>También </a:t>
            </a:r>
            <a:r>
              <a:rPr lang="es-PE" dirty="0"/>
              <a:t>aparece el </a:t>
            </a:r>
            <a:r>
              <a:rPr lang="es-PE" dirty="0" smtClean="0"/>
              <a:t>número </a:t>
            </a:r>
            <a:r>
              <a:rPr lang="es-PE" dirty="0"/>
              <a:t>de la semana. Los datos </a:t>
            </a:r>
            <a:r>
              <a:rPr lang="es-PE" dirty="0" smtClean="0"/>
              <a:t>están </a:t>
            </a:r>
            <a:r>
              <a:rPr lang="es-PE" dirty="0"/>
              <a:t>en el fichero helados.txt </a:t>
            </a:r>
          </a:p>
        </p:txBody>
      </p:sp>
      <p:pic>
        <p:nvPicPr>
          <p:cNvPr id="6" name="Imagen 5"/>
          <p:cNvPicPr>
            <a:picLocks noChangeAspect="1"/>
          </p:cNvPicPr>
          <p:nvPr/>
        </p:nvPicPr>
        <p:blipFill>
          <a:blip r:embed="rId3"/>
          <a:stretch>
            <a:fillRect/>
          </a:stretch>
        </p:blipFill>
        <p:spPr>
          <a:xfrm>
            <a:off x="6766571" y="3783067"/>
            <a:ext cx="1542360" cy="3044662"/>
          </a:xfrm>
          <a:prstGeom prst="rect">
            <a:avLst/>
          </a:prstGeom>
        </p:spPr>
      </p:pic>
      <p:sp>
        <p:nvSpPr>
          <p:cNvPr id="7" name="Rectángulo 6"/>
          <p:cNvSpPr/>
          <p:nvPr/>
        </p:nvSpPr>
        <p:spPr>
          <a:xfrm>
            <a:off x="8308931" y="4766789"/>
            <a:ext cx="749185" cy="1077218"/>
          </a:xfrm>
          <a:prstGeom prst="rect">
            <a:avLst/>
          </a:prstGeom>
        </p:spPr>
        <p:txBody>
          <a:bodyPr wrap="square">
            <a:spAutoFit/>
          </a:bodyPr>
          <a:lstStyle/>
          <a:p>
            <a:r>
              <a:rPr lang="es-PE" sz="800" dirty="0" smtClean="0"/>
              <a:t>Recuperado de: https</a:t>
            </a:r>
            <a:r>
              <a:rPr lang="es-PE" sz="800" dirty="0"/>
              <a:t>://img0.etsystatic.com/129/0/13108628/il_570xN.1042499656_kokm.jpg</a:t>
            </a:r>
          </a:p>
        </p:txBody>
      </p:sp>
      <p:pic>
        <p:nvPicPr>
          <p:cNvPr id="6146" name="Picture 2" descr="https://us.123rf.com/450wm/gnicolson/gnicolson1403/gnicolson140300002/26374864-tiempo-de-la-familia-batido.jpg?ver=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3503" y="4509120"/>
            <a:ext cx="2133723" cy="2330522"/>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936604" y="5589240"/>
            <a:ext cx="990430" cy="1077218"/>
          </a:xfrm>
          <a:prstGeom prst="rect">
            <a:avLst/>
          </a:prstGeom>
        </p:spPr>
        <p:txBody>
          <a:bodyPr wrap="square">
            <a:spAutoFit/>
          </a:bodyPr>
          <a:lstStyle/>
          <a:p>
            <a:r>
              <a:rPr lang="es-PE" sz="800" dirty="0" smtClean="0"/>
              <a:t>Recuperado de: https</a:t>
            </a:r>
            <a:r>
              <a:rPr lang="es-PE" sz="800" dirty="0"/>
              <a:t>://us.123rf.com/450wm/gnicolson/gnicolson1403/gnicolson140300002/26374864-tiempo-de-la-familia-batido.jpg?ver=6</a:t>
            </a:r>
          </a:p>
        </p:txBody>
      </p:sp>
    </p:spTree>
    <p:extLst>
      <p:ext uri="{BB962C8B-B14F-4D97-AF65-F5344CB8AC3E}">
        <p14:creationId xmlns:p14="http://schemas.microsoft.com/office/powerpoint/2010/main" val="32371404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2 Rectángulo"/>
          <p:cNvSpPr/>
          <p:nvPr/>
        </p:nvSpPr>
        <p:spPr>
          <a:xfrm>
            <a:off x="2168860" y="1167348"/>
            <a:ext cx="6390456" cy="757130"/>
          </a:xfrm>
          <a:prstGeom prst="rect">
            <a:avLst/>
          </a:prstGeom>
        </p:spPr>
        <p:txBody>
          <a:bodyPr wrap="square">
            <a:spAutoFit/>
          </a:bodyPr>
          <a:lstStyle/>
          <a:p>
            <a:pPr>
              <a:lnSpc>
                <a:spcPct val="120000"/>
              </a:lnSpc>
              <a:defRPr/>
            </a:pPr>
            <a:r>
              <a:rPr lang="es-ES" sz="1200" dirty="0" smtClean="0">
                <a:latin typeface="Arial" pitchFamily="34" charset="0"/>
                <a:cs typeface="Arial" pitchFamily="34" charset="0"/>
              </a:rPr>
              <a:t>Libros:</a:t>
            </a:r>
          </a:p>
          <a:p>
            <a:pPr marL="534988" indent="-534988">
              <a:lnSpc>
                <a:spcPct val="120000"/>
              </a:lnSpc>
              <a:buFont typeface="+mj-lt"/>
              <a:buAutoNum type="arabicPeriod"/>
              <a:defRPr/>
            </a:pPr>
            <a:r>
              <a:rPr lang="en-US" sz="1200" dirty="0"/>
              <a:t>Peter Dalgaard, Introductory Statistics with R, Springer, </a:t>
            </a:r>
            <a:r>
              <a:rPr lang="en-US" sz="1200" dirty="0" smtClean="0"/>
              <a:t>2002</a:t>
            </a:r>
          </a:p>
          <a:p>
            <a:pPr marL="534988" indent="-534988">
              <a:lnSpc>
                <a:spcPct val="120000"/>
              </a:lnSpc>
              <a:buFont typeface="+mj-lt"/>
              <a:buAutoNum type="arabicPeriod"/>
              <a:defRPr/>
            </a:pPr>
            <a:r>
              <a:rPr lang="en-US" sz="1200" dirty="0"/>
              <a:t>Michael J. Crawley, Statistics. An Introduction using R, Wiley, 2005</a:t>
            </a:r>
            <a:r>
              <a:rPr lang="en-US" sz="1200" dirty="0" smtClean="0"/>
              <a:t>.</a:t>
            </a:r>
            <a:endParaRPr lang="es-ES" sz="1200" dirty="0" smtClean="0">
              <a:latin typeface="Arial" pitchFamily="34" charset="0"/>
              <a:cs typeface="Arial" pitchFamily="34" charset="0"/>
            </a:endParaRPr>
          </a:p>
        </p:txBody>
      </p:sp>
      <p:sp>
        <p:nvSpPr>
          <p:cNvPr id="10" name="3 Rectángulo"/>
          <p:cNvSpPr/>
          <p:nvPr/>
        </p:nvSpPr>
        <p:spPr>
          <a:xfrm>
            <a:off x="2168860" y="670571"/>
            <a:ext cx="6651612" cy="387798"/>
          </a:xfrm>
          <a:prstGeom prst="rect">
            <a:avLst/>
          </a:prstGeom>
        </p:spPr>
        <p:txBody>
          <a:bodyPr wrap="square">
            <a:spAutoFit/>
          </a:bodyPr>
          <a:lstStyle/>
          <a:p>
            <a:pPr algn="l">
              <a:lnSpc>
                <a:spcPct val="80000"/>
              </a:lnSpc>
            </a:pPr>
            <a:r>
              <a:rPr lang="es-ES" b="1" dirty="0" smtClean="0"/>
              <a:t>Bibliografía:</a:t>
            </a:r>
            <a:endParaRPr lang="es-ES" b="1" dirty="0"/>
          </a:p>
        </p:txBody>
      </p:sp>
    </p:spTree>
    <p:extLst>
      <p:ext uri="{BB962C8B-B14F-4D97-AF65-F5344CB8AC3E}">
        <p14:creationId xmlns:p14="http://schemas.microsoft.com/office/powerpoint/2010/main" val="3647964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1591140" y="733246"/>
            <a:ext cx="4709052" cy="6124754"/>
          </a:xfrm>
          <a:prstGeom prst="rect">
            <a:avLst/>
          </a:prstGeom>
        </p:spPr>
        <p:txBody>
          <a:bodyPr wrap="square">
            <a:spAutoFit/>
          </a:bodyPr>
          <a:lstStyle/>
          <a:p>
            <a:r>
              <a:rPr lang="es-ES" sz="1400" dirty="0" smtClean="0">
                <a:solidFill>
                  <a:srgbClr val="FF0000"/>
                </a:solidFill>
              </a:rPr>
              <a:t># División</a:t>
            </a:r>
          </a:p>
          <a:p>
            <a:r>
              <a:rPr lang="es-ES" sz="1400" dirty="0" smtClean="0">
                <a:solidFill>
                  <a:srgbClr val="FF0000"/>
                </a:solidFill>
              </a:rPr>
              <a:t>17/5</a:t>
            </a:r>
          </a:p>
          <a:p>
            <a:r>
              <a:rPr lang="es-ES" sz="1400" dirty="0" smtClean="0">
                <a:solidFill>
                  <a:srgbClr val="FF0000"/>
                </a:solidFill>
              </a:rPr>
              <a:t># División de enteros 17/5=3.5 el entero es 3</a:t>
            </a:r>
          </a:p>
          <a:p>
            <a:r>
              <a:rPr lang="es-ES" sz="1400" dirty="0" smtClean="0">
                <a:solidFill>
                  <a:srgbClr val="FF0000"/>
                </a:solidFill>
              </a:rPr>
              <a:t>17%/%5</a:t>
            </a:r>
          </a:p>
          <a:p>
            <a:r>
              <a:rPr lang="es-ES" sz="1400" dirty="0" smtClean="0">
                <a:solidFill>
                  <a:srgbClr val="FF0000"/>
                </a:solidFill>
              </a:rPr>
              <a:t># Modulo o resto 17=3x5+2</a:t>
            </a:r>
          </a:p>
          <a:p>
            <a:r>
              <a:rPr lang="es-ES" sz="1400" dirty="0" smtClean="0">
                <a:solidFill>
                  <a:srgbClr val="FF0000"/>
                </a:solidFill>
              </a:rPr>
              <a:t>17%%5</a:t>
            </a:r>
          </a:p>
          <a:p>
            <a:endParaRPr lang="es-ES" sz="1400" dirty="0" smtClean="0">
              <a:solidFill>
                <a:srgbClr val="FF0000"/>
              </a:solidFill>
            </a:endParaRPr>
          </a:p>
          <a:p>
            <a:r>
              <a:rPr lang="es-ES" sz="1400" dirty="0" smtClean="0">
                <a:solidFill>
                  <a:srgbClr val="FF0000"/>
                </a:solidFill>
              </a:rPr>
              <a:t># de estos operadores es bastante intuitivo. Como ejemplo:</a:t>
            </a:r>
          </a:p>
          <a:p>
            <a:r>
              <a:rPr lang="es-ES" sz="1400" dirty="0" smtClean="0">
                <a:solidFill>
                  <a:srgbClr val="FF0000"/>
                </a:solidFill>
              </a:rPr>
              <a:t>3 &gt; 2  # TRUE  (¿tres es mayor que dos?)</a:t>
            </a:r>
          </a:p>
          <a:p>
            <a:r>
              <a:rPr lang="es-ES" sz="1400" dirty="0" smtClean="0">
                <a:solidFill>
                  <a:srgbClr val="FF0000"/>
                </a:solidFill>
              </a:rPr>
              <a:t>3 &lt; 2  # FALSE (¿tres es menor que dos?)</a:t>
            </a:r>
          </a:p>
          <a:p>
            <a:r>
              <a:rPr lang="es-ES" sz="1400" dirty="0" smtClean="0">
                <a:solidFill>
                  <a:srgbClr val="FF0000"/>
                </a:solidFill>
              </a:rPr>
              <a:t>3 == 2 # FALSE (¿tres es igual a dos?)</a:t>
            </a:r>
          </a:p>
          <a:p>
            <a:r>
              <a:rPr lang="es-ES" sz="1400" dirty="0" smtClean="0">
                <a:solidFill>
                  <a:srgbClr val="FF0000"/>
                </a:solidFill>
              </a:rPr>
              <a:t>5 == 5 # TRUE (¿cinco es igual a cinco?)</a:t>
            </a:r>
          </a:p>
          <a:p>
            <a:r>
              <a:rPr lang="es-ES" sz="1400" dirty="0" smtClean="0">
                <a:solidFill>
                  <a:srgbClr val="FF0000"/>
                </a:solidFill>
              </a:rPr>
              <a:t>5 != 5 # FALSE (¿cinco es distinto de cinco?)</a:t>
            </a:r>
          </a:p>
          <a:p>
            <a:endParaRPr lang="es-ES" sz="1400" dirty="0" smtClean="0">
              <a:solidFill>
                <a:srgbClr val="FF0000"/>
              </a:solidFill>
            </a:endParaRPr>
          </a:p>
          <a:p>
            <a:r>
              <a:rPr lang="es-ES" sz="1400" dirty="0" smtClean="0">
                <a:solidFill>
                  <a:srgbClr val="FF0000"/>
                </a:solidFill>
              </a:rPr>
              <a:t>p&lt;-c(TRUE,TRUE,FALSE,FALSE)</a:t>
            </a:r>
          </a:p>
          <a:p>
            <a:r>
              <a:rPr lang="es-ES" sz="1400" dirty="0" smtClean="0">
                <a:solidFill>
                  <a:srgbClr val="FF0000"/>
                </a:solidFill>
              </a:rPr>
              <a:t>q&lt;-c(TRUE,FALSE,TRUE,FALSE)</a:t>
            </a:r>
          </a:p>
          <a:p>
            <a:r>
              <a:rPr lang="es-ES" sz="1400" dirty="0" smtClean="0">
                <a:solidFill>
                  <a:srgbClr val="FF0000"/>
                </a:solidFill>
              </a:rPr>
              <a:t>p &amp; q</a:t>
            </a:r>
          </a:p>
          <a:p>
            <a:r>
              <a:rPr lang="es-ES" sz="1400" dirty="0" smtClean="0">
                <a:solidFill>
                  <a:srgbClr val="FF0000"/>
                </a:solidFill>
              </a:rPr>
              <a:t>p &amp;&amp; q # incorrecto</a:t>
            </a:r>
          </a:p>
          <a:p>
            <a:r>
              <a:rPr lang="es-ES" sz="1400" dirty="0" smtClean="0">
                <a:solidFill>
                  <a:srgbClr val="FF0000"/>
                </a:solidFill>
              </a:rPr>
              <a:t>p | q</a:t>
            </a:r>
          </a:p>
          <a:p>
            <a:r>
              <a:rPr lang="es-ES" sz="1400" dirty="0" smtClean="0">
                <a:solidFill>
                  <a:srgbClr val="FF0000"/>
                </a:solidFill>
              </a:rPr>
              <a:t>p || q # incorrecto</a:t>
            </a:r>
          </a:p>
          <a:p>
            <a:r>
              <a:rPr lang="es-ES" sz="1400" dirty="0" err="1" smtClean="0">
                <a:solidFill>
                  <a:srgbClr val="FF0000"/>
                </a:solidFill>
              </a:rPr>
              <a:t>xor</a:t>
            </a:r>
            <a:r>
              <a:rPr lang="es-ES" sz="1400" dirty="0" smtClean="0">
                <a:solidFill>
                  <a:srgbClr val="FF0000"/>
                </a:solidFill>
              </a:rPr>
              <a:t>(</a:t>
            </a:r>
            <a:r>
              <a:rPr lang="es-ES" sz="1400" dirty="0" err="1" smtClean="0">
                <a:solidFill>
                  <a:srgbClr val="FF0000"/>
                </a:solidFill>
              </a:rPr>
              <a:t>p,q</a:t>
            </a:r>
            <a:r>
              <a:rPr lang="es-ES" sz="1400" dirty="0" smtClean="0">
                <a:solidFill>
                  <a:srgbClr val="FF0000"/>
                </a:solidFill>
              </a:rPr>
              <a:t>)</a:t>
            </a:r>
          </a:p>
          <a:p>
            <a:r>
              <a:rPr lang="es-ES" sz="1400" dirty="0" smtClean="0">
                <a:solidFill>
                  <a:srgbClr val="FF0000"/>
                </a:solidFill>
              </a:rPr>
              <a:t>!p</a:t>
            </a:r>
          </a:p>
          <a:p>
            <a:endParaRPr lang="es-ES" sz="1400" dirty="0" smtClean="0">
              <a:solidFill>
                <a:srgbClr val="FF0000"/>
              </a:solidFill>
            </a:endParaRPr>
          </a:p>
          <a:p>
            <a:r>
              <a:rPr lang="es-ES" sz="1400" dirty="0" smtClean="0">
                <a:solidFill>
                  <a:srgbClr val="FF0000"/>
                </a:solidFill>
              </a:rPr>
              <a:t>a &lt;- 4</a:t>
            </a:r>
          </a:p>
          <a:p>
            <a:r>
              <a:rPr lang="es-ES" sz="1400" dirty="0" smtClean="0">
                <a:solidFill>
                  <a:srgbClr val="FF0000"/>
                </a:solidFill>
              </a:rPr>
              <a:t>b &lt;- 3</a:t>
            </a:r>
          </a:p>
          <a:p>
            <a:r>
              <a:rPr lang="es-ES" sz="1400" dirty="0" smtClean="0">
                <a:solidFill>
                  <a:srgbClr val="FF0000"/>
                </a:solidFill>
              </a:rPr>
              <a:t>(a &gt; 5) &amp;&amp; (b &gt; 2)</a:t>
            </a:r>
          </a:p>
          <a:p>
            <a:r>
              <a:rPr lang="es-ES" sz="1400" dirty="0" smtClean="0">
                <a:solidFill>
                  <a:srgbClr val="FF0000"/>
                </a:solidFill>
              </a:rPr>
              <a:t>(a &gt; 5) || (b &gt; 2)</a:t>
            </a:r>
          </a:p>
          <a:p>
            <a:r>
              <a:rPr lang="es-ES" sz="1400" dirty="0" smtClean="0">
                <a:solidFill>
                  <a:srgbClr val="FF0000"/>
                </a:solidFill>
              </a:rPr>
              <a:t>!(a &gt; 5)</a:t>
            </a:r>
            <a:endParaRPr lang="es-ES" sz="1400" dirty="0">
              <a:solidFill>
                <a:srgbClr val="FF0000"/>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541" y="3759969"/>
            <a:ext cx="3540891" cy="189329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5436096" y="5826989"/>
            <a:ext cx="3283780" cy="461665"/>
          </a:xfrm>
          <a:prstGeom prst="rect">
            <a:avLst/>
          </a:prstGeom>
        </p:spPr>
        <p:txBody>
          <a:bodyPr wrap="square">
            <a:spAutoFit/>
          </a:bodyPr>
          <a:lstStyle/>
          <a:p>
            <a:r>
              <a:rPr lang="es-ES" sz="1200" i="1" dirty="0">
                <a:solidFill>
                  <a:srgbClr val="000000"/>
                </a:solidFill>
              </a:rPr>
              <a:t>Observe como se van almacenando los objetos en </a:t>
            </a:r>
            <a:r>
              <a:rPr lang="es-ES" sz="1200" i="1" dirty="0" smtClean="0">
                <a:solidFill>
                  <a:srgbClr val="000000"/>
                </a:solidFill>
              </a:rPr>
              <a:t>R, en Entorno Global.</a:t>
            </a:r>
            <a:endParaRPr lang="es-PE" sz="1200" i="1" dirty="0">
              <a:solidFill>
                <a:srgbClr val="000000"/>
              </a:solidFill>
            </a:endParaRPr>
          </a:p>
        </p:txBody>
      </p:sp>
    </p:spTree>
    <p:extLst>
      <p:ext uri="{BB962C8B-B14F-4D97-AF65-F5344CB8AC3E}">
        <p14:creationId xmlns:p14="http://schemas.microsoft.com/office/powerpoint/2010/main" val="37552733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1591140" y="733246"/>
            <a:ext cx="6869292" cy="2031325"/>
          </a:xfrm>
          <a:prstGeom prst="rect">
            <a:avLst/>
          </a:prstGeom>
        </p:spPr>
        <p:txBody>
          <a:bodyPr wrap="square">
            <a:spAutoFit/>
          </a:bodyPr>
          <a:lstStyle/>
          <a:p>
            <a:r>
              <a:rPr lang="es-ES" sz="1400" dirty="0">
                <a:solidFill>
                  <a:srgbClr val="FF0000"/>
                </a:solidFill>
              </a:rPr>
              <a:t># Cuando usamos incorrectamente &amp;&amp; en lugar de &amp; para este tipo de casos, R </a:t>
            </a:r>
          </a:p>
          <a:p>
            <a:r>
              <a:rPr lang="es-ES" sz="1400" dirty="0">
                <a:solidFill>
                  <a:srgbClr val="FF0000"/>
                </a:solidFill>
              </a:rPr>
              <a:t># simplemente evalúa los primeros elementos de los vectores lógicos e ignora </a:t>
            </a:r>
          </a:p>
          <a:p>
            <a:r>
              <a:rPr lang="es-ES" sz="1400" dirty="0">
                <a:solidFill>
                  <a:srgbClr val="FF0000"/>
                </a:solidFill>
              </a:rPr>
              <a:t># el resto. En general &amp;&amp; es preferido para el control de flujo, es decir, el </a:t>
            </a:r>
          </a:p>
          <a:p>
            <a:r>
              <a:rPr lang="es-ES" sz="1400" dirty="0">
                <a:solidFill>
                  <a:srgbClr val="FF0000"/>
                </a:solidFill>
              </a:rPr>
              <a:t># uso de los condicionales </a:t>
            </a:r>
            <a:r>
              <a:rPr lang="es-ES" sz="1400" dirty="0" err="1">
                <a:solidFill>
                  <a:srgbClr val="FF0000"/>
                </a:solidFill>
              </a:rPr>
              <a:t>if</a:t>
            </a:r>
            <a:r>
              <a:rPr lang="es-ES" sz="1400" dirty="0">
                <a:solidFill>
                  <a:srgbClr val="FF0000"/>
                </a:solidFill>
              </a:rPr>
              <a:t> o </a:t>
            </a:r>
            <a:r>
              <a:rPr lang="es-ES" sz="1400" dirty="0" err="1">
                <a:solidFill>
                  <a:srgbClr val="FF0000"/>
                </a:solidFill>
              </a:rPr>
              <a:t>while</a:t>
            </a:r>
            <a:r>
              <a:rPr lang="es-ES" sz="1400" dirty="0">
                <a:solidFill>
                  <a:srgbClr val="FF0000"/>
                </a:solidFill>
              </a:rPr>
              <a:t>. </a:t>
            </a:r>
          </a:p>
          <a:p>
            <a:r>
              <a:rPr lang="es-ES" sz="1400" dirty="0">
                <a:solidFill>
                  <a:srgbClr val="FF0000"/>
                </a:solidFill>
              </a:rPr>
              <a:t>x &lt;- </a:t>
            </a:r>
            <a:r>
              <a:rPr lang="es-ES" sz="1400" dirty="0" err="1">
                <a:solidFill>
                  <a:srgbClr val="FF0000"/>
                </a:solidFill>
              </a:rPr>
              <a:t>rbinom</a:t>
            </a:r>
            <a:r>
              <a:rPr lang="es-ES" sz="1400" dirty="0">
                <a:solidFill>
                  <a:srgbClr val="FF0000"/>
                </a:solidFill>
              </a:rPr>
              <a:t>(100,5,0.80)</a:t>
            </a:r>
          </a:p>
          <a:p>
            <a:r>
              <a:rPr lang="es-ES" sz="1400" dirty="0">
                <a:solidFill>
                  <a:srgbClr val="FF0000"/>
                </a:solidFill>
              </a:rPr>
              <a:t>x[(x &gt; 1) &amp; (x &lt; 3)]</a:t>
            </a:r>
          </a:p>
          <a:p>
            <a:endParaRPr lang="es-ES" sz="1400" dirty="0">
              <a:solidFill>
                <a:srgbClr val="FF0000"/>
              </a:solidFill>
            </a:endParaRPr>
          </a:p>
          <a:p>
            <a:r>
              <a:rPr lang="es-ES" sz="1400" dirty="0" err="1">
                <a:solidFill>
                  <a:srgbClr val="FF0000"/>
                </a:solidFill>
              </a:rPr>
              <a:t>if</a:t>
            </a:r>
            <a:r>
              <a:rPr lang="es-ES" sz="1400" dirty="0">
                <a:solidFill>
                  <a:srgbClr val="FF0000"/>
                </a:solidFill>
              </a:rPr>
              <a:t> (</a:t>
            </a:r>
            <a:r>
              <a:rPr lang="es-ES" sz="1400" dirty="0" err="1">
                <a:solidFill>
                  <a:srgbClr val="FF0000"/>
                </a:solidFill>
              </a:rPr>
              <a:t>any</a:t>
            </a:r>
            <a:r>
              <a:rPr lang="es-ES" sz="1400" dirty="0">
                <a:solidFill>
                  <a:srgbClr val="FF0000"/>
                </a:solidFill>
              </a:rPr>
              <a:t>(x == 1) &amp;&amp; </a:t>
            </a:r>
            <a:r>
              <a:rPr lang="es-ES" sz="1400" dirty="0" err="1">
                <a:solidFill>
                  <a:srgbClr val="FF0000"/>
                </a:solidFill>
              </a:rPr>
              <a:t>any</a:t>
            </a:r>
            <a:r>
              <a:rPr lang="es-ES" sz="1400" dirty="0">
                <a:solidFill>
                  <a:srgbClr val="FF0000"/>
                </a:solidFill>
              </a:rPr>
              <a:t>(x == 6)){}</a:t>
            </a:r>
            <a:r>
              <a:rPr lang="es-ES" sz="1400" dirty="0" err="1">
                <a:solidFill>
                  <a:srgbClr val="FF0000"/>
                </a:solidFill>
              </a:rPr>
              <a:t>else</a:t>
            </a:r>
            <a:r>
              <a:rPr lang="es-ES" sz="1400" dirty="0">
                <a:solidFill>
                  <a:srgbClr val="FF0000"/>
                </a:solidFill>
              </a:rPr>
              <a:t> "V y F = F"</a:t>
            </a:r>
          </a:p>
          <a:p>
            <a:r>
              <a:rPr lang="es-ES" sz="1400" dirty="0" err="1">
                <a:solidFill>
                  <a:srgbClr val="FF0000"/>
                </a:solidFill>
              </a:rPr>
              <a:t>if</a:t>
            </a:r>
            <a:r>
              <a:rPr lang="es-ES" sz="1400" dirty="0">
                <a:solidFill>
                  <a:srgbClr val="FF0000"/>
                </a:solidFill>
              </a:rPr>
              <a:t> (</a:t>
            </a:r>
            <a:r>
              <a:rPr lang="es-ES" sz="1400" dirty="0" err="1">
                <a:solidFill>
                  <a:srgbClr val="FF0000"/>
                </a:solidFill>
              </a:rPr>
              <a:t>any</a:t>
            </a:r>
            <a:r>
              <a:rPr lang="es-ES" sz="1400" dirty="0">
                <a:solidFill>
                  <a:srgbClr val="FF0000"/>
                </a:solidFill>
              </a:rPr>
              <a:t>(x == 1) || </a:t>
            </a:r>
            <a:r>
              <a:rPr lang="es-ES" sz="1400" dirty="0" err="1">
                <a:solidFill>
                  <a:srgbClr val="FF0000"/>
                </a:solidFill>
              </a:rPr>
              <a:t>any</a:t>
            </a:r>
            <a:r>
              <a:rPr lang="es-ES" sz="1400" dirty="0">
                <a:solidFill>
                  <a:srgbClr val="FF0000"/>
                </a:solidFill>
              </a:rPr>
              <a:t>(x == 6)) "V o F = V"</a:t>
            </a:r>
            <a:endParaRPr lang="es-PE" sz="1400" dirty="0">
              <a:solidFill>
                <a:srgbClr val="FF0000"/>
              </a:solidFill>
            </a:endParaRPr>
          </a:p>
        </p:txBody>
      </p:sp>
    </p:spTree>
    <p:extLst>
      <p:ext uri="{BB962C8B-B14F-4D97-AF65-F5344CB8AC3E}">
        <p14:creationId xmlns:p14="http://schemas.microsoft.com/office/powerpoint/2010/main" val="3551088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979712" y="2420888"/>
            <a:ext cx="4392488" cy="3693319"/>
          </a:xfrm>
          <a:prstGeom prst="rect">
            <a:avLst/>
          </a:prstGeom>
          <a:solidFill>
            <a:srgbClr val="FFFF00"/>
          </a:solidFill>
        </p:spPr>
        <p:txBody>
          <a:bodyPr wrap="square">
            <a:spAutoFit/>
          </a:bodyPr>
          <a:lstStyle/>
          <a:p>
            <a:pPr algn="just"/>
            <a:r>
              <a:rPr lang="es-ES" dirty="0">
                <a:solidFill>
                  <a:srgbClr val="FF0000"/>
                </a:solidFill>
              </a:rPr>
              <a:t>x = c(1,3,5,7,9)</a:t>
            </a:r>
          </a:p>
          <a:p>
            <a:pPr algn="just"/>
            <a:r>
              <a:rPr lang="es-ES" dirty="0">
                <a:solidFill>
                  <a:srgbClr val="FF0000"/>
                </a:solidFill>
              </a:rPr>
              <a:t>y = c(2,3,5,7,11,13)</a:t>
            </a:r>
          </a:p>
          <a:p>
            <a:pPr algn="just"/>
            <a:r>
              <a:rPr lang="es-ES" dirty="0" smtClean="0">
                <a:solidFill>
                  <a:srgbClr val="FF0000"/>
                </a:solidFill>
              </a:rPr>
              <a:t>x+1</a:t>
            </a:r>
            <a:endParaRPr lang="es-ES" dirty="0">
              <a:solidFill>
                <a:srgbClr val="FF0000"/>
              </a:solidFill>
            </a:endParaRPr>
          </a:p>
          <a:p>
            <a:pPr algn="just"/>
            <a:r>
              <a:rPr lang="es-ES" dirty="0">
                <a:solidFill>
                  <a:srgbClr val="FF0000"/>
                </a:solidFill>
              </a:rPr>
              <a:t>y*2</a:t>
            </a:r>
          </a:p>
          <a:p>
            <a:pPr algn="just"/>
            <a:r>
              <a:rPr lang="es-ES" dirty="0" err="1">
                <a:solidFill>
                  <a:srgbClr val="FF0000"/>
                </a:solidFill>
              </a:rPr>
              <a:t>length</a:t>
            </a:r>
            <a:r>
              <a:rPr lang="es-ES" dirty="0">
                <a:solidFill>
                  <a:srgbClr val="FF0000"/>
                </a:solidFill>
              </a:rPr>
              <a:t>(x</a:t>
            </a:r>
            <a:r>
              <a:rPr lang="es-ES" dirty="0" smtClean="0">
                <a:solidFill>
                  <a:srgbClr val="FF0000"/>
                </a:solidFill>
              </a:rPr>
              <a:t>); </a:t>
            </a:r>
            <a:r>
              <a:rPr lang="es-ES" dirty="0">
                <a:solidFill>
                  <a:srgbClr val="FF0000"/>
                </a:solidFill>
              </a:rPr>
              <a:t>length(y)</a:t>
            </a:r>
          </a:p>
          <a:p>
            <a:pPr algn="just"/>
            <a:r>
              <a:rPr lang="es-ES" dirty="0">
                <a:solidFill>
                  <a:srgbClr val="FF0000"/>
                </a:solidFill>
              </a:rPr>
              <a:t>x + y</a:t>
            </a:r>
          </a:p>
          <a:p>
            <a:pPr algn="just"/>
            <a:r>
              <a:rPr lang="es-ES" dirty="0">
                <a:solidFill>
                  <a:srgbClr val="FF0000"/>
                </a:solidFill>
              </a:rPr>
              <a:t>sum(x&gt;5</a:t>
            </a:r>
            <a:r>
              <a:rPr lang="es-ES" dirty="0" smtClean="0">
                <a:solidFill>
                  <a:srgbClr val="FF0000"/>
                </a:solidFill>
              </a:rPr>
              <a:t>); sum(x[x&gt;5</a:t>
            </a:r>
            <a:r>
              <a:rPr lang="es-ES" dirty="0">
                <a:solidFill>
                  <a:srgbClr val="FF0000"/>
                </a:solidFill>
              </a:rPr>
              <a:t>])</a:t>
            </a:r>
          </a:p>
          <a:p>
            <a:pPr algn="just"/>
            <a:r>
              <a:rPr lang="es-ES" dirty="0">
                <a:solidFill>
                  <a:srgbClr val="FF0000"/>
                </a:solidFill>
              </a:rPr>
              <a:t>sum(x&gt;5 | x&lt; 3) # "|" se lee "o", "&amp;" se lee "y"</a:t>
            </a:r>
          </a:p>
          <a:p>
            <a:pPr algn="just"/>
            <a:r>
              <a:rPr lang="es-ES" dirty="0">
                <a:solidFill>
                  <a:srgbClr val="FF0000"/>
                </a:solidFill>
              </a:rPr>
              <a:t>y[3]</a:t>
            </a:r>
          </a:p>
          <a:p>
            <a:pPr algn="just"/>
            <a:r>
              <a:rPr lang="es-ES" dirty="0">
                <a:solidFill>
                  <a:srgbClr val="FF0000"/>
                </a:solidFill>
              </a:rPr>
              <a:t>y[-3]</a:t>
            </a:r>
          </a:p>
          <a:p>
            <a:pPr algn="just"/>
            <a:r>
              <a:rPr lang="es-ES" dirty="0">
                <a:solidFill>
                  <a:srgbClr val="FF0000"/>
                </a:solidFill>
              </a:rPr>
              <a:t>y[x] </a:t>
            </a:r>
            <a:r>
              <a:rPr lang="es-ES" dirty="0" smtClean="0">
                <a:solidFill>
                  <a:srgbClr val="FF0000"/>
                </a:solidFill>
              </a:rPr>
              <a:t># (¿</a:t>
            </a:r>
            <a:r>
              <a:rPr lang="es-ES" dirty="0">
                <a:solidFill>
                  <a:srgbClr val="FF0000"/>
                </a:solidFill>
              </a:rPr>
              <a:t>Que significa NA?)</a:t>
            </a:r>
          </a:p>
          <a:p>
            <a:pPr algn="just"/>
            <a:r>
              <a:rPr lang="es-ES" dirty="0">
                <a:solidFill>
                  <a:srgbClr val="FF0000"/>
                </a:solidFill>
              </a:rPr>
              <a:t>y[y&gt;=7]</a:t>
            </a:r>
            <a:endParaRPr lang="es-PE" dirty="0">
              <a:solidFill>
                <a:srgbClr val="FF0000"/>
              </a:solidFill>
            </a:endParaRPr>
          </a:p>
        </p:txBody>
      </p:sp>
      <p:sp>
        <p:nvSpPr>
          <p:cNvPr id="6"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smtClean="0"/>
              <a:t>Aplicación:</a:t>
            </a:r>
            <a:endParaRPr lang="es-ES" sz="2400" dirty="0"/>
          </a:p>
        </p:txBody>
      </p:sp>
      <p:pic>
        <p:nvPicPr>
          <p:cNvPr id="7" name="Imagen 11"/>
          <p:cNvPicPr>
            <a:picLocks noChangeAspect="1"/>
          </p:cNvPicPr>
          <p:nvPr/>
        </p:nvPicPr>
        <p:blipFill>
          <a:blip r:embed="rId3"/>
          <a:stretch>
            <a:fillRect/>
          </a:stretch>
        </p:blipFill>
        <p:spPr>
          <a:xfrm>
            <a:off x="6638169" y="1346905"/>
            <a:ext cx="2475118" cy="2450367"/>
          </a:xfrm>
          <a:prstGeom prst="rect">
            <a:avLst/>
          </a:prstGeom>
        </p:spPr>
      </p:pic>
      <p:sp>
        <p:nvSpPr>
          <p:cNvPr id="8" name="Rectángulo 4"/>
          <p:cNvSpPr/>
          <p:nvPr/>
        </p:nvSpPr>
        <p:spPr>
          <a:xfrm>
            <a:off x="7026118" y="3797272"/>
            <a:ext cx="1699220" cy="584775"/>
          </a:xfrm>
          <a:prstGeom prst="rect">
            <a:avLst/>
          </a:prstGeom>
        </p:spPr>
        <p:txBody>
          <a:bodyPr wrap="square">
            <a:spAutoFit/>
          </a:bodyPr>
          <a:lstStyle/>
          <a:p>
            <a:r>
              <a:rPr lang="es-PE" sz="800" dirty="0"/>
              <a:t>recuperado: http://superschulz.blogspot.pe/2011/03/consejos-para-escribir-una-carta.html</a:t>
            </a:r>
          </a:p>
        </p:txBody>
      </p:sp>
      <p:sp>
        <p:nvSpPr>
          <p:cNvPr id="4" name="3 Rectángulo"/>
          <p:cNvSpPr/>
          <p:nvPr/>
        </p:nvSpPr>
        <p:spPr>
          <a:xfrm>
            <a:off x="1979712" y="1612057"/>
            <a:ext cx="4572000" cy="923330"/>
          </a:xfrm>
          <a:prstGeom prst="rect">
            <a:avLst/>
          </a:prstGeom>
        </p:spPr>
        <p:txBody>
          <a:bodyPr>
            <a:spAutoFit/>
          </a:bodyPr>
          <a:lstStyle/>
          <a:p>
            <a:pPr algn="just"/>
            <a:r>
              <a:rPr lang="es-ES" b="1" dirty="0"/>
              <a:t>¿Cual sería el resultado de ejecutar las siguientes instrucciones</a:t>
            </a:r>
            <a:r>
              <a:rPr lang="es-ES" b="1" dirty="0" smtClean="0"/>
              <a:t>?:</a:t>
            </a:r>
          </a:p>
          <a:p>
            <a:pPr algn="just"/>
            <a:endParaRPr lang="es-ES" b="1" dirty="0"/>
          </a:p>
        </p:txBody>
      </p:sp>
    </p:spTree>
    <p:extLst>
      <p:ext uri="{BB962C8B-B14F-4D97-AF65-F5344CB8AC3E}">
        <p14:creationId xmlns:p14="http://schemas.microsoft.com/office/powerpoint/2010/main" val="553799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202756" y="2204864"/>
            <a:ext cx="6174432" cy="2800767"/>
          </a:xfrm>
          <a:prstGeom prst="rect">
            <a:avLst/>
          </a:prstGeom>
        </p:spPr>
        <p:txBody>
          <a:bodyPr wrap="square">
            <a:spAutoFit/>
          </a:bodyPr>
          <a:lstStyle/>
          <a:p>
            <a:pPr algn="l" fontAlgn="auto">
              <a:spcBef>
                <a:spcPts val="0"/>
              </a:spcBef>
              <a:spcAft>
                <a:spcPts val="0"/>
              </a:spcAft>
              <a:defRPr/>
            </a:pPr>
            <a:r>
              <a:rPr lang="es-ES" sz="1600" b="1" dirty="0" smtClean="0"/>
              <a:t>a</a:t>
            </a:r>
            <a:r>
              <a:rPr lang="es-ES" sz="1600" b="1" dirty="0"/>
              <a:t>&lt;-matrix(10,5,</a:t>
            </a:r>
          </a:p>
          <a:p>
            <a:pPr algn="l" fontAlgn="auto">
              <a:spcBef>
                <a:spcPts val="0"/>
              </a:spcBef>
              <a:spcAft>
                <a:spcPts val="0"/>
              </a:spcAft>
              <a:defRPr/>
            </a:pPr>
            <a:r>
              <a:rPr lang="es-ES" sz="1600" b="1" dirty="0"/>
              <a:t>2)</a:t>
            </a:r>
          </a:p>
          <a:p>
            <a:pPr algn="l" fontAlgn="auto">
              <a:spcBef>
                <a:spcPts val="0"/>
              </a:spcBef>
              <a:spcAft>
                <a:spcPts val="0"/>
              </a:spcAft>
              <a:defRPr/>
            </a:pPr>
            <a:endParaRPr lang="es-ES" sz="1600" b="1" dirty="0"/>
          </a:p>
          <a:p>
            <a:pPr algn="l" fontAlgn="auto">
              <a:spcBef>
                <a:spcPts val="0"/>
              </a:spcBef>
              <a:spcAft>
                <a:spcPts val="0"/>
              </a:spcAft>
              <a:defRPr/>
            </a:pPr>
            <a:r>
              <a:rPr lang="es-ES" sz="1600" b="1" dirty="0" smtClean="0"/>
              <a:t># O también</a:t>
            </a:r>
            <a:endParaRPr lang="es-ES" sz="1600" b="1" dirty="0"/>
          </a:p>
          <a:p>
            <a:pPr algn="l" fontAlgn="auto">
              <a:spcBef>
                <a:spcPts val="0"/>
              </a:spcBef>
              <a:spcAft>
                <a:spcPts val="0"/>
              </a:spcAft>
              <a:defRPr/>
            </a:pPr>
            <a:endParaRPr lang="es-ES" sz="1600" b="1" dirty="0"/>
          </a:p>
          <a:p>
            <a:pPr algn="l" fontAlgn="auto">
              <a:spcBef>
                <a:spcPts val="0"/>
              </a:spcBef>
              <a:spcAft>
                <a:spcPts val="0"/>
              </a:spcAft>
              <a:defRPr/>
            </a:pPr>
            <a:r>
              <a:rPr lang="es-ES" sz="1600" b="1" dirty="0"/>
              <a:t>a&lt;-matrix(10,5</a:t>
            </a:r>
          </a:p>
          <a:p>
            <a:pPr algn="l" fontAlgn="auto">
              <a:spcBef>
                <a:spcPts val="0"/>
              </a:spcBef>
              <a:spcAft>
                <a:spcPts val="0"/>
              </a:spcAft>
              <a:defRPr/>
            </a:pPr>
            <a:r>
              <a:rPr lang="es-ES" sz="1600" b="1" dirty="0"/>
              <a:t>,2)</a:t>
            </a:r>
          </a:p>
          <a:p>
            <a:pPr algn="l" fontAlgn="auto">
              <a:spcBef>
                <a:spcPts val="0"/>
              </a:spcBef>
              <a:spcAft>
                <a:spcPts val="0"/>
              </a:spcAft>
              <a:defRPr/>
            </a:pPr>
            <a:endParaRPr lang="es-ES" sz="1600" b="1" dirty="0"/>
          </a:p>
          <a:p>
            <a:pPr algn="l" fontAlgn="auto">
              <a:spcBef>
                <a:spcPts val="0"/>
              </a:spcBef>
              <a:spcAft>
                <a:spcPts val="0"/>
              </a:spcAft>
              <a:defRPr/>
            </a:pPr>
            <a:r>
              <a:rPr lang="es-ES" sz="1600" b="1" dirty="0" smtClean="0">
                <a:solidFill>
                  <a:srgbClr val="FF0000"/>
                </a:solidFill>
              </a:rPr>
              <a:t># Excepto </a:t>
            </a:r>
            <a:r>
              <a:rPr lang="es-ES" sz="1600" b="1" dirty="0">
                <a:solidFill>
                  <a:srgbClr val="FF0000"/>
                </a:solidFill>
              </a:rPr>
              <a:t>en casos como:</a:t>
            </a:r>
          </a:p>
          <a:p>
            <a:pPr algn="l" fontAlgn="auto">
              <a:spcBef>
                <a:spcPts val="0"/>
              </a:spcBef>
              <a:spcAft>
                <a:spcPts val="0"/>
              </a:spcAft>
              <a:defRPr/>
            </a:pPr>
            <a:r>
              <a:rPr lang="es-ES" sz="1600" b="1" dirty="0">
                <a:solidFill>
                  <a:srgbClr val="FF0000"/>
                </a:solidFill>
              </a:rPr>
              <a:t>print("hola</a:t>
            </a:r>
          </a:p>
          <a:p>
            <a:pPr algn="l" fontAlgn="auto">
              <a:spcBef>
                <a:spcPts val="0"/>
              </a:spcBef>
              <a:spcAft>
                <a:spcPts val="0"/>
              </a:spcAft>
              <a:defRPr/>
            </a:pPr>
            <a:r>
              <a:rPr lang="es-ES" sz="1600" b="1" dirty="0">
                <a:solidFill>
                  <a:srgbClr val="FF0000"/>
                </a:solidFill>
              </a:rPr>
              <a:t>")</a:t>
            </a:r>
          </a:p>
        </p:txBody>
      </p:sp>
      <p:sp>
        <p:nvSpPr>
          <p:cNvPr id="3" name="2 Rectángulo"/>
          <p:cNvSpPr/>
          <p:nvPr/>
        </p:nvSpPr>
        <p:spPr>
          <a:xfrm>
            <a:off x="2232100" y="1114837"/>
            <a:ext cx="4572000" cy="830997"/>
          </a:xfrm>
          <a:prstGeom prst="rect">
            <a:avLst/>
          </a:prstGeom>
        </p:spPr>
        <p:txBody>
          <a:bodyPr>
            <a:spAutoFit/>
          </a:bodyPr>
          <a:lstStyle/>
          <a:p>
            <a:pPr algn="l" fontAlgn="auto">
              <a:spcBef>
                <a:spcPts val="0"/>
              </a:spcBef>
              <a:spcAft>
                <a:spcPts val="0"/>
              </a:spcAft>
              <a:defRPr/>
            </a:pPr>
            <a:r>
              <a:rPr lang="es-ES" b="1" dirty="0"/>
              <a:t>Instrucciones que superan una </a:t>
            </a:r>
            <a:r>
              <a:rPr lang="es-ES" b="1" dirty="0" smtClean="0"/>
              <a:t>línea:</a:t>
            </a:r>
            <a:endParaRPr lang="es-ES" b="1" dirty="0"/>
          </a:p>
        </p:txBody>
      </p:sp>
    </p:spTree>
    <p:extLst>
      <p:ext uri="{BB962C8B-B14F-4D97-AF65-F5344CB8AC3E}">
        <p14:creationId xmlns:p14="http://schemas.microsoft.com/office/powerpoint/2010/main" val="2670199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202756" y="1124744"/>
            <a:ext cx="5465588" cy="3139321"/>
          </a:xfrm>
          <a:prstGeom prst="rect">
            <a:avLst/>
          </a:prstGeom>
        </p:spPr>
        <p:txBody>
          <a:bodyPr wrap="square">
            <a:spAutoFit/>
          </a:bodyPr>
          <a:lstStyle/>
          <a:p>
            <a:pPr algn="l"/>
            <a:r>
              <a:rPr lang="es-ES" b="1" dirty="0" smtClean="0">
                <a:latin typeface="+mj-lt"/>
                <a:ea typeface="+mj-ea"/>
                <a:cs typeface="+mj-cs"/>
              </a:rPr>
              <a:t>Atributos</a:t>
            </a:r>
          </a:p>
          <a:p>
            <a:pPr algn="l"/>
            <a:r>
              <a:rPr lang="es-ES" sz="1800" dirty="0" smtClean="0">
                <a:latin typeface="Calibri" pitchFamily="34" charset="0"/>
              </a:rPr>
              <a:t>&gt; </a:t>
            </a:r>
            <a:r>
              <a:rPr lang="es-ES" sz="1800" dirty="0">
                <a:latin typeface="Calibri" pitchFamily="34" charset="0"/>
              </a:rPr>
              <a:t>x &lt;- 1</a:t>
            </a:r>
          </a:p>
          <a:p>
            <a:pPr algn="l"/>
            <a:r>
              <a:rPr lang="es-ES" sz="1800" dirty="0">
                <a:latin typeface="Calibri" pitchFamily="34" charset="0"/>
              </a:rPr>
              <a:t>&gt; </a:t>
            </a:r>
            <a:r>
              <a:rPr lang="es-ES" sz="1800" dirty="0" err="1">
                <a:latin typeface="Calibri" pitchFamily="34" charset="0"/>
              </a:rPr>
              <a:t>mode</a:t>
            </a:r>
            <a:r>
              <a:rPr lang="es-ES" sz="1800" dirty="0">
                <a:latin typeface="Calibri" pitchFamily="34" charset="0"/>
              </a:rPr>
              <a:t>(x)</a:t>
            </a:r>
          </a:p>
          <a:p>
            <a:pPr algn="l"/>
            <a:r>
              <a:rPr lang="es-ES" sz="1800" dirty="0">
                <a:latin typeface="Calibri" pitchFamily="34" charset="0"/>
              </a:rPr>
              <a:t>[1] "</a:t>
            </a:r>
            <a:r>
              <a:rPr lang="es-ES" sz="1800" dirty="0" err="1">
                <a:latin typeface="Calibri" pitchFamily="34" charset="0"/>
              </a:rPr>
              <a:t>numeric</a:t>
            </a:r>
            <a:r>
              <a:rPr lang="es-ES" sz="1800" dirty="0">
                <a:latin typeface="Calibri" pitchFamily="34" charset="0"/>
              </a:rPr>
              <a:t>"</a:t>
            </a:r>
          </a:p>
          <a:p>
            <a:pPr algn="l"/>
            <a:r>
              <a:rPr lang="es-ES" sz="1800" dirty="0">
                <a:latin typeface="Calibri" pitchFamily="34" charset="0"/>
              </a:rPr>
              <a:t>&gt; </a:t>
            </a:r>
            <a:r>
              <a:rPr lang="es-ES" sz="1800" dirty="0" err="1">
                <a:latin typeface="Calibri" pitchFamily="34" charset="0"/>
              </a:rPr>
              <a:t>length</a:t>
            </a:r>
            <a:r>
              <a:rPr lang="es-ES" sz="1800" dirty="0">
                <a:latin typeface="Calibri" pitchFamily="34" charset="0"/>
              </a:rPr>
              <a:t>(x)</a:t>
            </a:r>
          </a:p>
          <a:p>
            <a:pPr algn="l"/>
            <a:r>
              <a:rPr lang="es-ES" sz="1800" dirty="0">
                <a:latin typeface="Calibri" pitchFamily="34" charset="0"/>
              </a:rPr>
              <a:t>[1] </a:t>
            </a:r>
            <a:r>
              <a:rPr lang="es-ES" sz="1800" dirty="0" smtClean="0">
                <a:latin typeface="Calibri" pitchFamily="34" charset="0"/>
              </a:rPr>
              <a:t>1</a:t>
            </a:r>
            <a:endParaRPr lang="es-ES" dirty="0">
              <a:latin typeface="Calibri" pitchFamily="34" charset="0"/>
            </a:endParaRPr>
          </a:p>
          <a:p>
            <a:pPr algn="l"/>
            <a:r>
              <a:rPr lang="es-ES" sz="1800" dirty="0" smtClean="0">
                <a:latin typeface="Calibri" pitchFamily="34" charset="0"/>
              </a:rPr>
              <a:t>&gt; </a:t>
            </a:r>
            <a:r>
              <a:rPr lang="es-ES" sz="1800" dirty="0">
                <a:latin typeface="Calibri" pitchFamily="34" charset="0"/>
              </a:rPr>
              <a:t>A &lt;- “Hola soy un carácter"; </a:t>
            </a:r>
            <a:r>
              <a:rPr lang="es-ES" sz="1800" dirty="0" err="1">
                <a:latin typeface="Calibri" pitchFamily="34" charset="0"/>
              </a:rPr>
              <a:t>dos.es.par</a:t>
            </a:r>
            <a:r>
              <a:rPr lang="es-ES" sz="1800" dirty="0">
                <a:latin typeface="Calibri" pitchFamily="34" charset="0"/>
              </a:rPr>
              <a:t> &lt;- TRUE; z &lt;- 1i</a:t>
            </a:r>
          </a:p>
          <a:p>
            <a:pPr algn="l"/>
            <a:r>
              <a:rPr lang="es-ES" sz="1800" dirty="0">
                <a:latin typeface="Calibri" pitchFamily="34" charset="0"/>
              </a:rPr>
              <a:t>&gt; </a:t>
            </a:r>
            <a:r>
              <a:rPr lang="es-ES" sz="1800" dirty="0" err="1">
                <a:latin typeface="Calibri" pitchFamily="34" charset="0"/>
              </a:rPr>
              <a:t>mode</a:t>
            </a:r>
            <a:r>
              <a:rPr lang="es-ES" sz="1800" dirty="0">
                <a:latin typeface="Calibri" pitchFamily="34" charset="0"/>
              </a:rPr>
              <a:t>(A); </a:t>
            </a:r>
            <a:r>
              <a:rPr lang="es-ES" sz="1800" dirty="0" err="1">
                <a:latin typeface="Calibri" pitchFamily="34" charset="0"/>
              </a:rPr>
              <a:t>mode</a:t>
            </a:r>
            <a:r>
              <a:rPr lang="es-ES" sz="1800" dirty="0">
                <a:latin typeface="Calibri" pitchFamily="34" charset="0"/>
              </a:rPr>
              <a:t>(</a:t>
            </a:r>
            <a:r>
              <a:rPr lang="es-ES" sz="1800" dirty="0" err="1">
                <a:latin typeface="Calibri" pitchFamily="34" charset="0"/>
              </a:rPr>
              <a:t>dos.es.par</a:t>
            </a:r>
            <a:r>
              <a:rPr lang="es-ES" sz="1800" dirty="0">
                <a:latin typeface="Calibri" pitchFamily="34" charset="0"/>
              </a:rPr>
              <a:t> ); </a:t>
            </a:r>
            <a:r>
              <a:rPr lang="es-ES" sz="1800" dirty="0" err="1">
                <a:latin typeface="Calibri" pitchFamily="34" charset="0"/>
              </a:rPr>
              <a:t>mode</a:t>
            </a:r>
            <a:r>
              <a:rPr lang="es-ES" sz="1800" dirty="0">
                <a:latin typeface="Calibri" pitchFamily="34" charset="0"/>
              </a:rPr>
              <a:t>(z)</a:t>
            </a:r>
          </a:p>
          <a:p>
            <a:pPr algn="l"/>
            <a:r>
              <a:rPr lang="es-ES" sz="1800" dirty="0">
                <a:latin typeface="Calibri" pitchFamily="34" charset="0"/>
              </a:rPr>
              <a:t>[1] "</a:t>
            </a:r>
            <a:r>
              <a:rPr lang="es-ES" sz="1800" dirty="0" err="1">
                <a:latin typeface="Calibri" pitchFamily="34" charset="0"/>
              </a:rPr>
              <a:t>character</a:t>
            </a:r>
            <a:r>
              <a:rPr lang="es-ES" sz="1800" dirty="0">
                <a:latin typeface="Calibri" pitchFamily="34" charset="0"/>
              </a:rPr>
              <a:t>"</a:t>
            </a:r>
          </a:p>
          <a:p>
            <a:pPr algn="l"/>
            <a:r>
              <a:rPr lang="es-ES" sz="1800" dirty="0">
                <a:latin typeface="Calibri" pitchFamily="34" charset="0"/>
              </a:rPr>
              <a:t>[1] "</a:t>
            </a:r>
            <a:r>
              <a:rPr lang="es-ES" sz="1800" dirty="0" err="1">
                <a:latin typeface="Calibri" pitchFamily="34" charset="0"/>
              </a:rPr>
              <a:t>logical</a:t>
            </a:r>
            <a:r>
              <a:rPr lang="es-ES" sz="1800" dirty="0">
                <a:latin typeface="Calibri" pitchFamily="34" charset="0"/>
              </a:rPr>
              <a:t>"</a:t>
            </a:r>
          </a:p>
          <a:p>
            <a:pPr algn="l"/>
            <a:r>
              <a:rPr lang="es-ES" sz="1800" dirty="0">
                <a:latin typeface="Calibri" pitchFamily="34" charset="0"/>
              </a:rPr>
              <a:t>[1] "</a:t>
            </a:r>
            <a:r>
              <a:rPr lang="es-ES" sz="1800" dirty="0" err="1">
                <a:latin typeface="Calibri" pitchFamily="34" charset="0"/>
              </a:rPr>
              <a:t>complex</a:t>
            </a:r>
            <a:r>
              <a:rPr lang="es-ES" sz="1800" dirty="0">
                <a:latin typeface="Calibri" pitchFamily="34" charset="0"/>
              </a:rPr>
              <a:t>"</a:t>
            </a:r>
            <a:endParaRPr lang="es-ES" sz="1800" b="1" dirty="0">
              <a:latin typeface="Calibri" pitchFamily="34" charset="0"/>
            </a:endParaRPr>
          </a:p>
        </p:txBody>
      </p:sp>
    </p:spTree>
    <p:extLst>
      <p:ext uri="{BB962C8B-B14F-4D97-AF65-F5344CB8AC3E}">
        <p14:creationId xmlns:p14="http://schemas.microsoft.com/office/powerpoint/2010/main" val="2671896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96752"/>
            <a:ext cx="6545708" cy="2757678"/>
          </a:xfrm>
          <a:prstGeom prst="rect">
            <a:avLst/>
          </a:prstGeom>
        </p:spPr>
        <p:txBody>
          <a:bodyPr wrap="square">
            <a:spAutoFit/>
          </a:bodyPr>
          <a:lstStyle/>
          <a:p>
            <a:pPr algn="l">
              <a:lnSpc>
                <a:spcPct val="80000"/>
              </a:lnSpc>
            </a:pPr>
            <a:r>
              <a:rPr lang="es-ES" b="1" dirty="0">
                <a:latin typeface="+mj-lt"/>
                <a:ea typeface="+mj-ea"/>
                <a:cs typeface="+mj-cs"/>
              </a:rPr>
              <a:t>Instalar y Actualizar paquetes en RStudio</a:t>
            </a:r>
          </a:p>
          <a:p>
            <a:pPr algn="l"/>
            <a:endParaRPr lang="es-ES" sz="1400" dirty="0" smtClean="0"/>
          </a:p>
          <a:p>
            <a:pPr algn="l"/>
            <a:r>
              <a:rPr lang="es-ES" sz="1400" b="1" dirty="0" smtClean="0"/>
              <a:t>Requisitos</a:t>
            </a:r>
            <a:endParaRPr lang="es-ES" sz="1400" b="1" dirty="0"/>
          </a:p>
          <a:p>
            <a:pPr algn="l"/>
            <a:r>
              <a:rPr lang="es-ES" sz="1400" dirty="0"/>
              <a:t>• RStudio</a:t>
            </a:r>
          </a:p>
          <a:p>
            <a:pPr algn="l"/>
            <a:r>
              <a:rPr lang="es-ES" sz="1400" dirty="0"/>
              <a:t>• Conexión de internet</a:t>
            </a:r>
          </a:p>
          <a:p>
            <a:pPr algn="l"/>
            <a:endParaRPr lang="es-ES" sz="1400" dirty="0"/>
          </a:p>
          <a:p>
            <a:pPr algn="l"/>
            <a:r>
              <a:rPr lang="es-ES" sz="1400" b="1" dirty="0"/>
              <a:t>Instalar Paquetes</a:t>
            </a:r>
          </a:p>
          <a:p>
            <a:pPr algn="l"/>
            <a:endParaRPr lang="es-ES" sz="1400" dirty="0"/>
          </a:p>
          <a:p>
            <a:pPr algn="l"/>
            <a:r>
              <a:rPr lang="es-ES" sz="1400" dirty="0"/>
              <a:t>Para instalar paquetes en RStudio seguir el siguiente procedimiento:</a:t>
            </a:r>
          </a:p>
          <a:p>
            <a:pPr algn="l"/>
            <a:endParaRPr lang="es-ES" sz="1400" dirty="0"/>
          </a:p>
          <a:p>
            <a:pPr algn="l"/>
            <a:r>
              <a:rPr lang="es-ES" sz="1400" dirty="0"/>
              <a:t>1. Ir a la barra de menú Tools (Herramientas)-&gt; </a:t>
            </a:r>
            <a:r>
              <a:rPr lang="es-ES" sz="1400" dirty="0" err="1"/>
              <a:t>Install</a:t>
            </a:r>
            <a:r>
              <a:rPr lang="es-ES" sz="1400" dirty="0"/>
              <a:t> </a:t>
            </a:r>
            <a:r>
              <a:rPr lang="es-ES" sz="1400" dirty="0" err="1"/>
              <a:t>packages</a:t>
            </a:r>
            <a:r>
              <a:rPr lang="es-ES" sz="1400" dirty="0"/>
              <a:t>…(Instalar paquetes), dele </a:t>
            </a:r>
            <a:r>
              <a:rPr lang="es-ES" sz="1400" dirty="0" err="1"/>
              <a:t>enter</a:t>
            </a:r>
            <a:endParaRPr lang="es-PE" sz="1400" dirty="0"/>
          </a:p>
        </p:txBody>
      </p:sp>
      <p:pic>
        <p:nvPicPr>
          <p:cNvPr id="2051" name="Picture 3" descr="https://sites.google.com/site/digitcognem/_/rsrc/1472680451981/paquetes_r/install_pckge.png"/>
          <p:cNvPicPr>
            <a:picLocks noChangeAspect="1" noChangeArrowheads="1"/>
          </p:cNvPicPr>
          <p:nvPr/>
        </p:nvPicPr>
        <p:blipFill rotWithShape="1">
          <a:blip r:embed="rId3">
            <a:extLst>
              <a:ext uri="{28A0092B-C50C-407E-A947-70E740481C1C}">
                <a14:useLocalDpi xmlns:a14="http://schemas.microsoft.com/office/drawing/2010/main" val="0"/>
              </a:ext>
            </a:extLst>
          </a:blip>
          <a:srcRect t="1" b="34095"/>
          <a:stretch/>
        </p:blipFill>
        <p:spPr bwMode="auto">
          <a:xfrm>
            <a:off x="2853968" y="4221088"/>
            <a:ext cx="5269180"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98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1034129"/>
          </a:xfrm>
          <a:prstGeom prst="rect">
            <a:avLst/>
          </a:prstGeom>
        </p:spPr>
        <p:txBody>
          <a:bodyPr wrap="square">
            <a:spAutoFit/>
          </a:bodyPr>
          <a:lstStyle/>
          <a:p>
            <a:pPr algn="l">
              <a:lnSpc>
                <a:spcPct val="80000"/>
              </a:lnSpc>
            </a:pPr>
            <a:r>
              <a:rPr lang="es-ES" b="1" dirty="0">
                <a:latin typeface="+mj-lt"/>
                <a:ea typeface="+mj-ea"/>
                <a:cs typeface="+mj-cs"/>
              </a:rPr>
              <a:t>Instalar y Actualizar paquetes en RStudio</a:t>
            </a:r>
          </a:p>
          <a:p>
            <a:pPr algn="l"/>
            <a:endParaRPr lang="es-ES" sz="1400" dirty="0" smtClean="0"/>
          </a:p>
          <a:p>
            <a:pPr algn="l"/>
            <a:r>
              <a:rPr lang="es-ES" sz="1400" dirty="0"/>
              <a:t>2. Ahora, escribir nombre de paquete o paquetes por instalar, en este caso será el paquete </a:t>
            </a:r>
            <a:r>
              <a:rPr lang="es-ES" sz="1400" b="1" dirty="0" err="1"/>
              <a:t>vcd</a:t>
            </a:r>
            <a:r>
              <a:rPr lang="es-ES" sz="1400" dirty="0"/>
              <a:t>:</a:t>
            </a:r>
            <a:endParaRPr lang="es-PE" sz="1400" dirty="0"/>
          </a:p>
        </p:txBody>
      </p:sp>
      <p:pic>
        <p:nvPicPr>
          <p:cNvPr id="3074" name="Picture 2" descr="https://fecbf594-a-62cb3a1a-s-sites.googlegroups.com/site/digitcognem/paquetes_r/select_pkge.png?attachauth=ANoY7cptVU2tOOW_-WdsXXlrDC5fdLvVm70utarjcTTRgY_GKR2S4HiqQliCzJwx-5SvXiTR7cc9n88NuFdUHjMh7G2q67sLkETL9ccyJkuK2VrffGsudUdSuOkPTi30Our-e07HGz1zN7NAoZe96y-WuWGt2l1-EQpUiWHYPEjzcgHj9B5ftxsw6XDUWdm156IcC7cAJ74uAjDjGYTAIGoS51L9WqQv4UT5plkHWrm180Fu5paXO98%3D&amp;attredirect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679" y="2276872"/>
            <a:ext cx="3924300" cy="3038476"/>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202756" y="5517232"/>
            <a:ext cx="6545708" cy="738664"/>
          </a:xfrm>
          <a:prstGeom prst="rect">
            <a:avLst/>
          </a:prstGeom>
        </p:spPr>
        <p:txBody>
          <a:bodyPr wrap="square">
            <a:spAutoFit/>
          </a:bodyPr>
          <a:lstStyle/>
          <a:p>
            <a:pPr algn="just"/>
            <a:r>
              <a:rPr lang="es-ES" sz="1400" dirty="0"/>
              <a:t>Observe que, para ayudar en su selección,  aparece una lista de potenciales paquetes, escoja </a:t>
            </a:r>
            <a:r>
              <a:rPr lang="es-ES" sz="1400" b="1" dirty="0" err="1"/>
              <a:t>vcd</a:t>
            </a:r>
            <a:r>
              <a:rPr lang="es-ES" sz="1400" dirty="0"/>
              <a:t> y oprima el botón de </a:t>
            </a:r>
            <a:r>
              <a:rPr lang="es-ES" sz="1400" b="1" dirty="0" err="1"/>
              <a:t>install</a:t>
            </a:r>
            <a:r>
              <a:rPr lang="es-ES" sz="1400" dirty="0"/>
              <a:t>. La ventana de la consola irá indicando el proceso de instalación.</a:t>
            </a:r>
            <a:endParaRPr lang="es-PE" sz="1400" dirty="0"/>
          </a:p>
        </p:txBody>
      </p:sp>
    </p:spTree>
    <p:extLst>
      <p:ext uri="{BB962C8B-B14F-4D97-AF65-F5344CB8AC3E}">
        <p14:creationId xmlns:p14="http://schemas.microsoft.com/office/powerpoint/2010/main" val="3429602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387798"/>
          </a:xfrm>
          <a:prstGeom prst="rect">
            <a:avLst/>
          </a:prstGeom>
        </p:spPr>
        <p:txBody>
          <a:bodyPr wrap="square">
            <a:spAutoFit/>
          </a:bodyPr>
          <a:lstStyle/>
          <a:p>
            <a:pPr algn="l">
              <a:lnSpc>
                <a:spcPct val="80000"/>
              </a:lnSpc>
            </a:pPr>
            <a:r>
              <a:rPr lang="es-ES" b="1" dirty="0">
                <a:latin typeface="+mj-lt"/>
                <a:ea typeface="+mj-ea"/>
                <a:cs typeface="+mj-cs"/>
              </a:rPr>
              <a:t>Instalar y Actualizar paquetes en </a:t>
            </a:r>
            <a:r>
              <a:rPr lang="es-ES" b="1" dirty="0" smtClean="0">
                <a:latin typeface="+mj-lt"/>
                <a:ea typeface="+mj-ea"/>
                <a:cs typeface="+mj-cs"/>
              </a:rPr>
              <a:t>RStudio</a:t>
            </a:r>
            <a:endParaRPr lang="es-ES" b="1" dirty="0">
              <a:latin typeface="+mj-lt"/>
              <a:ea typeface="+mj-ea"/>
              <a:cs typeface="+mj-cs"/>
            </a:endParaRPr>
          </a:p>
        </p:txBody>
      </p:sp>
      <p:pic>
        <p:nvPicPr>
          <p:cNvPr id="4098" name="Picture 2" descr="https://sites.google.com/site/digitcognem/_/rsrc/1472680450259/paquetes_r/check_pck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535" y="1637854"/>
            <a:ext cx="5010150" cy="3114676"/>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2202756" y="4869160"/>
            <a:ext cx="6545708" cy="1815882"/>
          </a:xfrm>
          <a:prstGeom prst="rect">
            <a:avLst/>
          </a:prstGeom>
        </p:spPr>
        <p:txBody>
          <a:bodyPr wrap="square">
            <a:spAutoFit/>
          </a:bodyPr>
          <a:lstStyle/>
          <a:p>
            <a:pPr algn="l"/>
            <a:r>
              <a:rPr lang="es-ES" sz="1400" b="1" dirty="0"/>
              <a:t>¡Ahora está listo para usarlo!</a:t>
            </a:r>
            <a:endParaRPr lang="es-ES" sz="1400" dirty="0"/>
          </a:p>
          <a:p>
            <a:pPr algn="l"/>
            <a:r>
              <a:rPr lang="es-ES" sz="1400" dirty="0"/>
              <a:t/>
            </a:r>
            <a:br>
              <a:rPr lang="es-ES" sz="1400" dirty="0"/>
            </a:br>
            <a:endParaRPr lang="es-ES" sz="1400" dirty="0"/>
          </a:p>
          <a:p>
            <a:pPr algn="l"/>
            <a:r>
              <a:rPr lang="es-ES" sz="1400" dirty="0"/>
              <a:t>2. Para usar el paquete, debe cargarlo a la memoria con la instrucción</a:t>
            </a:r>
            <a:r>
              <a:rPr lang="es-ES" sz="1400" dirty="0" smtClean="0"/>
              <a:t>:</a:t>
            </a:r>
          </a:p>
          <a:p>
            <a:pPr algn="l"/>
            <a:endParaRPr lang="es-ES" sz="1400" dirty="0"/>
          </a:p>
          <a:p>
            <a:pPr algn="l"/>
            <a:r>
              <a:rPr lang="es-ES" sz="1400" dirty="0">
                <a:solidFill>
                  <a:srgbClr val="FF0000"/>
                </a:solidFill>
              </a:rPr>
              <a:t> &gt;</a:t>
            </a:r>
            <a:r>
              <a:rPr lang="es-ES" sz="1400" dirty="0" err="1">
                <a:solidFill>
                  <a:srgbClr val="FF0000"/>
                </a:solidFill>
              </a:rPr>
              <a:t>library</a:t>
            </a:r>
            <a:r>
              <a:rPr lang="es-ES" sz="1400" dirty="0">
                <a:solidFill>
                  <a:srgbClr val="FF0000"/>
                </a:solidFill>
              </a:rPr>
              <a:t>(</a:t>
            </a:r>
            <a:r>
              <a:rPr lang="es-ES" sz="1400" dirty="0" err="1">
                <a:solidFill>
                  <a:srgbClr val="FF0000"/>
                </a:solidFill>
              </a:rPr>
              <a:t>vcd</a:t>
            </a:r>
            <a:r>
              <a:rPr lang="es-ES" sz="1400" dirty="0" smtClean="0">
                <a:solidFill>
                  <a:srgbClr val="FF0000"/>
                </a:solidFill>
              </a:rPr>
              <a:t>)</a:t>
            </a:r>
          </a:p>
          <a:p>
            <a:pPr algn="l"/>
            <a:endParaRPr lang="es-ES" sz="1400" dirty="0"/>
          </a:p>
          <a:p>
            <a:pPr algn="l"/>
            <a:r>
              <a:rPr lang="es-ES" sz="1400" dirty="0"/>
              <a:t>Esto se puede hace desde el panel de paquetes y simplemente seleccionarlo:</a:t>
            </a:r>
          </a:p>
        </p:txBody>
      </p:sp>
    </p:spTree>
    <p:extLst>
      <p:ext uri="{BB962C8B-B14F-4D97-AF65-F5344CB8AC3E}">
        <p14:creationId xmlns:p14="http://schemas.microsoft.com/office/powerpoint/2010/main" val="2385916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099395" y="260648"/>
            <a:ext cx="6934200" cy="715963"/>
          </a:xfrm>
        </p:spPr>
        <p:txBody>
          <a:bodyPr/>
          <a:lstStyle/>
          <a:p>
            <a:r>
              <a:rPr lang="en-US" sz="4000" dirty="0" smtClean="0">
                <a:solidFill>
                  <a:srgbClr val="4D4D4D"/>
                </a:solidFill>
              </a:rPr>
              <a:t>SESIÓN 1</a:t>
            </a:r>
            <a:endParaRPr lang="en-US" sz="4000" dirty="0">
              <a:solidFill>
                <a:srgbClr val="4D4D4D"/>
              </a:solidFill>
            </a:endParaRPr>
          </a:p>
        </p:txBody>
      </p:sp>
      <p:sp>
        <p:nvSpPr>
          <p:cNvPr id="4" name="3 Rectángulo"/>
          <p:cNvSpPr/>
          <p:nvPr/>
        </p:nvSpPr>
        <p:spPr>
          <a:xfrm>
            <a:off x="2195736" y="1196752"/>
            <a:ext cx="6174432" cy="2308324"/>
          </a:xfrm>
          <a:prstGeom prst="rect">
            <a:avLst/>
          </a:prstGeom>
        </p:spPr>
        <p:txBody>
          <a:bodyPr wrap="square">
            <a:spAutoFit/>
          </a:bodyPr>
          <a:lstStyle/>
          <a:p>
            <a:pPr algn="just"/>
            <a:r>
              <a:rPr lang="es-ES" b="1" dirty="0"/>
              <a:t>Introducción al entorno R-</a:t>
            </a:r>
            <a:r>
              <a:rPr lang="es-ES" b="1" dirty="0" err="1"/>
              <a:t>studio</a:t>
            </a:r>
            <a:r>
              <a:rPr lang="es-ES" b="1" dirty="0"/>
              <a:t>: </a:t>
            </a:r>
            <a:r>
              <a:rPr lang="es-ES" dirty="0"/>
              <a:t>¿Qué es R-</a:t>
            </a:r>
            <a:r>
              <a:rPr lang="es-ES" dirty="0" err="1"/>
              <a:t>studio</a:t>
            </a:r>
            <a:r>
              <a:rPr lang="es-ES" dirty="0"/>
              <a:t>?, como descargar e instalar el programa, características generales, objetos y operaciones básicas, directorio de trabajo (</a:t>
            </a:r>
            <a:r>
              <a:rPr lang="es-ES" dirty="0" err="1"/>
              <a:t>Workspace</a:t>
            </a:r>
            <a:r>
              <a:rPr lang="es-ES" dirty="0"/>
              <a:t>), librerías y obteniendo ayuda en R-</a:t>
            </a:r>
            <a:r>
              <a:rPr lang="es-ES" dirty="0" err="1"/>
              <a:t>studio</a:t>
            </a:r>
            <a:r>
              <a:rPr lang="es-ES" dirty="0"/>
              <a:t>.</a:t>
            </a:r>
          </a:p>
          <a:p>
            <a:pPr algn="just"/>
            <a:endParaRPr lang="es-ES" dirty="0"/>
          </a:p>
          <a:p>
            <a:pPr algn="just"/>
            <a:r>
              <a:rPr lang="es-ES" b="1" dirty="0"/>
              <a:t>Manejo de datos con R-</a:t>
            </a:r>
            <a:r>
              <a:rPr lang="es-ES" b="1" dirty="0" err="1"/>
              <a:t>studio</a:t>
            </a:r>
            <a:r>
              <a:rPr lang="es-ES" b="1" dirty="0"/>
              <a:t>:</a:t>
            </a:r>
            <a:r>
              <a:rPr lang="es-ES" dirty="0"/>
              <a:t> Objetos, </a:t>
            </a:r>
            <a:r>
              <a:rPr lang="es-ES" b="1" dirty="0" smtClean="0"/>
              <a:t>secuencias </a:t>
            </a:r>
            <a:r>
              <a:rPr lang="es-ES" b="1" dirty="0"/>
              <a:t>regulares, secuencias aleatorias</a:t>
            </a:r>
            <a:r>
              <a:rPr lang="es-ES" dirty="0"/>
              <a:t>, manipulación de objetos, </a:t>
            </a:r>
            <a:r>
              <a:rPr lang="es-ES" b="1" dirty="0"/>
              <a:t>creación de objetos</a:t>
            </a:r>
            <a:r>
              <a:rPr lang="es-ES" dirty="0"/>
              <a:t>, conversión de objetos, </a:t>
            </a:r>
            <a:r>
              <a:rPr lang="es-ES" dirty="0" smtClean="0"/>
              <a:t>operadores.</a:t>
            </a:r>
          </a:p>
        </p:txBody>
      </p:sp>
      <p:sp>
        <p:nvSpPr>
          <p:cNvPr id="8" name="Rectángulo 1"/>
          <p:cNvSpPr/>
          <p:nvPr/>
        </p:nvSpPr>
        <p:spPr>
          <a:xfrm>
            <a:off x="6237312" y="4729184"/>
            <a:ext cx="1691680" cy="584775"/>
          </a:xfrm>
          <a:prstGeom prst="rect">
            <a:avLst/>
          </a:prstGeom>
        </p:spPr>
        <p:txBody>
          <a:bodyPr wrap="square">
            <a:spAutoFit/>
          </a:bodyPr>
          <a:lstStyle/>
          <a:p>
            <a:r>
              <a:rPr lang="es-PE" sz="800" dirty="0"/>
              <a:t>recuperado: http://www.rstudio.com/images/screenshots/rstudio-manipulateAdv_thumb.png</a:t>
            </a:r>
          </a:p>
        </p:txBody>
      </p:sp>
      <p:pic>
        <p:nvPicPr>
          <p:cNvPr id="9" name="Picture 4" descr="http://www.rstudio.com/images/screenshots/rstudio-manipulateAdv_thum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912" y="3647057"/>
            <a:ext cx="3306909" cy="274424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Tree>
    <p:extLst>
      <p:ext uri="{BB962C8B-B14F-4D97-AF65-F5344CB8AC3E}">
        <p14:creationId xmlns:p14="http://schemas.microsoft.com/office/powerpoint/2010/main" val="15514440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387798"/>
          </a:xfrm>
          <a:prstGeom prst="rect">
            <a:avLst/>
          </a:prstGeom>
        </p:spPr>
        <p:txBody>
          <a:bodyPr wrap="square">
            <a:spAutoFit/>
          </a:bodyPr>
          <a:lstStyle/>
          <a:p>
            <a:pPr algn="l">
              <a:lnSpc>
                <a:spcPct val="80000"/>
              </a:lnSpc>
            </a:pPr>
            <a:r>
              <a:rPr lang="es-ES" b="1" dirty="0">
                <a:latin typeface="+mj-lt"/>
                <a:ea typeface="+mj-ea"/>
                <a:cs typeface="+mj-cs"/>
              </a:rPr>
              <a:t>Instalar y Actualizar paquetes en </a:t>
            </a:r>
            <a:r>
              <a:rPr lang="es-ES" b="1" dirty="0" smtClean="0">
                <a:latin typeface="+mj-lt"/>
                <a:ea typeface="+mj-ea"/>
                <a:cs typeface="+mj-cs"/>
              </a:rPr>
              <a:t>RStudio</a:t>
            </a:r>
            <a:endParaRPr lang="es-ES" b="1" dirty="0">
              <a:latin typeface="+mj-lt"/>
              <a:ea typeface="+mj-ea"/>
              <a:cs typeface="+mj-cs"/>
            </a:endParaRPr>
          </a:p>
        </p:txBody>
      </p:sp>
      <p:pic>
        <p:nvPicPr>
          <p:cNvPr id="5122" name="Picture 2" descr="https://sites.google.com/site/digitcognem/_/rsrc/1472680450711/paquetes_r/load%20pack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122" y="1628800"/>
            <a:ext cx="5514975"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176612" y="4071888"/>
            <a:ext cx="6571852" cy="523220"/>
          </a:xfrm>
          <a:prstGeom prst="rect">
            <a:avLst/>
          </a:prstGeom>
        </p:spPr>
        <p:txBody>
          <a:bodyPr wrap="square">
            <a:spAutoFit/>
          </a:bodyPr>
          <a:lstStyle/>
          <a:p>
            <a:pPr algn="just"/>
            <a:r>
              <a:rPr lang="es-ES" sz="1400" dirty="0"/>
              <a:t>Se mostrará el proceso de carga, al final aparece el cursor en la línea de comando. </a:t>
            </a:r>
            <a:endParaRPr lang="es-PE" sz="1400" dirty="0"/>
          </a:p>
        </p:txBody>
      </p:sp>
      <p:pic>
        <p:nvPicPr>
          <p:cNvPr id="5124" name="Picture 4" descr="https://sites.google.com/site/digitcognem/_/rsrc/1472680448016/paquetes_r/load_pck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5610" y="4661434"/>
            <a:ext cx="4320000" cy="2033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388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387798"/>
          </a:xfrm>
          <a:prstGeom prst="rect">
            <a:avLst/>
          </a:prstGeom>
        </p:spPr>
        <p:txBody>
          <a:bodyPr wrap="square">
            <a:spAutoFit/>
          </a:bodyPr>
          <a:lstStyle/>
          <a:p>
            <a:pPr algn="l">
              <a:lnSpc>
                <a:spcPct val="80000"/>
              </a:lnSpc>
            </a:pPr>
            <a:r>
              <a:rPr lang="es-ES" b="1" dirty="0">
                <a:latin typeface="+mj-lt"/>
                <a:ea typeface="+mj-ea"/>
                <a:cs typeface="+mj-cs"/>
              </a:rPr>
              <a:t>Instalar y Actualizar paquetes en </a:t>
            </a:r>
            <a:r>
              <a:rPr lang="es-ES" b="1" dirty="0" smtClean="0">
                <a:latin typeface="+mj-lt"/>
                <a:ea typeface="+mj-ea"/>
                <a:cs typeface="+mj-cs"/>
              </a:rPr>
              <a:t>RStudio</a:t>
            </a:r>
            <a:endParaRPr lang="es-ES" b="1" dirty="0">
              <a:latin typeface="+mj-lt"/>
              <a:ea typeface="+mj-ea"/>
              <a:cs typeface="+mj-cs"/>
            </a:endParaRPr>
          </a:p>
        </p:txBody>
      </p:sp>
      <p:sp>
        <p:nvSpPr>
          <p:cNvPr id="2" name="1 Rectángulo"/>
          <p:cNvSpPr/>
          <p:nvPr/>
        </p:nvSpPr>
        <p:spPr>
          <a:xfrm>
            <a:off x="2202756" y="1772816"/>
            <a:ext cx="6174432" cy="1384995"/>
          </a:xfrm>
          <a:prstGeom prst="rect">
            <a:avLst/>
          </a:prstGeom>
        </p:spPr>
        <p:txBody>
          <a:bodyPr wrap="square">
            <a:spAutoFit/>
          </a:bodyPr>
          <a:lstStyle/>
          <a:p>
            <a:pPr algn="l"/>
            <a:r>
              <a:rPr lang="es-ES" sz="1400" b="1" dirty="0">
                <a:solidFill>
                  <a:srgbClr val="FF0000"/>
                </a:solidFill>
              </a:rPr>
              <a:t>Actualizar </a:t>
            </a:r>
            <a:r>
              <a:rPr lang="es-ES" sz="1400" b="1" dirty="0" smtClean="0">
                <a:solidFill>
                  <a:srgbClr val="FF0000"/>
                </a:solidFill>
              </a:rPr>
              <a:t>Paquetes</a:t>
            </a:r>
          </a:p>
          <a:p>
            <a:pPr algn="l"/>
            <a:endParaRPr lang="es-ES" sz="1400" dirty="0">
              <a:solidFill>
                <a:srgbClr val="FF0000"/>
              </a:solidFill>
            </a:endParaRPr>
          </a:p>
          <a:p>
            <a:pPr algn="just"/>
            <a:r>
              <a:rPr lang="es-ES" sz="1400" dirty="0"/>
              <a:t>Para actualizar los paquetes, debe ir al menú principal y en Tools-&gt;</a:t>
            </a:r>
            <a:r>
              <a:rPr lang="es-ES" sz="1400" dirty="0" err="1"/>
              <a:t>Check</a:t>
            </a:r>
            <a:r>
              <a:rPr lang="es-ES" sz="1400" dirty="0"/>
              <a:t> for </a:t>
            </a:r>
            <a:r>
              <a:rPr lang="es-ES" sz="1400" dirty="0" err="1"/>
              <a:t>package</a:t>
            </a:r>
            <a:r>
              <a:rPr lang="es-ES" sz="1400" dirty="0"/>
              <a:t> </a:t>
            </a:r>
            <a:r>
              <a:rPr lang="es-ES" sz="1400" dirty="0" err="1"/>
              <a:t>updates</a:t>
            </a:r>
            <a:r>
              <a:rPr lang="es-ES" sz="1400" dirty="0"/>
              <a:t>, aparece una ventana mostrando los paquetes que se pueden actualizar. Se recomienda actualizar en grupos pequeños (2 a 3 paquetes) y SIN TENER CARGADOS NINGUN PAQUETE EN MEMORIA.</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715" y="3175199"/>
            <a:ext cx="4974514" cy="33327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Flecha a la derecha con muesca"/>
          <p:cNvSpPr/>
          <p:nvPr/>
        </p:nvSpPr>
        <p:spPr bwMode="auto">
          <a:xfrm>
            <a:off x="2051720" y="5297910"/>
            <a:ext cx="3096344" cy="1224136"/>
          </a:xfrm>
          <a:prstGeom prst="notchedRightArrow">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PE"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1912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259287"/>
            <a:ext cx="5545088" cy="434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387798"/>
          </a:xfrm>
          <a:prstGeom prst="rect">
            <a:avLst/>
          </a:prstGeom>
        </p:spPr>
        <p:txBody>
          <a:bodyPr wrap="square">
            <a:spAutoFit/>
          </a:bodyPr>
          <a:lstStyle/>
          <a:p>
            <a:pPr algn="l">
              <a:lnSpc>
                <a:spcPct val="80000"/>
              </a:lnSpc>
            </a:pPr>
            <a:r>
              <a:rPr lang="es-ES" b="1" dirty="0" smtClean="0">
                <a:latin typeface="+mj-lt"/>
                <a:ea typeface="+mj-ea"/>
                <a:cs typeface="+mj-cs"/>
              </a:rPr>
              <a:t>Obteniendo </a:t>
            </a:r>
            <a:r>
              <a:rPr lang="es-ES" b="1" dirty="0">
                <a:latin typeface="+mj-lt"/>
                <a:ea typeface="+mj-ea"/>
                <a:cs typeface="+mj-cs"/>
              </a:rPr>
              <a:t>ayuda en R</a:t>
            </a:r>
          </a:p>
        </p:txBody>
      </p:sp>
      <p:sp>
        <p:nvSpPr>
          <p:cNvPr id="2" name="1 Rectángulo"/>
          <p:cNvSpPr/>
          <p:nvPr/>
        </p:nvSpPr>
        <p:spPr>
          <a:xfrm>
            <a:off x="2202756" y="1532758"/>
            <a:ext cx="6174432" cy="307777"/>
          </a:xfrm>
          <a:prstGeom prst="rect">
            <a:avLst/>
          </a:prstGeom>
        </p:spPr>
        <p:txBody>
          <a:bodyPr wrap="square">
            <a:spAutoFit/>
          </a:bodyPr>
          <a:lstStyle/>
          <a:p>
            <a:pPr algn="l"/>
            <a:r>
              <a:rPr lang="es-ES" sz="1400" dirty="0" smtClean="0">
                <a:solidFill>
                  <a:srgbClr val="FF0000"/>
                </a:solidFill>
              </a:rPr>
              <a:t>Escribimos una función por ejemplo </a:t>
            </a:r>
            <a:r>
              <a:rPr lang="es-ES" sz="1400" dirty="0" smtClean="0">
                <a:solidFill>
                  <a:srgbClr val="000000"/>
                </a:solidFill>
              </a:rPr>
              <a:t>cbind() y presionamos F1</a:t>
            </a:r>
            <a:endParaRPr lang="es-ES" sz="1400" dirty="0">
              <a:solidFill>
                <a:srgbClr val="000000"/>
              </a:solidFill>
            </a:endParaRPr>
          </a:p>
        </p:txBody>
      </p:sp>
      <p:pic>
        <p:nvPicPr>
          <p:cNvPr id="7170" name="Picture 2" descr="http://www.abadiadigital.com/wp-content/uploads/2014/11/tecla-f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282389"/>
            <a:ext cx="1229136" cy="1216845"/>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7025272" y="630987"/>
            <a:ext cx="1955600" cy="461665"/>
          </a:xfrm>
          <a:prstGeom prst="rect">
            <a:avLst/>
          </a:prstGeom>
        </p:spPr>
        <p:txBody>
          <a:bodyPr wrap="square">
            <a:spAutoFit/>
          </a:bodyPr>
          <a:lstStyle/>
          <a:p>
            <a:pPr algn="l"/>
            <a:r>
              <a:rPr lang="es-PE" sz="800" dirty="0" smtClean="0"/>
              <a:t>Recuperado: http</a:t>
            </a:r>
            <a:r>
              <a:rPr lang="es-PE" sz="800" dirty="0"/>
              <a:t>://www.abadiadigital.com/wp-content/uploads/2014/11/tecla-f11.jpg</a:t>
            </a:r>
          </a:p>
        </p:txBody>
      </p:sp>
    </p:spTree>
    <p:extLst>
      <p:ext uri="{BB962C8B-B14F-4D97-AF65-F5344CB8AC3E}">
        <p14:creationId xmlns:p14="http://schemas.microsoft.com/office/powerpoint/2010/main" val="2120548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387798"/>
          </a:xfrm>
          <a:prstGeom prst="rect">
            <a:avLst/>
          </a:prstGeom>
        </p:spPr>
        <p:txBody>
          <a:bodyPr wrap="square">
            <a:spAutoFit/>
          </a:bodyPr>
          <a:lstStyle/>
          <a:p>
            <a:pPr algn="l">
              <a:lnSpc>
                <a:spcPct val="80000"/>
              </a:lnSpc>
            </a:pPr>
            <a:r>
              <a:rPr lang="es-ES" b="1" dirty="0" smtClean="0">
                <a:latin typeface="+mj-lt"/>
                <a:ea typeface="+mj-ea"/>
                <a:cs typeface="+mj-cs"/>
              </a:rPr>
              <a:t>Directorio </a:t>
            </a:r>
            <a:r>
              <a:rPr lang="es-ES" b="1" dirty="0">
                <a:latin typeface="+mj-lt"/>
                <a:ea typeface="+mj-ea"/>
                <a:cs typeface="+mj-cs"/>
              </a:rPr>
              <a:t>de trabajo (Workspace</a:t>
            </a:r>
            <a:r>
              <a:rPr lang="es-ES" b="1" dirty="0" smtClean="0">
                <a:latin typeface="+mj-lt"/>
                <a:ea typeface="+mj-ea"/>
                <a:cs typeface="+mj-cs"/>
              </a:rPr>
              <a:t>)</a:t>
            </a:r>
            <a:endParaRPr lang="es-ES" b="1" dirty="0">
              <a:latin typeface="+mj-lt"/>
              <a:ea typeface="+mj-ea"/>
              <a:cs typeface="+mj-cs"/>
            </a:endParaRPr>
          </a:p>
        </p:txBody>
      </p:sp>
      <p:sp>
        <p:nvSpPr>
          <p:cNvPr id="3" name="2 Rectángulo"/>
          <p:cNvSpPr/>
          <p:nvPr/>
        </p:nvSpPr>
        <p:spPr>
          <a:xfrm>
            <a:off x="2202756" y="1844824"/>
            <a:ext cx="6390456" cy="4832092"/>
          </a:xfrm>
          <a:prstGeom prst="rect">
            <a:avLst/>
          </a:prstGeom>
        </p:spPr>
        <p:txBody>
          <a:bodyPr wrap="square">
            <a:spAutoFit/>
          </a:bodyPr>
          <a:lstStyle/>
          <a:p>
            <a:pPr algn="just"/>
            <a:r>
              <a:rPr lang="es-ES" sz="1400" dirty="0"/>
              <a:t>Los objetos que vamos creando en R se almacenan en el espacio de trabajo. Podemos acceder a ellos fácilmente en RStudio mediante la pestaña Environment. Además de nuestro espacio de trabajo (</a:t>
            </a:r>
            <a:r>
              <a:rPr lang="es-ES" sz="1400" dirty="0">
                <a:solidFill>
                  <a:srgbClr val="FF0000"/>
                </a:solidFill>
              </a:rPr>
              <a:t>Global Environment</a:t>
            </a:r>
            <a:r>
              <a:rPr lang="es-ES" sz="1400" dirty="0"/>
              <a:t>) cada librería cargada tiene su propio espacio de trabajo. El espacio de trabajo se puede limpiar, guardar y recuperar. También es posible importar un fichero de datos mediante un cuadro de diálogo</a:t>
            </a:r>
            <a:r>
              <a:rPr lang="es-ES" sz="1400" dirty="0" smtClean="0"/>
              <a:t>.</a:t>
            </a:r>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PE" sz="1400" dirty="0" smtClean="0"/>
          </a:p>
          <a:p>
            <a:pPr algn="just"/>
            <a:r>
              <a:rPr lang="es-PE" sz="1400" dirty="0" smtClean="0"/>
              <a:t>Limpiar</a:t>
            </a:r>
            <a:r>
              <a:rPr lang="es-PE" sz="1400" dirty="0"/>
              <a:t>, guardar, recuperar, búsqueda, importar </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450517"/>
            <a:ext cx="2804096" cy="2777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5940152" y="4377653"/>
            <a:ext cx="1728192" cy="738664"/>
          </a:xfrm>
          <a:prstGeom prst="rect">
            <a:avLst/>
          </a:prstGeom>
          <a:solidFill>
            <a:schemeClr val="bg1"/>
          </a:solidFill>
        </p:spPr>
        <p:txBody>
          <a:bodyPr wrap="square">
            <a:spAutoFit/>
          </a:bodyPr>
          <a:lstStyle/>
          <a:p>
            <a:r>
              <a:rPr lang="es-PE" sz="1400" dirty="0">
                <a:solidFill>
                  <a:srgbClr val="FF0000"/>
                </a:solidFill>
              </a:rPr>
              <a:t>x&lt;-</a:t>
            </a:r>
            <a:r>
              <a:rPr lang="es-PE" sz="1400" dirty="0" err="1">
                <a:solidFill>
                  <a:srgbClr val="FF0000"/>
                </a:solidFill>
              </a:rPr>
              <a:t>rnorm</a:t>
            </a:r>
            <a:r>
              <a:rPr lang="es-PE" sz="1400" dirty="0">
                <a:solidFill>
                  <a:srgbClr val="FF0000"/>
                </a:solidFill>
              </a:rPr>
              <a:t>(50)</a:t>
            </a:r>
          </a:p>
          <a:p>
            <a:r>
              <a:rPr lang="es-PE" sz="1400" dirty="0" err="1">
                <a:solidFill>
                  <a:srgbClr val="FF0000"/>
                </a:solidFill>
              </a:rPr>
              <a:t>mivariable</a:t>
            </a:r>
            <a:r>
              <a:rPr lang="es-PE" sz="1400" dirty="0">
                <a:solidFill>
                  <a:srgbClr val="FF0000"/>
                </a:solidFill>
              </a:rPr>
              <a:t>&lt;-x</a:t>
            </a:r>
          </a:p>
          <a:p>
            <a:r>
              <a:rPr lang="es-PE" sz="1400" dirty="0" err="1">
                <a:solidFill>
                  <a:srgbClr val="FF0000"/>
                </a:solidFill>
              </a:rPr>
              <a:t>boxplot</a:t>
            </a:r>
            <a:r>
              <a:rPr lang="es-PE" sz="1400" dirty="0">
                <a:solidFill>
                  <a:srgbClr val="FF0000"/>
                </a:solidFill>
              </a:rPr>
              <a:t>(x)</a:t>
            </a:r>
          </a:p>
        </p:txBody>
      </p:sp>
    </p:spTree>
    <p:extLst>
      <p:ext uri="{BB962C8B-B14F-4D97-AF65-F5344CB8AC3E}">
        <p14:creationId xmlns:p14="http://schemas.microsoft.com/office/powerpoint/2010/main" val="2914826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2202756" y="1124744"/>
            <a:ext cx="6545708" cy="387798"/>
          </a:xfrm>
          <a:prstGeom prst="rect">
            <a:avLst/>
          </a:prstGeom>
        </p:spPr>
        <p:txBody>
          <a:bodyPr wrap="square">
            <a:spAutoFit/>
          </a:bodyPr>
          <a:lstStyle/>
          <a:p>
            <a:pPr algn="l">
              <a:lnSpc>
                <a:spcPct val="80000"/>
              </a:lnSpc>
            </a:pPr>
            <a:r>
              <a:rPr lang="es-ES" b="1" dirty="0" smtClean="0">
                <a:latin typeface="+mj-lt"/>
                <a:ea typeface="+mj-ea"/>
                <a:cs typeface="+mj-cs"/>
              </a:rPr>
              <a:t>Directorio </a:t>
            </a:r>
            <a:r>
              <a:rPr lang="es-ES" b="1" dirty="0">
                <a:latin typeface="+mj-lt"/>
                <a:ea typeface="+mj-ea"/>
                <a:cs typeface="+mj-cs"/>
              </a:rPr>
              <a:t>de trabajo (Workspace</a:t>
            </a:r>
            <a:r>
              <a:rPr lang="es-ES" b="1" dirty="0" smtClean="0">
                <a:latin typeface="+mj-lt"/>
                <a:ea typeface="+mj-ea"/>
                <a:cs typeface="+mj-cs"/>
              </a:rPr>
              <a:t>)</a:t>
            </a:r>
            <a:endParaRPr lang="es-ES" b="1" dirty="0">
              <a:latin typeface="+mj-lt"/>
              <a:ea typeface="+mj-ea"/>
              <a:cs typeface="+mj-cs"/>
            </a:endParaRPr>
          </a:p>
        </p:txBody>
      </p:sp>
      <p:sp>
        <p:nvSpPr>
          <p:cNvPr id="3" name="2 Rectángulo"/>
          <p:cNvSpPr/>
          <p:nvPr/>
        </p:nvSpPr>
        <p:spPr>
          <a:xfrm>
            <a:off x="2202756" y="1844824"/>
            <a:ext cx="6390456" cy="4401205"/>
          </a:xfrm>
          <a:prstGeom prst="rect">
            <a:avLst/>
          </a:prstGeom>
        </p:spPr>
        <p:txBody>
          <a:bodyPr wrap="square">
            <a:spAutoFit/>
          </a:bodyPr>
          <a:lstStyle/>
          <a:p>
            <a:pPr algn="just"/>
            <a:r>
              <a:rPr lang="es-ES" sz="1400" dirty="0"/>
              <a:t>## Listado de objetos</a:t>
            </a:r>
          </a:p>
          <a:p>
            <a:pPr algn="just"/>
            <a:r>
              <a:rPr lang="es-ES" sz="1400" dirty="0"/>
              <a:t># </a:t>
            </a:r>
            <a:r>
              <a:rPr lang="es-ES" sz="1400" dirty="0" err="1"/>
              <a:t>ls</a:t>
            </a:r>
            <a:r>
              <a:rPr lang="es-ES" sz="1400" dirty="0"/>
              <a:t>()</a:t>
            </a:r>
          </a:p>
          <a:p>
            <a:pPr algn="just"/>
            <a:endParaRPr lang="es-ES" sz="1400" dirty="0"/>
          </a:p>
          <a:p>
            <a:pPr algn="just"/>
            <a:r>
              <a:rPr lang="es-ES" sz="1400" dirty="0"/>
              <a:t>## Estructura de un objeto</a:t>
            </a:r>
          </a:p>
          <a:p>
            <a:pPr algn="just"/>
            <a:r>
              <a:rPr lang="es-ES" sz="1400" dirty="0" err="1"/>
              <a:t>str</a:t>
            </a:r>
            <a:r>
              <a:rPr lang="es-ES" sz="1400" dirty="0"/>
              <a:t>(</a:t>
            </a:r>
            <a:r>
              <a:rPr lang="es-ES" sz="1400" dirty="0" err="1"/>
              <a:t>mivariable</a:t>
            </a:r>
            <a:r>
              <a:rPr lang="es-ES" sz="1400" dirty="0"/>
              <a:t>)</a:t>
            </a:r>
          </a:p>
          <a:p>
            <a:pPr algn="just"/>
            <a:endParaRPr lang="es-ES" sz="1400" dirty="0"/>
          </a:p>
          <a:p>
            <a:pPr algn="just"/>
            <a:r>
              <a:rPr lang="es-ES" sz="1400" dirty="0"/>
              <a:t>## Obtener el directorio de trabajo</a:t>
            </a:r>
          </a:p>
          <a:p>
            <a:pPr algn="just"/>
            <a:r>
              <a:rPr lang="es-ES" sz="1400" dirty="0" err="1"/>
              <a:t>getwd</a:t>
            </a:r>
            <a:r>
              <a:rPr lang="es-ES" sz="1400" dirty="0"/>
              <a:t>()</a:t>
            </a:r>
          </a:p>
          <a:p>
            <a:pPr algn="just"/>
            <a:endParaRPr lang="es-ES" sz="1400" dirty="0"/>
          </a:p>
          <a:p>
            <a:pPr algn="just"/>
            <a:r>
              <a:rPr lang="es-ES" sz="1400" dirty="0"/>
              <a:t>## Establecer el directorio de trabajo</a:t>
            </a:r>
          </a:p>
          <a:p>
            <a:pPr algn="just"/>
            <a:r>
              <a:rPr lang="es-ES" sz="1400" dirty="0"/>
              <a:t># </a:t>
            </a:r>
            <a:r>
              <a:rPr lang="es-ES" sz="1400" dirty="0" err="1"/>
              <a:t>setwd</a:t>
            </a:r>
            <a:r>
              <a:rPr lang="es-ES" sz="1400" dirty="0"/>
              <a:t>("../../scripts")</a:t>
            </a:r>
          </a:p>
          <a:p>
            <a:pPr algn="just"/>
            <a:endParaRPr lang="es-ES" sz="1400" dirty="0"/>
          </a:p>
          <a:p>
            <a:pPr algn="just"/>
            <a:r>
              <a:rPr lang="es-ES" sz="1400" dirty="0"/>
              <a:t>## Correcto:</a:t>
            </a:r>
          </a:p>
          <a:p>
            <a:pPr algn="just"/>
            <a:r>
              <a:rPr lang="es-ES" sz="1400" dirty="0"/>
              <a:t>#</a:t>
            </a:r>
            <a:r>
              <a:rPr lang="es-ES" sz="1400" dirty="0" err="1"/>
              <a:t>setwd</a:t>
            </a:r>
            <a:r>
              <a:rPr lang="es-ES" sz="1400" dirty="0"/>
              <a:t>("C:/</a:t>
            </a:r>
            <a:r>
              <a:rPr lang="es-ES" sz="1400" dirty="0" err="1"/>
              <a:t>micodigo</a:t>
            </a:r>
            <a:r>
              <a:rPr lang="es-ES" sz="1400" dirty="0"/>
              <a:t>")</a:t>
            </a:r>
          </a:p>
          <a:p>
            <a:pPr algn="just"/>
            <a:r>
              <a:rPr lang="es-ES" sz="1400" dirty="0"/>
              <a:t>#</a:t>
            </a:r>
            <a:r>
              <a:rPr lang="es-ES" sz="1400" dirty="0" err="1"/>
              <a:t>setwd</a:t>
            </a:r>
            <a:r>
              <a:rPr lang="es-ES" sz="1400" dirty="0"/>
              <a:t>("C:\\</a:t>
            </a:r>
            <a:r>
              <a:rPr lang="es-ES" sz="1400" dirty="0" err="1"/>
              <a:t>micodigo</a:t>
            </a:r>
            <a:r>
              <a:rPr lang="es-ES" sz="1400" dirty="0"/>
              <a:t>")</a:t>
            </a:r>
          </a:p>
          <a:p>
            <a:pPr algn="just"/>
            <a:r>
              <a:rPr lang="es-ES" sz="1400" dirty="0">
                <a:solidFill>
                  <a:srgbClr val="FF0000"/>
                </a:solidFill>
              </a:rPr>
              <a:t>## Incorrecto:</a:t>
            </a:r>
          </a:p>
          <a:p>
            <a:pPr algn="just"/>
            <a:r>
              <a:rPr lang="es-ES" sz="1400" dirty="0"/>
              <a:t>#</a:t>
            </a:r>
            <a:r>
              <a:rPr lang="es-ES" sz="1400" dirty="0" err="1"/>
              <a:t>setwd</a:t>
            </a:r>
            <a:r>
              <a:rPr lang="es-ES" sz="1400" dirty="0"/>
              <a:t>("C:\</a:t>
            </a:r>
            <a:r>
              <a:rPr lang="es-ES" sz="1400" dirty="0" err="1"/>
              <a:t>micodigo</a:t>
            </a:r>
            <a:r>
              <a:rPr lang="es-ES" sz="1400" dirty="0"/>
              <a:t>")</a:t>
            </a:r>
          </a:p>
          <a:p>
            <a:pPr algn="just"/>
            <a:endParaRPr lang="es-ES" sz="1400" dirty="0"/>
          </a:p>
          <a:p>
            <a:pPr algn="just"/>
            <a:r>
              <a:rPr lang="es-ES" sz="1400" dirty="0" smtClean="0"/>
              <a:t>## </a:t>
            </a:r>
            <a:r>
              <a:rPr lang="es-ES" sz="1400" dirty="0"/>
              <a:t>Obtener una lista de ficheros en el directorio de trabajo</a:t>
            </a:r>
          </a:p>
          <a:p>
            <a:pPr algn="just"/>
            <a:r>
              <a:rPr lang="es-ES" sz="1400" dirty="0" err="1"/>
              <a:t>dir</a:t>
            </a:r>
            <a:r>
              <a:rPr lang="es-ES" sz="1400" dirty="0" smtClean="0"/>
              <a:t>()</a:t>
            </a:r>
            <a:endParaRPr lang="es-PE" sz="1400" dirty="0" smtClean="0"/>
          </a:p>
        </p:txBody>
      </p:sp>
    </p:spTree>
    <p:extLst>
      <p:ext uri="{BB962C8B-B14F-4D97-AF65-F5344CB8AC3E}">
        <p14:creationId xmlns:p14="http://schemas.microsoft.com/office/powerpoint/2010/main" val="1747535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202756" y="1196752"/>
            <a:ext cx="2787943" cy="387798"/>
          </a:xfrm>
          <a:prstGeom prst="rect">
            <a:avLst/>
          </a:prstGeom>
        </p:spPr>
        <p:txBody>
          <a:bodyPr wrap="none">
            <a:spAutoFit/>
          </a:bodyPr>
          <a:lstStyle/>
          <a:p>
            <a:pPr algn="l">
              <a:lnSpc>
                <a:spcPct val="80000"/>
              </a:lnSpc>
            </a:pPr>
            <a:r>
              <a:rPr lang="es-ES" b="1" dirty="0">
                <a:latin typeface="+mj-lt"/>
                <a:ea typeface="+mj-ea"/>
                <a:cs typeface="+mj-cs"/>
              </a:rPr>
              <a:t>Programando en R</a:t>
            </a:r>
          </a:p>
        </p:txBody>
      </p:sp>
      <p:sp>
        <p:nvSpPr>
          <p:cNvPr id="3" name="2 Rectángulo"/>
          <p:cNvSpPr/>
          <p:nvPr/>
        </p:nvSpPr>
        <p:spPr>
          <a:xfrm>
            <a:off x="2202756" y="2778026"/>
            <a:ext cx="6486896" cy="3647152"/>
          </a:xfrm>
          <a:prstGeom prst="rect">
            <a:avLst/>
          </a:prstGeom>
        </p:spPr>
        <p:txBody>
          <a:bodyPr wrap="square">
            <a:spAutoFit/>
          </a:bodyPr>
          <a:lstStyle/>
          <a:p>
            <a:pPr algn="l"/>
            <a:r>
              <a:rPr lang="es-PE" sz="1100" dirty="0">
                <a:solidFill>
                  <a:srgbClr val="FF0000"/>
                </a:solidFill>
              </a:rPr>
              <a:t>#</a:t>
            </a:r>
            <a:r>
              <a:rPr lang="es-PE" sz="1100" dirty="0" err="1">
                <a:solidFill>
                  <a:srgbClr val="FF0000"/>
                </a:solidFill>
              </a:rPr>
              <a:t>setwd</a:t>
            </a:r>
            <a:r>
              <a:rPr lang="es-PE" sz="1100" dirty="0">
                <a:solidFill>
                  <a:srgbClr val="FF0000"/>
                </a:solidFill>
              </a:rPr>
              <a:t> ("")</a:t>
            </a:r>
          </a:p>
          <a:p>
            <a:pPr algn="l"/>
            <a:r>
              <a:rPr lang="es-PE" sz="1100" dirty="0">
                <a:solidFill>
                  <a:srgbClr val="FF0000"/>
                </a:solidFill>
              </a:rPr>
              <a:t>var3 = </a:t>
            </a:r>
            <a:r>
              <a:rPr lang="es-PE" sz="1100" dirty="0" err="1">
                <a:solidFill>
                  <a:srgbClr val="FF0000"/>
                </a:solidFill>
              </a:rPr>
              <a:t>scan</a:t>
            </a:r>
            <a:r>
              <a:rPr lang="es-PE" sz="1100" dirty="0">
                <a:solidFill>
                  <a:srgbClr val="FF0000"/>
                </a:solidFill>
              </a:rPr>
              <a:t> ( file ="./datos/var3.csv")</a:t>
            </a:r>
          </a:p>
          <a:p>
            <a:pPr algn="l"/>
            <a:r>
              <a:rPr lang="es-PE" sz="1100" dirty="0">
                <a:solidFill>
                  <a:srgbClr val="FF0000"/>
                </a:solidFill>
              </a:rPr>
              <a:t>( </a:t>
            </a:r>
            <a:r>
              <a:rPr lang="es-PE" sz="1100" dirty="0" err="1">
                <a:solidFill>
                  <a:srgbClr val="FF0000"/>
                </a:solidFill>
              </a:rPr>
              <a:t>minimo</a:t>
            </a:r>
            <a:r>
              <a:rPr lang="es-PE" sz="1100" dirty="0">
                <a:solidFill>
                  <a:srgbClr val="FF0000"/>
                </a:solidFill>
              </a:rPr>
              <a:t> = min( var3 ) )</a:t>
            </a:r>
          </a:p>
          <a:p>
            <a:pPr algn="l"/>
            <a:r>
              <a:rPr lang="es-PE" sz="1100" dirty="0">
                <a:solidFill>
                  <a:srgbClr val="FF0000"/>
                </a:solidFill>
              </a:rPr>
              <a:t>( </a:t>
            </a:r>
            <a:r>
              <a:rPr lang="es-PE" sz="1100" dirty="0" err="1">
                <a:solidFill>
                  <a:srgbClr val="FF0000"/>
                </a:solidFill>
              </a:rPr>
              <a:t>maximo</a:t>
            </a:r>
            <a:r>
              <a:rPr lang="es-PE" sz="1100" dirty="0">
                <a:solidFill>
                  <a:srgbClr val="FF0000"/>
                </a:solidFill>
              </a:rPr>
              <a:t> = </a:t>
            </a:r>
            <a:r>
              <a:rPr lang="es-PE" sz="1100" dirty="0" err="1">
                <a:solidFill>
                  <a:srgbClr val="FF0000"/>
                </a:solidFill>
              </a:rPr>
              <a:t>max</a:t>
            </a:r>
            <a:r>
              <a:rPr lang="es-PE" sz="1100" dirty="0">
                <a:solidFill>
                  <a:srgbClr val="FF0000"/>
                </a:solidFill>
              </a:rPr>
              <a:t>( var3 ) )</a:t>
            </a:r>
          </a:p>
          <a:p>
            <a:pPr algn="l"/>
            <a:r>
              <a:rPr lang="es-PE" sz="1100" dirty="0">
                <a:solidFill>
                  <a:srgbClr val="FF0000"/>
                </a:solidFill>
              </a:rPr>
              <a:t>( rango = </a:t>
            </a:r>
            <a:r>
              <a:rPr lang="es-PE" sz="1100" dirty="0" err="1">
                <a:solidFill>
                  <a:srgbClr val="FF0000"/>
                </a:solidFill>
              </a:rPr>
              <a:t>range</a:t>
            </a:r>
            <a:r>
              <a:rPr lang="es-PE" sz="1100" dirty="0">
                <a:solidFill>
                  <a:srgbClr val="FF0000"/>
                </a:solidFill>
              </a:rPr>
              <a:t> ( var3 ) )</a:t>
            </a:r>
          </a:p>
          <a:p>
            <a:pPr algn="l"/>
            <a:r>
              <a:rPr lang="es-PE" sz="1100" dirty="0">
                <a:solidFill>
                  <a:srgbClr val="FF0000"/>
                </a:solidFill>
              </a:rPr>
              <a:t>( </a:t>
            </a:r>
            <a:r>
              <a:rPr lang="es-PE" sz="1100" dirty="0" err="1">
                <a:solidFill>
                  <a:srgbClr val="FF0000"/>
                </a:solidFill>
              </a:rPr>
              <a:t>tablaFrecAbs</a:t>
            </a:r>
            <a:r>
              <a:rPr lang="es-PE" sz="1100" dirty="0">
                <a:solidFill>
                  <a:srgbClr val="FF0000"/>
                </a:solidFill>
              </a:rPr>
              <a:t> = </a:t>
            </a:r>
            <a:r>
              <a:rPr lang="es-PE" sz="1100" dirty="0" err="1">
                <a:solidFill>
                  <a:srgbClr val="FF0000"/>
                </a:solidFill>
              </a:rPr>
              <a:t>table</a:t>
            </a:r>
            <a:r>
              <a:rPr lang="es-PE" sz="1100" dirty="0">
                <a:solidFill>
                  <a:srgbClr val="FF0000"/>
                </a:solidFill>
              </a:rPr>
              <a:t> ( var3 ) )</a:t>
            </a:r>
          </a:p>
          <a:p>
            <a:pPr algn="l"/>
            <a:r>
              <a:rPr lang="es-PE" sz="1100" dirty="0">
                <a:solidFill>
                  <a:srgbClr val="FF0000"/>
                </a:solidFill>
              </a:rPr>
              <a:t>( n = </a:t>
            </a:r>
            <a:r>
              <a:rPr lang="es-PE" sz="1100" dirty="0" err="1">
                <a:solidFill>
                  <a:srgbClr val="FF0000"/>
                </a:solidFill>
              </a:rPr>
              <a:t>length</a:t>
            </a:r>
            <a:r>
              <a:rPr lang="es-PE" sz="1100" dirty="0">
                <a:solidFill>
                  <a:srgbClr val="FF0000"/>
                </a:solidFill>
              </a:rPr>
              <a:t> ( var3 ) )</a:t>
            </a:r>
          </a:p>
          <a:p>
            <a:pPr algn="l"/>
            <a:r>
              <a:rPr lang="es-PE" sz="1100" dirty="0">
                <a:solidFill>
                  <a:srgbClr val="FF0000"/>
                </a:solidFill>
              </a:rPr>
              <a:t>( </a:t>
            </a:r>
            <a:r>
              <a:rPr lang="es-PE" sz="1100" dirty="0" err="1">
                <a:solidFill>
                  <a:srgbClr val="FF0000"/>
                </a:solidFill>
              </a:rPr>
              <a:t>tablaFrecRel</a:t>
            </a:r>
            <a:r>
              <a:rPr lang="es-PE" sz="1100" dirty="0">
                <a:solidFill>
                  <a:srgbClr val="FF0000"/>
                </a:solidFill>
              </a:rPr>
              <a:t> = </a:t>
            </a:r>
            <a:r>
              <a:rPr lang="es-PE" sz="1100" dirty="0" err="1">
                <a:solidFill>
                  <a:srgbClr val="FF0000"/>
                </a:solidFill>
              </a:rPr>
              <a:t>tablaFrecAbs</a:t>
            </a:r>
            <a:r>
              <a:rPr lang="es-PE" sz="1100" dirty="0">
                <a:solidFill>
                  <a:srgbClr val="FF0000"/>
                </a:solidFill>
              </a:rPr>
              <a:t> / n )</a:t>
            </a:r>
          </a:p>
          <a:p>
            <a:pPr algn="l"/>
            <a:r>
              <a:rPr lang="es-PE" sz="1100" dirty="0">
                <a:solidFill>
                  <a:srgbClr val="FF0000"/>
                </a:solidFill>
              </a:rPr>
              <a:t>( </a:t>
            </a:r>
            <a:r>
              <a:rPr lang="es-PE" sz="1100" dirty="0" err="1">
                <a:solidFill>
                  <a:srgbClr val="FF0000"/>
                </a:solidFill>
              </a:rPr>
              <a:t>tablaFrecAcu</a:t>
            </a:r>
            <a:r>
              <a:rPr lang="es-PE" sz="1100" dirty="0">
                <a:solidFill>
                  <a:srgbClr val="FF0000"/>
                </a:solidFill>
              </a:rPr>
              <a:t> = </a:t>
            </a:r>
            <a:r>
              <a:rPr lang="es-PE" sz="1100" dirty="0" err="1">
                <a:solidFill>
                  <a:srgbClr val="FF0000"/>
                </a:solidFill>
              </a:rPr>
              <a:t>cumsum</a:t>
            </a:r>
            <a:r>
              <a:rPr lang="es-PE" sz="1100" dirty="0">
                <a:solidFill>
                  <a:srgbClr val="FF0000"/>
                </a:solidFill>
              </a:rPr>
              <a:t> ( </a:t>
            </a:r>
            <a:r>
              <a:rPr lang="es-PE" sz="1100" dirty="0" err="1">
                <a:solidFill>
                  <a:srgbClr val="FF0000"/>
                </a:solidFill>
              </a:rPr>
              <a:t>tablaFrecAbs</a:t>
            </a:r>
            <a:r>
              <a:rPr lang="es-PE" sz="1100" dirty="0">
                <a:solidFill>
                  <a:srgbClr val="FF0000"/>
                </a:solidFill>
              </a:rPr>
              <a:t> ) )</a:t>
            </a:r>
          </a:p>
          <a:p>
            <a:pPr algn="l"/>
            <a:r>
              <a:rPr lang="es-PE" sz="1100" dirty="0">
                <a:solidFill>
                  <a:srgbClr val="FF0000"/>
                </a:solidFill>
              </a:rPr>
              <a:t>( </a:t>
            </a:r>
            <a:r>
              <a:rPr lang="es-PE" sz="1100" dirty="0" err="1">
                <a:solidFill>
                  <a:srgbClr val="FF0000"/>
                </a:solidFill>
              </a:rPr>
              <a:t>tablaFrecRelAcu</a:t>
            </a:r>
            <a:r>
              <a:rPr lang="es-PE" sz="1100" dirty="0">
                <a:solidFill>
                  <a:srgbClr val="FF0000"/>
                </a:solidFill>
              </a:rPr>
              <a:t> = </a:t>
            </a:r>
            <a:r>
              <a:rPr lang="es-PE" sz="1100" dirty="0" err="1">
                <a:solidFill>
                  <a:srgbClr val="FF0000"/>
                </a:solidFill>
              </a:rPr>
              <a:t>cumsum</a:t>
            </a:r>
            <a:r>
              <a:rPr lang="es-PE" sz="1100" dirty="0">
                <a:solidFill>
                  <a:srgbClr val="FF0000"/>
                </a:solidFill>
              </a:rPr>
              <a:t> ( </a:t>
            </a:r>
            <a:r>
              <a:rPr lang="es-PE" sz="1100" dirty="0" err="1">
                <a:solidFill>
                  <a:srgbClr val="FF0000"/>
                </a:solidFill>
              </a:rPr>
              <a:t>tablaFrecRel</a:t>
            </a:r>
            <a:r>
              <a:rPr lang="es-PE" sz="1100" dirty="0">
                <a:solidFill>
                  <a:srgbClr val="FF0000"/>
                </a:solidFill>
              </a:rPr>
              <a:t> ) )</a:t>
            </a:r>
          </a:p>
          <a:p>
            <a:pPr algn="l"/>
            <a:r>
              <a:rPr lang="es-PE" sz="1100" dirty="0" err="1">
                <a:solidFill>
                  <a:srgbClr val="FF0000"/>
                </a:solidFill>
              </a:rPr>
              <a:t>barplot</a:t>
            </a:r>
            <a:r>
              <a:rPr lang="es-PE" sz="1100" dirty="0">
                <a:solidFill>
                  <a:srgbClr val="FF0000"/>
                </a:solidFill>
              </a:rPr>
              <a:t> ( </a:t>
            </a:r>
            <a:r>
              <a:rPr lang="es-PE" sz="1100" dirty="0" err="1">
                <a:solidFill>
                  <a:srgbClr val="FF0000"/>
                </a:solidFill>
              </a:rPr>
              <a:t>tablaFrecAbs</a:t>
            </a:r>
            <a:r>
              <a:rPr lang="es-PE" sz="1100" dirty="0">
                <a:solidFill>
                  <a:srgbClr val="FF0000"/>
                </a:solidFill>
              </a:rPr>
              <a:t> , col = </a:t>
            </a:r>
            <a:r>
              <a:rPr lang="es-PE" sz="1100" dirty="0" err="1">
                <a:solidFill>
                  <a:srgbClr val="FF0000"/>
                </a:solidFill>
              </a:rPr>
              <a:t>heat.colors</a:t>
            </a:r>
            <a:r>
              <a:rPr lang="es-PE" sz="1100" dirty="0">
                <a:solidFill>
                  <a:srgbClr val="FF0000"/>
                </a:solidFill>
              </a:rPr>
              <a:t> (15) )</a:t>
            </a:r>
          </a:p>
          <a:p>
            <a:pPr algn="l"/>
            <a:r>
              <a:rPr lang="es-PE" sz="1100" dirty="0" err="1">
                <a:solidFill>
                  <a:srgbClr val="FF0000"/>
                </a:solidFill>
              </a:rPr>
              <a:t>boxplot</a:t>
            </a:r>
            <a:r>
              <a:rPr lang="es-PE" sz="1100" dirty="0">
                <a:solidFill>
                  <a:srgbClr val="FF0000"/>
                </a:solidFill>
              </a:rPr>
              <a:t> ( var3 )</a:t>
            </a:r>
          </a:p>
          <a:p>
            <a:pPr algn="l"/>
            <a:r>
              <a:rPr lang="es-PE" sz="1100" dirty="0">
                <a:solidFill>
                  <a:srgbClr val="FF0000"/>
                </a:solidFill>
              </a:rPr>
              <a:t>( media = mean ( var3 ))</a:t>
            </a:r>
          </a:p>
          <a:p>
            <a:pPr algn="l"/>
            <a:r>
              <a:rPr lang="es-PE" sz="1100" dirty="0">
                <a:solidFill>
                  <a:srgbClr val="FF0000"/>
                </a:solidFill>
              </a:rPr>
              <a:t>( </a:t>
            </a:r>
            <a:r>
              <a:rPr lang="es-PE" sz="1100" dirty="0" err="1">
                <a:solidFill>
                  <a:srgbClr val="FF0000"/>
                </a:solidFill>
              </a:rPr>
              <a:t>varMuestral</a:t>
            </a:r>
            <a:r>
              <a:rPr lang="es-PE" sz="1100" dirty="0">
                <a:solidFill>
                  <a:srgbClr val="FF0000"/>
                </a:solidFill>
              </a:rPr>
              <a:t> = </a:t>
            </a:r>
            <a:r>
              <a:rPr lang="es-PE" sz="1100" dirty="0" err="1">
                <a:solidFill>
                  <a:srgbClr val="FF0000"/>
                </a:solidFill>
              </a:rPr>
              <a:t>var</a:t>
            </a:r>
            <a:r>
              <a:rPr lang="es-PE" sz="1100" dirty="0">
                <a:solidFill>
                  <a:srgbClr val="FF0000"/>
                </a:solidFill>
              </a:rPr>
              <a:t>( var3 ))</a:t>
            </a:r>
          </a:p>
          <a:p>
            <a:pPr algn="l"/>
            <a:r>
              <a:rPr lang="es-PE" sz="1100" dirty="0">
                <a:solidFill>
                  <a:srgbClr val="FF0000"/>
                </a:solidFill>
              </a:rPr>
              <a:t>( </a:t>
            </a:r>
            <a:r>
              <a:rPr lang="es-PE" sz="1100" dirty="0" err="1">
                <a:solidFill>
                  <a:srgbClr val="FF0000"/>
                </a:solidFill>
              </a:rPr>
              <a:t>desvTipMuestral</a:t>
            </a:r>
            <a:r>
              <a:rPr lang="es-PE" sz="1100" dirty="0">
                <a:solidFill>
                  <a:srgbClr val="FF0000"/>
                </a:solidFill>
              </a:rPr>
              <a:t> = </a:t>
            </a:r>
            <a:r>
              <a:rPr lang="es-PE" sz="1100" dirty="0" err="1">
                <a:solidFill>
                  <a:srgbClr val="FF0000"/>
                </a:solidFill>
              </a:rPr>
              <a:t>sd</a:t>
            </a:r>
            <a:r>
              <a:rPr lang="es-PE" sz="1100" dirty="0">
                <a:solidFill>
                  <a:srgbClr val="FF0000"/>
                </a:solidFill>
              </a:rPr>
              <a:t>( var3 ))</a:t>
            </a:r>
          </a:p>
          <a:p>
            <a:pPr algn="l"/>
            <a:r>
              <a:rPr lang="es-PE" sz="1100" dirty="0">
                <a:solidFill>
                  <a:srgbClr val="FF0000"/>
                </a:solidFill>
              </a:rPr>
              <a:t>( </a:t>
            </a:r>
            <a:r>
              <a:rPr lang="es-PE" sz="1100" dirty="0" err="1">
                <a:solidFill>
                  <a:srgbClr val="FF0000"/>
                </a:solidFill>
              </a:rPr>
              <a:t>varPobl</a:t>
            </a:r>
            <a:r>
              <a:rPr lang="es-PE" sz="1100" dirty="0">
                <a:solidFill>
                  <a:srgbClr val="FF0000"/>
                </a:solidFill>
              </a:rPr>
              <a:t> = ( (n -1) / n ) * </a:t>
            </a:r>
            <a:r>
              <a:rPr lang="es-PE" sz="1100" dirty="0" err="1">
                <a:solidFill>
                  <a:srgbClr val="FF0000"/>
                </a:solidFill>
              </a:rPr>
              <a:t>varMuestral</a:t>
            </a:r>
            <a:r>
              <a:rPr lang="es-PE" sz="1100" dirty="0">
                <a:solidFill>
                  <a:srgbClr val="FF0000"/>
                </a:solidFill>
              </a:rPr>
              <a:t> )</a:t>
            </a:r>
          </a:p>
          <a:p>
            <a:pPr algn="l"/>
            <a:r>
              <a:rPr lang="es-PE" sz="1100" dirty="0">
                <a:solidFill>
                  <a:srgbClr val="FF0000"/>
                </a:solidFill>
              </a:rPr>
              <a:t>( </a:t>
            </a:r>
            <a:r>
              <a:rPr lang="es-PE" sz="1100" dirty="0" err="1">
                <a:solidFill>
                  <a:srgbClr val="FF0000"/>
                </a:solidFill>
              </a:rPr>
              <a:t>desvTipPobl</a:t>
            </a:r>
            <a:r>
              <a:rPr lang="es-PE" sz="1100" dirty="0">
                <a:solidFill>
                  <a:srgbClr val="FF0000"/>
                </a:solidFill>
              </a:rPr>
              <a:t> = </a:t>
            </a:r>
            <a:r>
              <a:rPr lang="es-PE" sz="1100" dirty="0" err="1">
                <a:solidFill>
                  <a:srgbClr val="FF0000"/>
                </a:solidFill>
              </a:rPr>
              <a:t>sqrt</a:t>
            </a:r>
            <a:r>
              <a:rPr lang="es-PE" sz="1100" dirty="0">
                <a:solidFill>
                  <a:srgbClr val="FF0000"/>
                </a:solidFill>
              </a:rPr>
              <a:t> ( </a:t>
            </a:r>
            <a:r>
              <a:rPr lang="es-PE" sz="1100" dirty="0" err="1">
                <a:solidFill>
                  <a:srgbClr val="FF0000"/>
                </a:solidFill>
              </a:rPr>
              <a:t>varPobl</a:t>
            </a:r>
            <a:r>
              <a:rPr lang="es-PE" sz="1100" dirty="0">
                <a:solidFill>
                  <a:srgbClr val="FF0000"/>
                </a:solidFill>
              </a:rPr>
              <a:t> ) )</a:t>
            </a:r>
          </a:p>
          <a:p>
            <a:pPr algn="l"/>
            <a:r>
              <a:rPr lang="es-PE" sz="1100" dirty="0">
                <a:solidFill>
                  <a:srgbClr val="FF0000"/>
                </a:solidFill>
              </a:rPr>
              <a:t>( mediana = median ( var3 ))</a:t>
            </a:r>
          </a:p>
          <a:p>
            <a:pPr algn="l"/>
            <a:r>
              <a:rPr lang="es-PE" sz="1100" dirty="0" err="1">
                <a:solidFill>
                  <a:srgbClr val="FF0000"/>
                </a:solidFill>
              </a:rPr>
              <a:t>summary</a:t>
            </a:r>
            <a:r>
              <a:rPr lang="es-PE" sz="1100" dirty="0">
                <a:solidFill>
                  <a:srgbClr val="FF0000"/>
                </a:solidFill>
              </a:rPr>
              <a:t> ( var3 )</a:t>
            </a:r>
          </a:p>
          <a:p>
            <a:pPr algn="l"/>
            <a:r>
              <a:rPr lang="es-PE" sz="1100" dirty="0">
                <a:solidFill>
                  <a:srgbClr val="FF0000"/>
                </a:solidFill>
              </a:rPr>
              <a:t>( </a:t>
            </a:r>
            <a:r>
              <a:rPr lang="es-PE" sz="1100" dirty="0" err="1">
                <a:solidFill>
                  <a:srgbClr val="FF0000"/>
                </a:solidFill>
              </a:rPr>
              <a:t>rangoIntCuart</a:t>
            </a:r>
            <a:r>
              <a:rPr lang="es-PE" sz="1100" dirty="0">
                <a:solidFill>
                  <a:srgbClr val="FF0000"/>
                </a:solidFill>
              </a:rPr>
              <a:t> = IQR( var3 ))</a:t>
            </a:r>
          </a:p>
          <a:p>
            <a:pPr algn="l"/>
            <a:r>
              <a:rPr lang="es-PE" sz="1100" dirty="0">
                <a:solidFill>
                  <a:srgbClr val="FF0000"/>
                </a:solidFill>
              </a:rPr>
              <a:t>( percentiles = </a:t>
            </a:r>
            <a:r>
              <a:rPr lang="es-PE" sz="1100" dirty="0" err="1">
                <a:solidFill>
                  <a:srgbClr val="FF0000"/>
                </a:solidFill>
              </a:rPr>
              <a:t>quantile</a:t>
            </a:r>
            <a:r>
              <a:rPr lang="es-PE" sz="1100" dirty="0">
                <a:solidFill>
                  <a:srgbClr val="FF0000"/>
                </a:solidFill>
              </a:rPr>
              <a:t> (var3 , c(0.05 , 0.15 , 0.58 , 0.75) ) )</a:t>
            </a:r>
          </a:p>
        </p:txBody>
      </p:sp>
      <p:sp>
        <p:nvSpPr>
          <p:cNvPr id="4" name="3 Rectángulo"/>
          <p:cNvSpPr/>
          <p:nvPr/>
        </p:nvSpPr>
        <p:spPr>
          <a:xfrm>
            <a:off x="2202756" y="1700808"/>
            <a:ext cx="6486896" cy="1077218"/>
          </a:xfrm>
          <a:prstGeom prst="rect">
            <a:avLst/>
          </a:prstGeom>
        </p:spPr>
        <p:txBody>
          <a:bodyPr wrap="square">
            <a:spAutoFit/>
          </a:bodyPr>
          <a:lstStyle/>
          <a:p>
            <a:pPr algn="just"/>
            <a:r>
              <a:rPr lang="es-ES" sz="1600" dirty="0" smtClean="0"/>
              <a:t>Para </a:t>
            </a:r>
            <a:r>
              <a:rPr lang="es-ES" sz="1600" dirty="0"/>
              <a:t>comenzar vamos a comenzar utilizando el </a:t>
            </a:r>
            <a:r>
              <a:rPr lang="es-ES" sz="1600" dirty="0" smtClean="0"/>
              <a:t>script </a:t>
            </a:r>
            <a:r>
              <a:rPr lang="es-ES" sz="1600" dirty="0" smtClean="0">
                <a:solidFill>
                  <a:srgbClr val="FF0000"/>
                </a:solidFill>
              </a:rPr>
              <a:t>estdes.R</a:t>
            </a:r>
            <a:r>
              <a:rPr lang="es-ES" sz="1600" dirty="0" smtClean="0"/>
              <a:t>, como podemos observar tal como se presenta no es de utilidad dado que no se explica con comentarios.</a:t>
            </a:r>
          </a:p>
          <a:p>
            <a:pPr algn="just"/>
            <a:r>
              <a:rPr lang="es-ES" sz="1600" dirty="0" smtClean="0"/>
              <a:t> </a:t>
            </a:r>
            <a:endParaRPr lang="es-PE" sz="1600" dirty="0"/>
          </a:p>
        </p:txBody>
      </p:sp>
    </p:spTree>
    <p:extLst>
      <p:ext uri="{BB962C8B-B14F-4D97-AF65-F5344CB8AC3E}">
        <p14:creationId xmlns:p14="http://schemas.microsoft.com/office/powerpoint/2010/main" val="3243062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17647" r="9333" b="19906"/>
          <a:stretch/>
        </p:blipFill>
        <p:spPr bwMode="auto">
          <a:xfrm>
            <a:off x="6372200" y="3835400"/>
            <a:ext cx="2489200" cy="228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6" name="5 Rectángulo"/>
          <p:cNvSpPr/>
          <p:nvPr/>
        </p:nvSpPr>
        <p:spPr>
          <a:xfrm>
            <a:off x="1979712" y="910928"/>
            <a:ext cx="6486896" cy="830997"/>
          </a:xfrm>
          <a:prstGeom prst="rect">
            <a:avLst/>
          </a:prstGeom>
        </p:spPr>
        <p:txBody>
          <a:bodyPr wrap="square">
            <a:spAutoFit/>
          </a:bodyPr>
          <a:lstStyle/>
          <a:p>
            <a:pPr algn="just"/>
            <a:r>
              <a:rPr lang="es-ES" sz="1600" dirty="0" smtClean="0"/>
              <a:t>En cambio el archivo </a:t>
            </a:r>
            <a:r>
              <a:rPr lang="es-ES" sz="1600" dirty="0" err="1" smtClean="0">
                <a:solidFill>
                  <a:srgbClr val="FF0000"/>
                </a:solidFill>
              </a:rPr>
              <a:t>estdescod.R</a:t>
            </a:r>
            <a:r>
              <a:rPr lang="es-ES" sz="1600" dirty="0" smtClean="0"/>
              <a:t>, presenta los comentarios necesarios para poder entender y aplicarlo.</a:t>
            </a:r>
          </a:p>
          <a:p>
            <a:pPr algn="just"/>
            <a:r>
              <a:rPr lang="es-ES" sz="1600" dirty="0" smtClean="0"/>
              <a:t> </a:t>
            </a:r>
            <a:endParaRPr lang="es-PE" sz="1600" dirty="0"/>
          </a:p>
        </p:txBody>
      </p:sp>
      <p:sp>
        <p:nvSpPr>
          <p:cNvPr id="4" name="3 Rectángulo"/>
          <p:cNvSpPr/>
          <p:nvPr/>
        </p:nvSpPr>
        <p:spPr>
          <a:xfrm>
            <a:off x="2050480" y="1628800"/>
            <a:ext cx="6121920" cy="5001369"/>
          </a:xfrm>
          <a:prstGeom prst="rect">
            <a:avLst/>
          </a:prstGeom>
        </p:spPr>
        <p:txBody>
          <a:bodyPr wrap="square">
            <a:spAutoFit/>
          </a:bodyPr>
          <a:lstStyle/>
          <a:p>
            <a:pPr algn="l"/>
            <a:r>
              <a:rPr lang="es-ES" sz="1100" dirty="0" smtClean="0">
                <a:solidFill>
                  <a:srgbClr val="FF0000"/>
                </a:solidFill>
              </a:rPr>
              <a:t>#######################################################</a:t>
            </a:r>
            <a:endParaRPr lang="es-ES" sz="1100" dirty="0">
              <a:solidFill>
                <a:srgbClr val="FF0000"/>
              </a:solidFill>
            </a:endParaRPr>
          </a:p>
          <a:p>
            <a:pPr algn="l"/>
            <a:r>
              <a:rPr lang="es-ES" sz="1100" dirty="0">
                <a:solidFill>
                  <a:srgbClr val="FF0000"/>
                </a:solidFill>
              </a:rPr>
              <a:t># Plantilla de comandos R para Estadística Descriptiva</a:t>
            </a:r>
          </a:p>
          <a:p>
            <a:pPr algn="l"/>
            <a:r>
              <a:rPr lang="es-ES" sz="1100" dirty="0">
                <a:solidFill>
                  <a:srgbClr val="FF0000"/>
                </a:solidFill>
              </a:rPr>
              <a:t># Una variable cuantitativa , datos no agrupados .</a:t>
            </a:r>
          </a:p>
          <a:p>
            <a:pPr algn="l"/>
            <a:r>
              <a:rPr lang="es-ES" sz="1100" dirty="0" smtClean="0">
                <a:solidFill>
                  <a:srgbClr val="FF0000"/>
                </a:solidFill>
              </a:rPr>
              <a:t>#######################################################</a:t>
            </a:r>
            <a:endParaRPr lang="es-ES" sz="1100" dirty="0">
              <a:solidFill>
                <a:srgbClr val="FF0000"/>
              </a:solidFill>
            </a:endParaRPr>
          </a:p>
          <a:p>
            <a:pPr algn="l"/>
            <a:r>
              <a:rPr lang="es-ES" sz="1100" dirty="0">
                <a:solidFill>
                  <a:srgbClr val="FF0000"/>
                </a:solidFill>
              </a:rPr>
              <a:t># ATENCION : para empezar a trabajar es necesario establecer</a:t>
            </a:r>
          </a:p>
          <a:p>
            <a:pPr algn="l"/>
            <a:r>
              <a:rPr lang="es-ES" sz="1100" dirty="0">
                <a:solidFill>
                  <a:srgbClr val="FF0000"/>
                </a:solidFill>
              </a:rPr>
              <a:t># el directorio de trabajo en la siguiente línea de código .</a:t>
            </a:r>
          </a:p>
          <a:p>
            <a:pPr algn="l"/>
            <a:r>
              <a:rPr lang="es-ES" sz="1100" dirty="0">
                <a:solidFill>
                  <a:srgbClr val="FF0000"/>
                </a:solidFill>
              </a:rPr>
              <a:t># y el nombre del fichero (más opciones ) en la línea 18.</a:t>
            </a:r>
          </a:p>
          <a:p>
            <a:pPr algn="l"/>
            <a:r>
              <a:rPr lang="es-ES" sz="1100" dirty="0">
                <a:solidFill>
                  <a:srgbClr val="FF0000"/>
                </a:solidFill>
              </a:rPr>
              <a:t># De lo contrario este fichero no funcionará .</a:t>
            </a:r>
          </a:p>
          <a:p>
            <a:pPr algn="l"/>
            <a:r>
              <a:rPr lang="es-ES" sz="1100" dirty="0">
                <a:solidFill>
                  <a:srgbClr val="FF0000"/>
                </a:solidFill>
              </a:rPr>
              <a:t># </a:t>
            </a:r>
            <a:r>
              <a:rPr lang="es-ES" sz="1100" dirty="0" err="1">
                <a:solidFill>
                  <a:srgbClr val="FF0000"/>
                </a:solidFill>
              </a:rPr>
              <a:t>setwd</a:t>
            </a:r>
            <a:r>
              <a:rPr lang="es-ES" sz="1100" dirty="0">
                <a:solidFill>
                  <a:srgbClr val="FF0000"/>
                </a:solidFill>
              </a:rPr>
              <a:t> ("")</a:t>
            </a:r>
          </a:p>
          <a:p>
            <a:pPr algn="l"/>
            <a:r>
              <a:rPr lang="es-ES" sz="1100" dirty="0">
                <a:solidFill>
                  <a:srgbClr val="FF0000"/>
                </a:solidFill>
              </a:rPr>
              <a:t># Leemos el fichero de datos , y lo guardamos en la variable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El fichero debe estar en la subcarpeta datos del directorio de trabajo .</a:t>
            </a:r>
          </a:p>
          <a:p>
            <a:pPr algn="l"/>
            <a:r>
              <a:rPr lang="es-ES" sz="1100" dirty="0" err="1">
                <a:solidFill>
                  <a:srgbClr val="FF0000"/>
                </a:solidFill>
              </a:rPr>
              <a:t>vectorDatos</a:t>
            </a:r>
            <a:r>
              <a:rPr lang="es-ES" sz="1100" dirty="0">
                <a:solidFill>
                  <a:srgbClr val="FF0000"/>
                </a:solidFill>
              </a:rPr>
              <a:t> = </a:t>
            </a:r>
            <a:r>
              <a:rPr lang="es-ES" sz="1100" dirty="0" err="1">
                <a:solidFill>
                  <a:srgbClr val="FF0000"/>
                </a:solidFill>
              </a:rPr>
              <a:t>scan</a:t>
            </a:r>
            <a:r>
              <a:rPr lang="es-ES" sz="1100" dirty="0">
                <a:solidFill>
                  <a:srgbClr val="FF0000"/>
                </a:solidFill>
              </a:rPr>
              <a:t> ( file ="./datos/var3.csv")</a:t>
            </a:r>
          </a:p>
          <a:p>
            <a:pPr algn="l"/>
            <a:r>
              <a:rPr lang="es-ES" sz="1100" dirty="0">
                <a:solidFill>
                  <a:srgbClr val="FF0000"/>
                </a:solidFill>
              </a:rPr>
              <a:t># Calculamos máximo , </a:t>
            </a:r>
            <a:r>
              <a:rPr lang="es-ES" sz="1100" dirty="0" err="1">
                <a:solidFill>
                  <a:srgbClr val="FF0000"/>
                </a:solidFill>
              </a:rPr>
              <a:t>minimo</a:t>
            </a:r>
            <a:r>
              <a:rPr lang="es-ES" sz="1100" dirty="0">
                <a:solidFill>
                  <a:srgbClr val="FF0000"/>
                </a:solidFill>
              </a:rPr>
              <a:t> y rango .</a:t>
            </a:r>
          </a:p>
          <a:p>
            <a:pPr algn="l"/>
            <a:r>
              <a:rPr lang="es-ES" sz="1100" dirty="0">
                <a:solidFill>
                  <a:srgbClr val="FF0000"/>
                </a:solidFill>
              </a:rPr>
              <a:t>( </a:t>
            </a:r>
            <a:r>
              <a:rPr lang="es-ES" sz="1100" dirty="0" err="1">
                <a:solidFill>
                  <a:srgbClr val="FF0000"/>
                </a:solidFill>
              </a:rPr>
              <a:t>minimo</a:t>
            </a:r>
            <a:r>
              <a:rPr lang="es-ES" sz="1100" dirty="0">
                <a:solidFill>
                  <a:srgbClr val="FF0000"/>
                </a:solidFill>
              </a:rPr>
              <a:t> = min( </a:t>
            </a:r>
            <a:r>
              <a:rPr lang="es-ES" sz="1100" dirty="0" err="1">
                <a:solidFill>
                  <a:srgbClr val="FF0000"/>
                </a:solidFill>
              </a:rPr>
              <a:t>vectorDatos</a:t>
            </a:r>
            <a:r>
              <a:rPr lang="es-ES" sz="1100" dirty="0">
                <a:solidFill>
                  <a:srgbClr val="FF0000"/>
                </a:solidFill>
              </a:rPr>
              <a:t> ) )</a:t>
            </a:r>
          </a:p>
          <a:p>
            <a:pPr algn="l"/>
            <a:r>
              <a:rPr lang="es-ES" sz="1100" dirty="0">
                <a:solidFill>
                  <a:srgbClr val="FF0000"/>
                </a:solidFill>
              </a:rPr>
              <a:t>( </a:t>
            </a:r>
            <a:r>
              <a:rPr lang="es-ES" sz="1100" dirty="0" err="1">
                <a:solidFill>
                  <a:srgbClr val="FF0000"/>
                </a:solidFill>
              </a:rPr>
              <a:t>maximo</a:t>
            </a:r>
            <a:r>
              <a:rPr lang="es-ES" sz="1100" dirty="0">
                <a:solidFill>
                  <a:srgbClr val="FF0000"/>
                </a:solidFill>
              </a:rPr>
              <a:t> = </a:t>
            </a:r>
            <a:r>
              <a:rPr lang="es-ES" sz="1100" dirty="0" err="1">
                <a:solidFill>
                  <a:srgbClr val="FF0000"/>
                </a:solidFill>
              </a:rPr>
              <a:t>max</a:t>
            </a:r>
            <a:r>
              <a:rPr lang="es-ES" sz="1100" dirty="0">
                <a:solidFill>
                  <a:srgbClr val="FF0000"/>
                </a:solidFill>
              </a:rPr>
              <a:t>( </a:t>
            </a:r>
            <a:r>
              <a:rPr lang="es-ES" sz="1100" dirty="0" err="1">
                <a:solidFill>
                  <a:srgbClr val="FF0000"/>
                </a:solidFill>
              </a:rPr>
              <a:t>vectorDatos</a:t>
            </a:r>
            <a:r>
              <a:rPr lang="es-ES" sz="1100" dirty="0">
                <a:solidFill>
                  <a:srgbClr val="FF0000"/>
                </a:solidFill>
              </a:rPr>
              <a:t> ) )</a:t>
            </a:r>
          </a:p>
          <a:p>
            <a:pPr algn="l"/>
            <a:r>
              <a:rPr lang="es-ES" sz="1100" dirty="0">
                <a:solidFill>
                  <a:srgbClr val="FF0000"/>
                </a:solidFill>
              </a:rPr>
              <a:t>( rango = </a:t>
            </a:r>
            <a:r>
              <a:rPr lang="es-ES" sz="1100" dirty="0" err="1">
                <a:solidFill>
                  <a:srgbClr val="FF0000"/>
                </a:solidFill>
              </a:rPr>
              <a:t>range</a:t>
            </a:r>
            <a:r>
              <a:rPr lang="es-ES" sz="1100" dirty="0">
                <a:solidFill>
                  <a:srgbClr val="FF0000"/>
                </a:solidFill>
              </a:rPr>
              <a:t> ( </a:t>
            </a:r>
            <a:r>
              <a:rPr lang="es-ES" sz="1100" dirty="0" err="1">
                <a:solidFill>
                  <a:srgbClr val="FF0000"/>
                </a:solidFill>
              </a:rPr>
              <a:t>vectorDatos</a:t>
            </a:r>
            <a:r>
              <a:rPr lang="es-ES" sz="1100" dirty="0">
                <a:solidFill>
                  <a:srgbClr val="FF0000"/>
                </a:solidFill>
              </a:rPr>
              <a:t> ) )</a:t>
            </a:r>
          </a:p>
          <a:p>
            <a:pPr algn="l"/>
            <a:r>
              <a:rPr lang="es-ES" sz="1100" dirty="0">
                <a:solidFill>
                  <a:srgbClr val="FF0000"/>
                </a:solidFill>
              </a:rPr>
              <a:t># Determinamos la longitud del vector de datos .</a:t>
            </a:r>
          </a:p>
          <a:p>
            <a:pPr algn="l"/>
            <a:r>
              <a:rPr lang="es-ES" sz="1100" dirty="0">
                <a:solidFill>
                  <a:srgbClr val="FF0000"/>
                </a:solidFill>
              </a:rPr>
              <a:t>( n = length ( </a:t>
            </a:r>
            <a:r>
              <a:rPr lang="es-ES" sz="1100" dirty="0" err="1">
                <a:solidFill>
                  <a:srgbClr val="FF0000"/>
                </a:solidFill>
              </a:rPr>
              <a:t>vectorDatos</a:t>
            </a:r>
            <a:r>
              <a:rPr lang="es-ES" sz="1100" dirty="0">
                <a:solidFill>
                  <a:srgbClr val="FF0000"/>
                </a:solidFill>
              </a:rPr>
              <a:t> ) )</a:t>
            </a:r>
          </a:p>
          <a:p>
            <a:pPr algn="l"/>
            <a:r>
              <a:rPr lang="es-ES" sz="1100" dirty="0">
                <a:solidFill>
                  <a:srgbClr val="FF0000"/>
                </a:solidFill>
              </a:rPr>
              <a:t># Hallamos las tablas de frecuencias :</a:t>
            </a:r>
          </a:p>
          <a:p>
            <a:pPr algn="l"/>
            <a:r>
              <a:rPr lang="es-ES" sz="1100" dirty="0">
                <a:solidFill>
                  <a:srgbClr val="FF0000"/>
                </a:solidFill>
              </a:rPr>
              <a:t># (1) absoluta , (2) relativa ,</a:t>
            </a:r>
          </a:p>
          <a:p>
            <a:pPr algn="l"/>
            <a:r>
              <a:rPr lang="es-ES" sz="1100" dirty="0">
                <a:solidFill>
                  <a:srgbClr val="FF0000"/>
                </a:solidFill>
              </a:rPr>
              <a:t># (3) acumulada , (4) acumulada relativa .</a:t>
            </a:r>
          </a:p>
          <a:p>
            <a:pPr algn="l"/>
            <a:r>
              <a:rPr lang="es-ES" sz="1100" dirty="0">
                <a:solidFill>
                  <a:srgbClr val="FF0000"/>
                </a:solidFill>
              </a:rPr>
              <a:t>( </a:t>
            </a:r>
            <a:r>
              <a:rPr lang="es-ES" sz="1100" dirty="0" err="1">
                <a:solidFill>
                  <a:srgbClr val="FF0000"/>
                </a:solidFill>
              </a:rPr>
              <a:t>tablaFrecAbs</a:t>
            </a:r>
            <a:r>
              <a:rPr lang="es-ES" sz="1100" dirty="0">
                <a:solidFill>
                  <a:srgbClr val="FF0000"/>
                </a:solidFill>
              </a:rPr>
              <a:t> = </a:t>
            </a:r>
            <a:r>
              <a:rPr lang="es-ES" sz="1100" dirty="0" err="1">
                <a:solidFill>
                  <a:srgbClr val="FF0000"/>
                </a:solidFill>
              </a:rPr>
              <a:t>table</a:t>
            </a:r>
            <a:r>
              <a:rPr lang="es-ES" sz="1100" dirty="0">
                <a:solidFill>
                  <a:srgbClr val="FF0000"/>
                </a:solidFill>
              </a:rPr>
              <a:t> ( </a:t>
            </a:r>
            <a:r>
              <a:rPr lang="es-ES" sz="1100" dirty="0" err="1">
                <a:solidFill>
                  <a:srgbClr val="FF0000"/>
                </a:solidFill>
              </a:rPr>
              <a:t>vectorDatos</a:t>
            </a:r>
            <a:r>
              <a:rPr lang="es-ES" sz="1100" dirty="0">
                <a:solidFill>
                  <a:srgbClr val="FF0000"/>
                </a:solidFill>
              </a:rPr>
              <a:t> ) )</a:t>
            </a:r>
          </a:p>
          <a:p>
            <a:pPr algn="l"/>
            <a:r>
              <a:rPr lang="es-ES" sz="1100" dirty="0">
                <a:solidFill>
                  <a:srgbClr val="FF0000"/>
                </a:solidFill>
              </a:rPr>
              <a:t>( </a:t>
            </a:r>
            <a:r>
              <a:rPr lang="es-ES" sz="1100" dirty="0" err="1">
                <a:solidFill>
                  <a:srgbClr val="FF0000"/>
                </a:solidFill>
              </a:rPr>
              <a:t>tablaFrecRel</a:t>
            </a:r>
            <a:r>
              <a:rPr lang="es-ES" sz="1100" dirty="0">
                <a:solidFill>
                  <a:srgbClr val="FF0000"/>
                </a:solidFill>
              </a:rPr>
              <a:t> = </a:t>
            </a:r>
            <a:r>
              <a:rPr lang="es-ES" sz="1100" dirty="0" err="1">
                <a:solidFill>
                  <a:srgbClr val="FF0000"/>
                </a:solidFill>
              </a:rPr>
              <a:t>tablaFrecAbs</a:t>
            </a:r>
            <a:r>
              <a:rPr lang="es-ES" sz="1100" dirty="0">
                <a:solidFill>
                  <a:srgbClr val="FF0000"/>
                </a:solidFill>
              </a:rPr>
              <a:t> / n )</a:t>
            </a:r>
          </a:p>
          <a:p>
            <a:pPr algn="l"/>
            <a:r>
              <a:rPr lang="es-ES" sz="1100" dirty="0">
                <a:solidFill>
                  <a:srgbClr val="FF0000"/>
                </a:solidFill>
              </a:rPr>
              <a:t>( </a:t>
            </a:r>
            <a:r>
              <a:rPr lang="es-ES" sz="1100" dirty="0" err="1">
                <a:solidFill>
                  <a:srgbClr val="FF0000"/>
                </a:solidFill>
              </a:rPr>
              <a:t>tablaFrecAcu</a:t>
            </a:r>
            <a:r>
              <a:rPr lang="es-ES" sz="1100" dirty="0">
                <a:solidFill>
                  <a:srgbClr val="FF0000"/>
                </a:solidFill>
              </a:rPr>
              <a:t> = </a:t>
            </a:r>
            <a:r>
              <a:rPr lang="es-ES" sz="1100" dirty="0" err="1">
                <a:solidFill>
                  <a:srgbClr val="FF0000"/>
                </a:solidFill>
              </a:rPr>
              <a:t>cumsum</a:t>
            </a:r>
            <a:r>
              <a:rPr lang="es-ES" sz="1100" dirty="0">
                <a:solidFill>
                  <a:srgbClr val="FF0000"/>
                </a:solidFill>
              </a:rPr>
              <a:t> ( </a:t>
            </a:r>
            <a:r>
              <a:rPr lang="es-ES" sz="1100" dirty="0" err="1">
                <a:solidFill>
                  <a:srgbClr val="FF0000"/>
                </a:solidFill>
              </a:rPr>
              <a:t>tablaFrecAbs</a:t>
            </a:r>
            <a:r>
              <a:rPr lang="es-ES" sz="1100" dirty="0">
                <a:solidFill>
                  <a:srgbClr val="FF0000"/>
                </a:solidFill>
              </a:rPr>
              <a:t> ) )</a:t>
            </a:r>
          </a:p>
          <a:p>
            <a:pPr algn="l"/>
            <a:r>
              <a:rPr lang="es-ES" sz="1100" dirty="0">
                <a:solidFill>
                  <a:srgbClr val="FF0000"/>
                </a:solidFill>
              </a:rPr>
              <a:t>( </a:t>
            </a:r>
            <a:r>
              <a:rPr lang="es-ES" sz="1100" dirty="0" err="1">
                <a:solidFill>
                  <a:srgbClr val="FF0000"/>
                </a:solidFill>
              </a:rPr>
              <a:t>tablaFrecRelAcu</a:t>
            </a:r>
            <a:r>
              <a:rPr lang="es-ES" sz="1100" dirty="0">
                <a:solidFill>
                  <a:srgbClr val="FF0000"/>
                </a:solidFill>
              </a:rPr>
              <a:t> = </a:t>
            </a:r>
            <a:r>
              <a:rPr lang="es-ES" sz="1100" dirty="0" err="1">
                <a:solidFill>
                  <a:srgbClr val="FF0000"/>
                </a:solidFill>
              </a:rPr>
              <a:t>cumsum</a:t>
            </a:r>
            <a:r>
              <a:rPr lang="es-ES" sz="1100" dirty="0">
                <a:solidFill>
                  <a:srgbClr val="FF0000"/>
                </a:solidFill>
              </a:rPr>
              <a:t> ( </a:t>
            </a:r>
            <a:r>
              <a:rPr lang="es-ES" sz="1100" dirty="0" err="1">
                <a:solidFill>
                  <a:srgbClr val="FF0000"/>
                </a:solidFill>
              </a:rPr>
              <a:t>tablaFrecRel</a:t>
            </a:r>
            <a:r>
              <a:rPr lang="es-ES" sz="1100" dirty="0">
                <a:solidFill>
                  <a:srgbClr val="FF0000"/>
                </a:solidFill>
              </a:rPr>
              <a:t> ) )</a:t>
            </a:r>
          </a:p>
          <a:p>
            <a:pPr algn="l"/>
            <a:r>
              <a:rPr lang="es-ES" sz="1100" dirty="0">
                <a:solidFill>
                  <a:srgbClr val="FF0000"/>
                </a:solidFill>
              </a:rPr>
              <a:t># Dibujamos un gráfico de barras de las frecuencias .</a:t>
            </a:r>
          </a:p>
          <a:p>
            <a:pPr algn="l"/>
            <a:r>
              <a:rPr lang="es-ES" sz="1100" dirty="0" err="1">
                <a:solidFill>
                  <a:srgbClr val="FF0000"/>
                </a:solidFill>
              </a:rPr>
              <a:t>barplot</a:t>
            </a:r>
            <a:r>
              <a:rPr lang="es-ES" sz="1100" dirty="0">
                <a:solidFill>
                  <a:srgbClr val="FF0000"/>
                </a:solidFill>
              </a:rPr>
              <a:t> ( </a:t>
            </a:r>
            <a:r>
              <a:rPr lang="es-ES" sz="1100" dirty="0" err="1">
                <a:solidFill>
                  <a:srgbClr val="FF0000"/>
                </a:solidFill>
              </a:rPr>
              <a:t>tablaFrecAbs</a:t>
            </a:r>
            <a:r>
              <a:rPr lang="es-ES" sz="1100" dirty="0">
                <a:solidFill>
                  <a:srgbClr val="FF0000"/>
                </a:solidFill>
              </a:rPr>
              <a:t> , col = </a:t>
            </a:r>
            <a:r>
              <a:rPr lang="es-ES" sz="1100" dirty="0" err="1">
                <a:solidFill>
                  <a:srgbClr val="FF0000"/>
                </a:solidFill>
              </a:rPr>
              <a:t>heat.colors</a:t>
            </a:r>
            <a:r>
              <a:rPr lang="es-ES" sz="1100" dirty="0">
                <a:solidFill>
                  <a:srgbClr val="FF0000"/>
                </a:solidFill>
              </a:rPr>
              <a:t>(15) )</a:t>
            </a:r>
          </a:p>
          <a:p>
            <a:pPr algn="l"/>
            <a:r>
              <a:rPr lang="es-ES" sz="1100" dirty="0">
                <a:solidFill>
                  <a:srgbClr val="FF0000"/>
                </a:solidFill>
              </a:rPr>
              <a:t># Y el diagrama de caja .</a:t>
            </a:r>
          </a:p>
          <a:p>
            <a:pPr algn="l"/>
            <a:r>
              <a:rPr lang="es-ES" sz="1100" dirty="0" err="1">
                <a:solidFill>
                  <a:srgbClr val="FF0000"/>
                </a:solidFill>
              </a:rPr>
              <a:t>boxplot</a:t>
            </a:r>
            <a:r>
              <a:rPr lang="es-ES" sz="1100" dirty="0">
                <a:solidFill>
                  <a:srgbClr val="FF0000"/>
                </a:solidFill>
              </a:rPr>
              <a:t> ( </a:t>
            </a:r>
            <a:r>
              <a:rPr lang="es-ES" sz="1100" dirty="0" err="1">
                <a:solidFill>
                  <a:srgbClr val="FF0000"/>
                </a:solidFill>
              </a:rPr>
              <a:t>vectorDatos</a:t>
            </a:r>
            <a:r>
              <a:rPr lang="es-ES" sz="1100" dirty="0">
                <a:solidFill>
                  <a:srgbClr val="FF0000"/>
                </a:solidFill>
              </a:rPr>
              <a:t> </a:t>
            </a:r>
            <a:r>
              <a:rPr lang="es-ES" sz="1100" dirty="0" smtClean="0">
                <a:solidFill>
                  <a:srgbClr val="FF0000"/>
                </a:solidFill>
              </a:rPr>
              <a:t>)</a:t>
            </a:r>
            <a:endParaRPr lang="es-ES" sz="1100" dirty="0">
              <a:solidFill>
                <a:srgbClr val="FF0000"/>
              </a:solidFill>
            </a:endParaRPr>
          </a:p>
        </p:txBody>
      </p:sp>
      <p:sp>
        <p:nvSpPr>
          <p:cNvPr id="7" name="6 Rectángulo"/>
          <p:cNvSpPr/>
          <p:nvPr/>
        </p:nvSpPr>
        <p:spPr>
          <a:xfrm>
            <a:off x="7020272" y="6012315"/>
            <a:ext cx="1607150" cy="600164"/>
          </a:xfrm>
          <a:prstGeom prst="rect">
            <a:avLst/>
          </a:prstGeom>
        </p:spPr>
        <p:txBody>
          <a:bodyPr wrap="square">
            <a:spAutoFit/>
          </a:bodyPr>
          <a:lstStyle/>
          <a:p>
            <a:r>
              <a:rPr lang="es-ES" sz="1100" i="1" dirty="0"/>
              <a:t>Inclusive podemos representar un gráfico de cajas </a:t>
            </a:r>
            <a:endParaRPr lang="es-PE" sz="1100" i="1" dirty="0"/>
          </a:p>
        </p:txBody>
      </p:sp>
    </p:spTree>
    <p:extLst>
      <p:ext uri="{BB962C8B-B14F-4D97-AF65-F5344CB8AC3E}">
        <p14:creationId xmlns:p14="http://schemas.microsoft.com/office/powerpoint/2010/main" val="31092708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
        <p:nvSpPr>
          <p:cNvPr id="2" name="1 Rectángulo"/>
          <p:cNvSpPr/>
          <p:nvPr/>
        </p:nvSpPr>
        <p:spPr>
          <a:xfrm>
            <a:off x="2286000" y="1052736"/>
            <a:ext cx="6390456" cy="3647152"/>
          </a:xfrm>
          <a:prstGeom prst="rect">
            <a:avLst/>
          </a:prstGeom>
        </p:spPr>
        <p:txBody>
          <a:bodyPr wrap="square">
            <a:spAutoFit/>
          </a:bodyPr>
          <a:lstStyle/>
          <a:p>
            <a:pPr algn="l"/>
            <a:r>
              <a:rPr lang="es-ES" sz="1100" dirty="0">
                <a:solidFill>
                  <a:srgbClr val="FF0000"/>
                </a:solidFill>
              </a:rPr>
              <a:t># Calculo de la media aritmética ,</a:t>
            </a:r>
          </a:p>
          <a:p>
            <a:pPr algn="l"/>
            <a:r>
              <a:rPr lang="es-ES" sz="1100" dirty="0">
                <a:solidFill>
                  <a:srgbClr val="FF0000"/>
                </a:solidFill>
              </a:rPr>
              <a:t>( media = mean (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la </a:t>
            </a:r>
            <a:r>
              <a:rPr lang="es-ES" sz="1100" dirty="0" err="1">
                <a:solidFill>
                  <a:srgbClr val="FF0000"/>
                </a:solidFill>
              </a:rPr>
              <a:t>cuasivarianza</a:t>
            </a:r>
            <a:r>
              <a:rPr lang="es-ES" sz="1100" dirty="0">
                <a:solidFill>
                  <a:srgbClr val="FF0000"/>
                </a:solidFill>
              </a:rPr>
              <a:t> muestral ,</a:t>
            </a:r>
          </a:p>
          <a:p>
            <a:pPr algn="l"/>
            <a:r>
              <a:rPr lang="es-ES" sz="1100" dirty="0">
                <a:solidFill>
                  <a:srgbClr val="FF0000"/>
                </a:solidFill>
              </a:rPr>
              <a:t>( </a:t>
            </a:r>
            <a:r>
              <a:rPr lang="es-ES" sz="1100" dirty="0" err="1">
                <a:solidFill>
                  <a:srgbClr val="FF0000"/>
                </a:solidFill>
              </a:rPr>
              <a:t>varMuestral</a:t>
            </a:r>
            <a:r>
              <a:rPr lang="es-ES" sz="1100" dirty="0">
                <a:solidFill>
                  <a:srgbClr val="FF0000"/>
                </a:solidFill>
              </a:rPr>
              <a:t> = </a:t>
            </a:r>
            <a:r>
              <a:rPr lang="es-ES" sz="1100" dirty="0" err="1">
                <a:solidFill>
                  <a:srgbClr val="FF0000"/>
                </a:solidFill>
              </a:rPr>
              <a:t>var</a:t>
            </a:r>
            <a:r>
              <a:rPr lang="es-ES" sz="1100" dirty="0">
                <a:solidFill>
                  <a:srgbClr val="FF0000"/>
                </a:solidFill>
              </a:rPr>
              <a:t>(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y la </a:t>
            </a:r>
            <a:r>
              <a:rPr lang="es-ES" sz="1100" dirty="0" err="1">
                <a:solidFill>
                  <a:srgbClr val="FF0000"/>
                </a:solidFill>
              </a:rPr>
              <a:t>cuasidesviación</a:t>
            </a:r>
            <a:r>
              <a:rPr lang="es-ES" sz="1100" dirty="0">
                <a:solidFill>
                  <a:srgbClr val="FF0000"/>
                </a:solidFill>
              </a:rPr>
              <a:t> típica .</a:t>
            </a:r>
          </a:p>
          <a:p>
            <a:pPr algn="l"/>
            <a:r>
              <a:rPr lang="es-ES" sz="1100" dirty="0">
                <a:solidFill>
                  <a:srgbClr val="FF0000"/>
                </a:solidFill>
              </a:rPr>
              <a:t>( </a:t>
            </a:r>
            <a:r>
              <a:rPr lang="es-ES" sz="1100" dirty="0" err="1">
                <a:solidFill>
                  <a:srgbClr val="FF0000"/>
                </a:solidFill>
              </a:rPr>
              <a:t>desvTipMuestral</a:t>
            </a:r>
            <a:r>
              <a:rPr lang="es-ES" sz="1100" dirty="0">
                <a:solidFill>
                  <a:srgbClr val="FF0000"/>
                </a:solidFill>
              </a:rPr>
              <a:t> = </a:t>
            </a:r>
            <a:r>
              <a:rPr lang="es-ES" sz="1100" dirty="0" err="1">
                <a:solidFill>
                  <a:srgbClr val="FF0000"/>
                </a:solidFill>
              </a:rPr>
              <a:t>sd</a:t>
            </a:r>
            <a:r>
              <a:rPr lang="es-ES" sz="1100" dirty="0">
                <a:solidFill>
                  <a:srgbClr val="FF0000"/>
                </a:solidFill>
              </a:rPr>
              <a:t>(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La varianza y desviación típica poblacionales</a:t>
            </a:r>
          </a:p>
          <a:p>
            <a:pPr algn="l"/>
            <a:r>
              <a:rPr lang="es-ES" sz="1100" dirty="0">
                <a:solidFill>
                  <a:srgbClr val="FF0000"/>
                </a:solidFill>
              </a:rPr>
              <a:t># se obtienen así:</a:t>
            </a:r>
          </a:p>
          <a:p>
            <a:pPr algn="l"/>
            <a:r>
              <a:rPr lang="es-ES" sz="1100" dirty="0">
                <a:solidFill>
                  <a:srgbClr val="FF0000"/>
                </a:solidFill>
              </a:rPr>
              <a:t>( </a:t>
            </a:r>
            <a:r>
              <a:rPr lang="es-ES" sz="1100" dirty="0" err="1">
                <a:solidFill>
                  <a:srgbClr val="FF0000"/>
                </a:solidFill>
              </a:rPr>
              <a:t>varPobl</a:t>
            </a:r>
            <a:r>
              <a:rPr lang="es-ES" sz="1100" dirty="0">
                <a:solidFill>
                  <a:srgbClr val="FF0000"/>
                </a:solidFill>
              </a:rPr>
              <a:t> = ( (n -1) / n ) * </a:t>
            </a:r>
            <a:r>
              <a:rPr lang="es-ES" sz="1100" dirty="0" err="1">
                <a:solidFill>
                  <a:srgbClr val="FF0000"/>
                </a:solidFill>
              </a:rPr>
              <a:t>varMuestral</a:t>
            </a:r>
            <a:r>
              <a:rPr lang="es-ES" sz="1100" dirty="0">
                <a:solidFill>
                  <a:srgbClr val="FF0000"/>
                </a:solidFill>
              </a:rPr>
              <a:t> )</a:t>
            </a:r>
          </a:p>
          <a:p>
            <a:pPr algn="l"/>
            <a:r>
              <a:rPr lang="es-ES" sz="1100" dirty="0">
                <a:solidFill>
                  <a:srgbClr val="FF0000"/>
                </a:solidFill>
              </a:rPr>
              <a:t>( </a:t>
            </a:r>
            <a:r>
              <a:rPr lang="es-ES" sz="1100" dirty="0" err="1">
                <a:solidFill>
                  <a:srgbClr val="FF0000"/>
                </a:solidFill>
              </a:rPr>
              <a:t>desvTipPobl</a:t>
            </a:r>
            <a:r>
              <a:rPr lang="es-ES" sz="1100" dirty="0">
                <a:solidFill>
                  <a:srgbClr val="FF0000"/>
                </a:solidFill>
              </a:rPr>
              <a:t> = </a:t>
            </a:r>
            <a:r>
              <a:rPr lang="es-ES" sz="1100" dirty="0" err="1">
                <a:solidFill>
                  <a:srgbClr val="FF0000"/>
                </a:solidFill>
              </a:rPr>
              <a:t>sqrt</a:t>
            </a:r>
            <a:r>
              <a:rPr lang="es-ES" sz="1100" dirty="0">
                <a:solidFill>
                  <a:srgbClr val="FF0000"/>
                </a:solidFill>
              </a:rPr>
              <a:t> ( </a:t>
            </a:r>
            <a:r>
              <a:rPr lang="es-ES" sz="1100" dirty="0" err="1">
                <a:solidFill>
                  <a:srgbClr val="FF0000"/>
                </a:solidFill>
              </a:rPr>
              <a:t>varPobl</a:t>
            </a:r>
            <a:r>
              <a:rPr lang="es-ES" sz="1100" dirty="0">
                <a:solidFill>
                  <a:srgbClr val="FF0000"/>
                </a:solidFill>
              </a:rPr>
              <a:t> ) )</a:t>
            </a:r>
          </a:p>
          <a:p>
            <a:pPr algn="l"/>
            <a:r>
              <a:rPr lang="es-ES" sz="1100" dirty="0">
                <a:solidFill>
                  <a:srgbClr val="FF0000"/>
                </a:solidFill>
              </a:rPr>
              <a:t># Calculamos la mediana .</a:t>
            </a:r>
          </a:p>
          <a:p>
            <a:pPr algn="l"/>
            <a:r>
              <a:rPr lang="es-ES" sz="1100" dirty="0">
                <a:solidFill>
                  <a:srgbClr val="FF0000"/>
                </a:solidFill>
              </a:rPr>
              <a:t>( mediana = median (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La función </a:t>
            </a:r>
            <a:r>
              <a:rPr lang="es-ES" sz="1100" dirty="0" err="1">
                <a:solidFill>
                  <a:srgbClr val="FF0000"/>
                </a:solidFill>
              </a:rPr>
              <a:t>summmary</a:t>
            </a:r>
            <a:r>
              <a:rPr lang="es-ES" sz="1100" dirty="0">
                <a:solidFill>
                  <a:srgbClr val="FF0000"/>
                </a:solidFill>
              </a:rPr>
              <a:t> muestra la media y varias</a:t>
            </a:r>
          </a:p>
          <a:p>
            <a:pPr algn="l"/>
            <a:r>
              <a:rPr lang="es-ES" sz="1100" dirty="0">
                <a:solidFill>
                  <a:srgbClr val="FF0000"/>
                </a:solidFill>
              </a:rPr>
              <a:t># medidas de posición ( cuartiles ).</a:t>
            </a:r>
          </a:p>
          <a:p>
            <a:pPr algn="l"/>
            <a:r>
              <a:rPr lang="es-ES" sz="1100" dirty="0" err="1">
                <a:solidFill>
                  <a:srgbClr val="FF0000"/>
                </a:solidFill>
              </a:rPr>
              <a:t>summary</a:t>
            </a:r>
            <a:r>
              <a:rPr lang="es-ES" sz="1100" dirty="0">
                <a:solidFill>
                  <a:srgbClr val="FF0000"/>
                </a:solidFill>
              </a:rPr>
              <a:t> (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El rango intercuartílico .</a:t>
            </a:r>
          </a:p>
          <a:p>
            <a:pPr algn="l"/>
            <a:r>
              <a:rPr lang="es-ES" sz="1100" dirty="0">
                <a:solidFill>
                  <a:srgbClr val="FF0000"/>
                </a:solidFill>
              </a:rPr>
              <a:t>( </a:t>
            </a:r>
            <a:r>
              <a:rPr lang="es-ES" sz="1100" dirty="0" err="1">
                <a:solidFill>
                  <a:srgbClr val="FF0000"/>
                </a:solidFill>
              </a:rPr>
              <a:t>rangoIntCuart</a:t>
            </a:r>
            <a:r>
              <a:rPr lang="es-ES" sz="1100" dirty="0">
                <a:solidFill>
                  <a:srgbClr val="FF0000"/>
                </a:solidFill>
              </a:rPr>
              <a:t> = IQR( </a:t>
            </a:r>
            <a:r>
              <a:rPr lang="es-ES" sz="1100" dirty="0" err="1">
                <a:solidFill>
                  <a:srgbClr val="FF0000"/>
                </a:solidFill>
              </a:rPr>
              <a:t>vectorDatos</a:t>
            </a:r>
            <a:r>
              <a:rPr lang="es-ES" sz="1100" dirty="0">
                <a:solidFill>
                  <a:srgbClr val="FF0000"/>
                </a:solidFill>
              </a:rPr>
              <a:t> ))</a:t>
            </a:r>
          </a:p>
          <a:p>
            <a:pPr algn="l"/>
            <a:r>
              <a:rPr lang="es-ES" sz="1100" dirty="0">
                <a:solidFill>
                  <a:srgbClr val="FF0000"/>
                </a:solidFill>
              </a:rPr>
              <a:t># Y algunos percentiles : 5 %, 15 %, 58 % y 75 %.</a:t>
            </a:r>
          </a:p>
          <a:p>
            <a:pPr algn="l"/>
            <a:r>
              <a:rPr lang="es-ES" sz="1100" dirty="0">
                <a:solidFill>
                  <a:srgbClr val="FF0000"/>
                </a:solidFill>
              </a:rPr>
              <a:t># Si deseas otros percentiles , modifica los</a:t>
            </a:r>
          </a:p>
          <a:p>
            <a:pPr algn="l"/>
            <a:r>
              <a:rPr lang="es-ES" sz="1100" dirty="0">
                <a:solidFill>
                  <a:srgbClr val="FF0000"/>
                </a:solidFill>
              </a:rPr>
              <a:t># valores del vector .</a:t>
            </a:r>
          </a:p>
          <a:p>
            <a:pPr algn="l"/>
            <a:r>
              <a:rPr lang="es-ES" sz="1100" dirty="0">
                <a:solidFill>
                  <a:srgbClr val="FF0000"/>
                </a:solidFill>
              </a:rPr>
              <a:t>( percentiles = </a:t>
            </a:r>
            <a:r>
              <a:rPr lang="es-ES" sz="1100" dirty="0" err="1">
                <a:solidFill>
                  <a:srgbClr val="FF0000"/>
                </a:solidFill>
              </a:rPr>
              <a:t>quantile</a:t>
            </a:r>
            <a:r>
              <a:rPr lang="es-ES" sz="1100" dirty="0">
                <a:solidFill>
                  <a:srgbClr val="FF0000"/>
                </a:solidFill>
              </a:rPr>
              <a:t> ( </a:t>
            </a:r>
            <a:r>
              <a:rPr lang="es-ES" sz="1100" dirty="0" err="1">
                <a:solidFill>
                  <a:srgbClr val="FF0000"/>
                </a:solidFill>
              </a:rPr>
              <a:t>vectorDatos</a:t>
            </a:r>
            <a:r>
              <a:rPr lang="es-ES" sz="1100" dirty="0">
                <a:solidFill>
                  <a:srgbClr val="FF0000"/>
                </a:solidFill>
              </a:rPr>
              <a:t> , c(0.05 , 0.15 , 0.58 , 0.75) ) )</a:t>
            </a:r>
            <a:endParaRPr lang="es-PE" sz="1100" dirty="0">
              <a:solidFill>
                <a:srgbClr val="FF0000"/>
              </a:solidFill>
            </a:endParaRPr>
          </a:p>
        </p:txBody>
      </p:sp>
    </p:spTree>
    <p:extLst>
      <p:ext uri="{BB962C8B-B14F-4D97-AF65-F5344CB8AC3E}">
        <p14:creationId xmlns:p14="http://schemas.microsoft.com/office/powerpoint/2010/main" val="41858389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979712" y="1484784"/>
            <a:ext cx="4887980" cy="5262979"/>
          </a:xfrm>
          <a:prstGeom prst="rect">
            <a:avLst/>
          </a:prstGeom>
          <a:solidFill>
            <a:srgbClr val="FFFF00"/>
          </a:solidFill>
        </p:spPr>
        <p:txBody>
          <a:bodyPr wrap="square">
            <a:spAutoFit/>
          </a:bodyPr>
          <a:lstStyle/>
          <a:p>
            <a:pPr algn="just"/>
            <a:r>
              <a:rPr lang="es-ES_tradnl" sz="1400" dirty="0" smtClean="0"/>
              <a:t>Instalar la librería «</a:t>
            </a:r>
            <a:r>
              <a:rPr lang="es-PE" sz="1400" dirty="0" err="1"/>
              <a:t>XLConnect</a:t>
            </a:r>
            <a:r>
              <a:rPr lang="es-ES_tradnl" sz="1400" dirty="0" smtClean="0"/>
              <a:t>»</a:t>
            </a:r>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ES_tradnl" sz="1400" dirty="0"/>
          </a:p>
          <a:p>
            <a:pPr algn="just"/>
            <a:endParaRPr lang="es-ES_tradnl" sz="1400" dirty="0" smtClean="0"/>
          </a:p>
          <a:p>
            <a:pPr algn="just"/>
            <a:endParaRPr lang="es-PE" sz="14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298676"/>
            <a:ext cx="4916984" cy="314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smtClean="0"/>
              <a:t>Aplicación:</a:t>
            </a:r>
            <a:endParaRPr lang="es-ES" sz="2400" dirty="0"/>
          </a:p>
        </p:txBody>
      </p:sp>
      <p:pic>
        <p:nvPicPr>
          <p:cNvPr id="7" name="Imagen 11"/>
          <p:cNvPicPr>
            <a:picLocks noChangeAspect="1"/>
          </p:cNvPicPr>
          <p:nvPr/>
        </p:nvPicPr>
        <p:blipFill>
          <a:blip r:embed="rId4"/>
          <a:stretch>
            <a:fillRect/>
          </a:stretch>
        </p:blipFill>
        <p:spPr>
          <a:xfrm>
            <a:off x="6868134" y="259601"/>
            <a:ext cx="2037648" cy="2017272"/>
          </a:xfrm>
          <a:prstGeom prst="rect">
            <a:avLst/>
          </a:prstGeom>
        </p:spPr>
      </p:pic>
      <p:sp>
        <p:nvSpPr>
          <p:cNvPr id="8" name="Rectángulo 4"/>
          <p:cNvSpPr/>
          <p:nvPr/>
        </p:nvSpPr>
        <p:spPr>
          <a:xfrm>
            <a:off x="7371695" y="2432140"/>
            <a:ext cx="1146137" cy="830997"/>
          </a:xfrm>
          <a:prstGeom prst="rect">
            <a:avLst/>
          </a:prstGeom>
        </p:spPr>
        <p:txBody>
          <a:bodyPr wrap="square">
            <a:spAutoFit/>
          </a:bodyPr>
          <a:lstStyle/>
          <a:p>
            <a:r>
              <a:rPr lang="es-PE" sz="800" dirty="0"/>
              <a:t>recuperado: http://superschulz.blogspot.pe/2011/03/consejos-para-escribir-una-carta.html</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1916832"/>
            <a:ext cx="3686175" cy="2733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6388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2 Rectángulo"/>
          <p:cNvSpPr/>
          <p:nvPr/>
        </p:nvSpPr>
        <p:spPr>
          <a:xfrm>
            <a:off x="2071811" y="636657"/>
            <a:ext cx="3868341" cy="461665"/>
          </a:xfrm>
          <a:prstGeom prst="rect">
            <a:avLst/>
          </a:prstGeom>
        </p:spPr>
        <p:txBody>
          <a:bodyPr wrap="square">
            <a:spAutoFit/>
          </a:bodyPr>
          <a:lstStyle/>
          <a:p>
            <a:pPr algn="l"/>
            <a:r>
              <a:rPr lang="es-PE" b="1" dirty="0">
                <a:latin typeface="+mj-lt"/>
                <a:ea typeface="+mj-ea"/>
                <a:cs typeface="+mj-cs"/>
              </a:rPr>
              <a:t>Funciones</a:t>
            </a:r>
          </a:p>
        </p:txBody>
      </p:sp>
      <p:pic>
        <p:nvPicPr>
          <p:cNvPr id="3" name="2 Imagen"/>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195736" y="1268760"/>
            <a:ext cx="5612130" cy="1163955"/>
          </a:xfrm>
          <a:prstGeom prst="rect">
            <a:avLst/>
          </a:prstGeom>
        </p:spPr>
      </p:pic>
      <p:pic>
        <p:nvPicPr>
          <p:cNvPr id="4" name="Picture 4" descr="Resultado de image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449248" y="2680761"/>
            <a:ext cx="3105105" cy="729025"/>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4063449" y="3573016"/>
            <a:ext cx="1876704" cy="461665"/>
          </a:xfrm>
          <a:prstGeom prst="rect">
            <a:avLst/>
          </a:prstGeom>
        </p:spPr>
        <p:txBody>
          <a:bodyPr wrap="square">
            <a:spAutoFit/>
          </a:bodyPr>
          <a:lstStyle/>
          <a:p>
            <a:r>
              <a:rPr lang="es-PE" sz="800" dirty="0"/>
              <a:t>Recuperado: http://www.exhibitsalive.com/modular/IpoANI.gif</a:t>
            </a:r>
          </a:p>
        </p:txBody>
      </p:sp>
      <p:sp>
        <p:nvSpPr>
          <p:cNvPr id="6" name="5 Rectángulo"/>
          <p:cNvSpPr/>
          <p:nvPr/>
        </p:nvSpPr>
        <p:spPr>
          <a:xfrm>
            <a:off x="2195736" y="4365104"/>
            <a:ext cx="5612130" cy="2031325"/>
          </a:xfrm>
          <a:prstGeom prst="rect">
            <a:avLst/>
          </a:prstGeom>
        </p:spPr>
        <p:txBody>
          <a:bodyPr wrap="square">
            <a:spAutoFit/>
          </a:bodyPr>
          <a:lstStyle/>
          <a:p>
            <a:pPr algn="l"/>
            <a:r>
              <a:rPr lang="en-US" sz="1400" dirty="0" err="1" smtClean="0">
                <a:solidFill>
                  <a:srgbClr val="000000"/>
                </a:solidFill>
              </a:rPr>
              <a:t>Ejemplo</a:t>
            </a:r>
            <a:r>
              <a:rPr lang="en-US" sz="1400" dirty="0" smtClean="0">
                <a:solidFill>
                  <a:srgbClr val="000000"/>
                </a:solidFill>
              </a:rPr>
              <a:t>:</a:t>
            </a:r>
            <a:endParaRPr lang="es-PE" sz="1400" dirty="0">
              <a:solidFill>
                <a:srgbClr val="000000"/>
              </a:solidFill>
            </a:endParaRPr>
          </a:p>
          <a:p>
            <a:pPr algn="l"/>
            <a:r>
              <a:rPr lang="en-US" sz="1400" b="1" dirty="0">
                <a:solidFill>
                  <a:srgbClr val="FF0000"/>
                </a:solidFill>
              </a:rPr>
              <a:t> </a:t>
            </a:r>
            <a:endParaRPr lang="es-PE" sz="1400" dirty="0">
              <a:solidFill>
                <a:srgbClr val="FF0000"/>
              </a:solidFill>
            </a:endParaRPr>
          </a:p>
          <a:p>
            <a:pPr algn="l"/>
            <a:r>
              <a:rPr lang="en-US" sz="1400" b="1" dirty="0" err="1">
                <a:solidFill>
                  <a:srgbClr val="FF0000"/>
                </a:solidFill>
              </a:rPr>
              <a:t>sumaimp</a:t>
            </a:r>
            <a:r>
              <a:rPr lang="en-US" sz="1400" b="1" dirty="0">
                <a:solidFill>
                  <a:srgbClr val="FF0000"/>
                </a:solidFill>
              </a:rPr>
              <a:t> &lt;- function (n){</a:t>
            </a:r>
            <a:endParaRPr lang="es-PE" sz="1400" dirty="0">
              <a:solidFill>
                <a:srgbClr val="FF0000"/>
              </a:solidFill>
            </a:endParaRPr>
          </a:p>
          <a:p>
            <a:pPr algn="l"/>
            <a:r>
              <a:rPr lang="en-US" sz="1400" b="1" dirty="0">
                <a:solidFill>
                  <a:srgbClr val="FF0000"/>
                </a:solidFill>
              </a:rPr>
              <a:t>	sum(</a:t>
            </a:r>
            <a:r>
              <a:rPr lang="en-US" sz="1400" b="1" dirty="0" err="1">
                <a:solidFill>
                  <a:srgbClr val="FF0000"/>
                </a:solidFill>
              </a:rPr>
              <a:t>seq</a:t>
            </a:r>
            <a:r>
              <a:rPr lang="en-US" sz="1400" b="1" dirty="0">
                <a:solidFill>
                  <a:srgbClr val="FF0000"/>
                </a:solidFill>
              </a:rPr>
              <a:t>(1, n, by = 2))</a:t>
            </a:r>
            <a:endParaRPr lang="es-PE" sz="1400" dirty="0">
              <a:solidFill>
                <a:srgbClr val="FF0000"/>
              </a:solidFill>
            </a:endParaRPr>
          </a:p>
          <a:p>
            <a:pPr algn="l"/>
            <a:r>
              <a:rPr lang="es-PE" sz="1400" b="1" dirty="0">
                <a:solidFill>
                  <a:srgbClr val="FF0000"/>
                </a:solidFill>
              </a:rPr>
              <a:t>}</a:t>
            </a:r>
            <a:endParaRPr lang="es-PE" sz="1400" dirty="0">
              <a:solidFill>
                <a:srgbClr val="FF0000"/>
              </a:solidFill>
            </a:endParaRPr>
          </a:p>
          <a:p>
            <a:pPr algn="l"/>
            <a:r>
              <a:rPr lang="es-PE" sz="1400" b="1" dirty="0">
                <a:solidFill>
                  <a:srgbClr val="FF0000"/>
                </a:solidFill>
              </a:rPr>
              <a:t> </a:t>
            </a:r>
            <a:endParaRPr lang="es-PE" sz="1400" dirty="0">
              <a:solidFill>
                <a:srgbClr val="FF0000"/>
              </a:solidFill>
            </a:endParaRPr>
          </a:p>
          <a:p>
            <a:pPr algn="l"/>
            <a:r>
              <a:rPr lang="es-PE" sz="1400" b="1" dirty="0" err="1">
                <a:solidFill>
                  <a:srgbClr val="FF0000"/>
                </a:solidFill>
              </a:rPr>
              <a:t>suim</a:t>
            </a:r>
            <a:r>
              <a:rPr lang="es-PE" sz="1400" b="1" dirty="0">
                <a:solidFill>
                  <a:srgbClr val="FF0000"/>
                </a:solidFill>
              </a:rPr>
              <a:t>&lt;-</a:t>
            </a:r>
            <a:r>
              <a:rPr lang="es-PE" sz="1400" b="1" dirty="0" err="1">
                <a:solidFill>
                  <a:srgbClr val="FF0000"/>
                </a:solidFill>
              </a:rPr>
              <a:t>sumaimp</a:t>
            </a:r>
            <a:r>
              <a:rPr lang="es-PE" sz="1400" b="1" dirty="0">
                <a:solidFill>
                  <a:srgbClr val="FF0000"/>
                </a:solidFill>
              </a:rPr>
              <a:t>(5);</a:t>
            </a:r>
            <a:r>
              <a:rPr lang="es-PE" sz="1400" b="1" dirty="0" err="1">
                <a:solidFill>
                  <a:srgbClr val="FF0000"/>
                </a:solidFill>
              </a:rPr>
              <a:t>suim</a:t>
            </a:r>
            <a:r>
              <a:rPr lang="es-PE" sz="1400" b="1" dirty="0">
                <a:solidFill>
                  <a:srgbClr val="FF0000"/>
                </a:solidFill>
              </a:rPr>
              <a:t> </a:t>
            </a:r>
            <a:r>
              <a:rPr lang="es-PE" sz="1400" dirty="0">
                <a:solidFill>
                  <a:srgbClr val="FF0000"/>
                </a:solidFill>
              </a:rPr>
              <a:t># Aplica la función</a:t>
            </a:r>
          </a:p>
          <a:p>
            <a:pPr algn="l"/>
            <a:r>
              <a:rPr lang="es-PE" sz="1400" b="1" dirty="0" err="1">
                <a:solidFill>
                  <a:srgbClr val="FF0000"/>
                </a:solidFill>
              </a:rPr>
              <a:t>sumaimp</a:t>
            </a:r>
            <a:r>
              <a:rPr lang="es-PE" sz="1400" b="1" dirty="0">
                <a:solidFill>
                  <a:srgbClr val="FF0000"/>
                </a:solidFill>
              </a:rPr>
              <a:t> </a:t>
            </a:r>
            <a:r>
              <a:rPr lang="es-PE" sz="1400" dirty="0">
                <a:solidFill>
                  <a:srgbClr val="FF0000"/>
                </a:solidFill>
              </a:rPr>
              <a:t># Devuelve la definición de la función</a:t>
            </a:r>
          </a:p>
          <a:p>
            <a:pPr algn="l"/>
            <a:r>
              <a:rPr lang="es-PE" sz="1400" b="1" dirty="0">
                <a:solidFill>
                  <a:srgbClr val="FF0000"/>
                </a:solidFill>
              </a:rPr>
              <a:t> </a:t>
            </a:r>
            <a:endParaRPr lang="es-PE" sz="1400" dirty="0">
              <a:solidFill>
                <a:srgbClr val="FF0000"/>
              </a:solidFill>
            </a:endParaRPr>
          </a:p>
        </p:txBody>
      </p:sp>
    </p:spTree>
    <p:extLst>
      <p:ext uri="{BB962C8B-B14F-4D97-AF65-F5344CB8AC3E}">
        <p14:creationId xmlns:p14="http://schemas.microsoft.com/office/powerpoint/2010/main" val="167285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117254" y="1456630"/>
            <a:ext cx="6559202" cy="5016758"/>
          </a:xfrm>
          <a:prstGeom prst="rect">
            <a:avLst/>
          </a:prstGeom>
        </p:spPr>
        <p:txBody>
          <a:bodyPr wrap="square">
            <a:spAutoFit/>
          </a:bodyPr>
          <a:lstStyle/>
          <a:p>
            <a:pPr algn="just"/>
            <a:r>
              <a:rPr lang="es-ES" sz="1600" u="sng" dirty="0" smtClean="0">
                <a:solidFill>
                  <a:srgbClr val="FF0000"/>
                </a:solidFill>
                <a:latin typeface="Calibri" pitchFamily="34" charset="0"/>
              </a:rPr>
              <a:t>R</a:t>
            </a:r>
            <a:r>
              <a:rPr lang="es-ES" sz="1600" dirty="0" smtClean="0">
                <a:latin typeface="Calibri" pitchFamily="34" charset="0"/>
              </a:rPr>
              <a:t> </a:t>
            </a:r>
            <a:r>
              <a:rPr lang="es-ES" sz="1600" dirty="0">
                <a:latin typeface="Calibri" pitchFamily="34" charset="0"/>
              </a:rPr>
              <a:t>es un lenguaje y un entorno de programación, es decir es un conjunto integrado de programas, para el manejo de datos, cálculos y gráficos.</a:t>
            </a:r>
          </a:p>
          <a:p>
            <a:pPr algn="just"/>
            <a:endParaRPr lang="es-ES" sz="1600" dirty="0">
              <a:latin typeface="Calibri" pitchFamily="34" charset="0"/>
            </a:endParaRPr>
          </a:p>
          <a:p>
            <a:pPr algn="just"/>
            <a:r>
              <a:rPr lang="es-ES" sz="1600" dirty="0">
                <a:solidFill>
                  <a:srgbClr val="000000"/>
                </a:solidFill>
                <a:latin typeface="Calibri" pitchFamily="34" charset="0"/>
              </a:rPr>
              <a:t>R</a:t>
            </a:r>
            <a:r>
              <a:rPr lang="es-ES" sz="1600" dirty="0">
                <a:latin typeface="Calibri" pitchFamily="34" charset="0"/>
              </a:rPr>
              <a:t> se distribuye bajo la licencia GNU GPL (licencia publica general) y está disponible para los sistemas operativos Windows, Macintosh, Unix y GNU/Linux</a:t>
            </a:r>
            <a:r>
              <a:rPr lang="es-ES" sz="1600" dirty="0" smtClean="0">
                <a:latin typeface="Calibri" pitchFamily="34" charset="0"/>
              </a:rPr>
              <a:t>.</a:t>
            </a:r>
          </a:p>
          <a:p>
            <a:pPr algn="just"/>
            <a:endParaRPr lang="es-ES" sz="1600" dirty="0">
              <a:latin typeface="Calibri" pitchFamily="34" charset="0"/>
            </a:endParaRPr>
          </a:p>
          <a:p>
            <a:pPr algn="just"/>
            <a:r>
              <a:rPr lang="es-ES" sz="1600" u="sng" dirty="0" smtClean="0">
                <a:solidFill>
                  <a:srgbClr val="FF0000"/>
                </a:solidFill>
                <a:latin typeface="Calibri" pitchFamily="34" charset="0"/>
              </a:rPr>
              <a:t>RStudio</a:t>
            </a:r>
            <a:r>
              <a:rPr lang="es-ES" sz="1600" dirty="0" smtClean="0">
                <a:latin typeface="Calibri" pitchFamily="34" charset="0"/>
              </a:rPr>
              <a:t> es </a:t>
            </a:r>
            <a:r>
              <a:rPr lang="es-ES" sz="1600" dirty="0">
                <a:latin typeface="Calibri" pitchFamily="34" charset="0"/>
              </a:rPr>
              <a:t>un entorno libre y de código abierto para el desarrollo integrado (IDE) de R. Se puede ejecutar en el escritorio (Windows, Mac o Linux) o incluso a través de Internet mediante el servidor RStudio.</a:t>
            </a:r>
          </a:p>
          <a:p>
            <a:pPr algn="just"/>
            <a:endParaRPr lang="es-ES" sz="1600" dirty="0" smtClean="0">
              <a:latin typeface="Calibri" pitchFamily="34" charset="0"/>
            </a:endParaRPr>
          </a:p>
          <a:p>
            <a:pPr algn="just"/>
            <a:r>
              <a:rPr lang="es-ES" sz="1600" dirty="0" smtClean="0">
                <a:latin typeface="Calibri" pitchFamily="34" charset="0"/>
              </a:rPr>
              <a:t>Entre </a:t>
            </a:r>
            <a:r>
              <a:rPr lang="es-ES" sz="1600" dirty="0">
                <a:latin typeface="Calibri" pitchFamily="34" charset="0"/>
              </a:rPr>
              <a:t>otras cosas encontramos que RStudio:</a:t>
            </a:r>
          </a:p>
          <a:p>
            <a:pPr marL="285750" indent="-285750" algn="just">
              <a:buFont typeface="Arial" pitchFamily="34" charset="0"/>
              <a:buChar char="•"/>
            </a:pPr>
            <a:r>
              <a:rPr lang="es-ES" sz="1600" dirty="0">
                <a:latin typeface="Calibri" pitchFamily="34" charset="0"/>
              </a:rPr>
              <a:t>Nos permite abrir varios scripts a la vez</a:t>
            </a:r>
          </a:p>
          <a:p>
            <a:pPr marL="285750" indent="-285750" algn="just">
              <a:buFont typeface="Arial" pitchFamily="34" charset="0"/>
              <a:buChar char="•"/>
            </a:pPr>
            <a:r>
              <a:rPr lang="es-ES" sz="1600" dirty="0">
                <a:latin typeface="Calibri" pitchFamily="34" charset="0"/>
              </a:rPr>
              <a:t>Nos permite ejecutar trozos de código con sólo marcarlo en los scripts</a:t>
            </a:r>
          </a:p>
          <a:p>
            <a:pPr marL="285750" indent="-285750" algn="just">
              <a:buFont typeface="Arial" pitchFamily="34" charset="0"/>
              <a:buChar char="•"/>
            </a:pPr>
            <a:r>
              <a:rPr lang="es-ES" sz="1600" dirty="0">
                <a:latin typeface="Calibri" pitchFamily="34" charset="0"/>
              </a:rPr>
              <a:t>Nos muestra el </a:t>
            </a:r>
            <a:r>
              <a:rPr lang="es-ES" sz="1600" dirty="0" err="1">
                <a:latin typeface="Calibri" pitchFamily="34" charset="0"/>
              </a:rPr>
              <a:t>workspace</a:t>
            </a:r>
            <a:endParaRPr lang="es-ES" sz="1600" dirty="0">
              <a:latin typeface="Calibri" pitchFamily="34" charset="0"/>
            </a:endParaRPr>
          </a:p>
          <a:p>
            <a:pPr marL="285750" indent="-285750" algn="just">
              <a:buFont typeface="Arial" pitchFamily="34" charset="0"/>
              <a:buChar char="•"/>
            </a:pPr>
            <a:r>
              <a:rPr lang="es-ES" sz="1600" dirty="0">
                <a:latin typeface="Calibri" pitchFamily="34" charset="0"/>
              </a:rPr>
              <a:t>Nos muestra el historial</a:t>
            </a:r>
          </a:p>
          <a:p>
            <a:pPr marL="285750" indent="-285750" algn="just">
              <a:buFont typeface="Arial" pitchFamily="34" charset="0"/>
              <a:buChar char="•"/>
            </a:pPr>
            <a:r>
              <a:rPr lang="es-ES" sz="1600" dirty="0">
                <a:latin typeface="Calibri" pitchFamily="34" charset="0"/>
              </a:rPr>
              <a:t>Nos muestra los objetos del </a:t>
            </a:r>
            <a:r>
              <a:rPr lang="es-ES" sz="1600" dirty="0" err="1">
                <a:latin typeface="Calibri" pitchFamily="34" charset="0"/>
              </a:rPr>
              <a:t>workspace</a:t>
            </a:r>
            <a:endParaRPr lang="es-ES" sz="1600" dirty="0">
              <a:latin typeface="Calibri" pitchFamily="34" charset="0"/>
            </a:endParaRPr>
          </a:p>
          <a:p>
            <a:pPr marL="285750" indent="-285750" algn="just">
              <a:buFont typeface="Arial" pitchFamily="34" charset="0"/>
              <a:buChar char="•"/>
            </a:pPr>
            <a:r>
              <a:rPr lang="es-ES" sz="1600" dirty="0">
                <a:latin typeface="Calibri" pitchFamily="34" charset="0"/>
              </a:rPr>
              <a:t>Integra la ayuda</a:t>
            </a:r>
          </a:p>
          <a:p>
            <a:pPr marL="285750" indent="-285750" algn="just">
              <a:buFont typeface="Arial" pitchFamily="34" charset="0"/>
              <a:buChar char="•"/>
            </a:pPr>
            <a:r>
              <a:rPr lang="es-ES" sz="1600" dirty="0">
                <a:latin typeface="Calibri" pitchFamily="34" charset="0"/>
              </a:rPr>
              <a:t>Integra la gestión de librerías</a:t>
            </a:r>
          </a:p>
          <a:p>
            <a:pPr algn="just"/>
            <a:endParaRPr lang="es-ES" sz="1600" dirty="0">
              <a:latin typeface="Calibri" pitchFamily="34" charset="0"/>
            </a:endParaRPr>
          </a:p>
        </p:txBody>
      </p:sp>
      <p:sp>
        <p:nvSpPr>
          <p:cNvPr id="6" name="5 Rectángulo"/>
          <p:cNvSpPr/>
          <p:nvPr/>
        </p:nvSpPr>
        <p:spPr>
          <a:xfrm>
            <a:off x="2117254" y="476672"/>
            <a:ext cx="5917604" cy="830997"/>
          </a:xfrm>
          <a:prstGeom prst="rect">
            <a:avLst/>
          </a:prstGeom>
        </p:spPr>
        <p:txBody>
          <a:bodyPr wrap="square">
            <a:spAutoFit/>
          </a:bodyPr>
          <a:lstStyle/>
          <a:p>
            <a:pPr algn="l"/>
            <a:r>
              <a:rPr lang="es-ES" b="1" dirty="0">
                <a:latin typeface="Calibri" pitchFamily="34" charset="0"/>
              </a:rPr>
              <a:t>Introducción al entorno R: </a:t>
            </a:r>
          </a:p>
          <a:p>
            <a:pPr algn="l"/>
            <a:r>
              <a:rPr lang="es-ES" b="1" dirty="0">
                <a:latin typeface="Calibri" pitchFamily="34" charset="0"/>
              </a:rPr>
              <a:t>¿Qué es </a:t>
            </a:r>
            <a:r>
              <a:rPr lang="es-ES" b="1" dirty="0" smtClean="0">
                <a:latin typeface="Calibri" pitchFamily="34" charset="0"/>
              </a:rPr>
              <a:t>R y RStudio?</a:t>
            </a:r>
            <a:endParaRPr lang="es-ES" b="1" dirty="0">
              <a:latin typeface="Calibri" pitchFamily="34" charset="0"/>
            </a:endParaRPr>
          </a:p>
        </p:txBody>
      </p:sp>
    </p:spTree>
    <p:extLst>
      <p:ext uri="{BB962C8B-B14F-4D97-AF65-F5344CB8AC3E}">
        <p14:creationId xmlns:p14="http://schemas.microsoft.com/office/powerpoint/2010/main" val="42595512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835696" y="476672"/>
            <a:ext cx="6729984" cy="3693319"/>
          </a:xfrm>
          <a:prstGeom prst="rect">
            <a:avLst/>
          </a:prstGeom>
        </p:spPr>
        <p:txBody>
          <a:bodyPr wrap="none">
            <a:spAutoFit/>
          </a:bodyPr>
          <a:lstStyle/>
          <a:p>
            <a:r>
              <a:rPr lang="es-ES" b="1" dirty="0" smtClean="0"/>
              <a:t>La función «for»</a:t>
            </a:r>
          </a:p>
          <a:p>
            <a:endParaRPr lang="es-ES" dirty="0" smtClean="0"/>
          </a:p>
          <a:p>
            <a:r>
              <a:rPr lang="es-ES" dirty="0" smtClean="0"/>
              <a:t>Repite </a:t>
            </a:r>
            <a:r>
              <a:rPr lang="es-ES" dirty="0"/>
              <a:t>una acción un nº determinado de </a:t>
            </a:r>
            <a:r>
              <a:rPr lang="es-ES" dirty="0" smtClean="0"/>
              <a:t>veces.</a:t>
            </a:r>
          </a:p>
          <a:p>
            <a:endParaRPr lang="es-ES" dirty="0" smtClean="0"/>
          </a:p>
          <a:p>
            <a:r>
              <a:rPr lang="es-ES" dirty="0" smtClean="0"/>
              <a:t>Ejemplo 1:</a:t>
            </a:r>
          </a:p>
          <a:p>
            <a:r>
              <a:rPr lang="pt-BR" dirty="0" smtClean="0">
                <a:solidFill>
                  <a:srgbClr val="FF0000"/>
                </a:solidFill>
              </a:rPr>
              <a:t>for(i </a:t>
            </a:r>
            <a:r>
              <a:rPr lang="pt-BR" dirty="0">
                <a:solidFill>
                  <a:srgbClr val="FF0000"/>
                </a:solidFill>
              </a:rPr>
              <a:t>in 1:10) </a:t>
            </a:r>
            <a:r>
              <a:rPr lang="pt-BR" dirty="0" err="1">
                <a:solidFill>
                  <a:srgbClr val="FF0000"/>
                </a:solidFill>
              </a:rPr>
              <a:t>cat</a:t>
            </a:r>
            <a:r>
              <a:rPr lang="pt-BR" dirty="0">
                <a:solidFill>
                  <a:srgbClr val="FF0000"/>
                </a:solidFill>
              </a:rPr>
              <a:t>("</a:t>
            </a:r>
            <a:r>
              <a:rPr lang="pt-BR" dirty="0" err="1">
                <a:solidFill>
                  <a:srgbClr val="FF0000"/>
                </a:solidFill>
              </a:rPr>
              <a:t>el</a:t>
            </a:r>
            <a:r>
              <a:rPr lang="pt-BR" dirty="0">
                <a:solidFill>
                  <a:srgbClr val="FF0000"/>
                </a:solidFill>
              </a:rPr>
              <a:t> valor de i es", i, "\n</a:t>
            </a:r>
            <a:r>
              <a:rPr lang="pt-BR" dirty="0" smtClean="0">
                <a:solidFill>
                  <a:srgbClr val="FF0000"/>
                </a:solidFill>
              </a:rPr>
              <a:t>")</a:t>
            </a:r>
          </a:p>
          <a:p>
            <a:endParaRPr lang="pt-BR" dirty="0">
              <a:solidFill>
                <a:srgbClr val="FF0000"/>
              </a:solidFill>
            </a:endParaRPr>
          </a:p>
          <a:p>
            <a:r>
              <a:rPr lang="es-ES" dirty="0" smtClean="0"/>
              <a:t>Ejemplos 2:</a:t>
            </a:r>
          </a:p>
          <a:p>
            <a:r>
              <a:rPr lang="es-ES" dirty="0" smtClean="0">
                <a:solidFill>
                  <a:srgbClr val="FF0000"/>
                </a:solidFill>
              </a:rPr>
              <a:t>Partiendo </a:t>
            </a:r>
            <a:r>
              <a:rPr lang="es-ES" dirty="0">
                <a:solidFill>
                  <a:srgbClr val="FF0000"/>
                </a:solidFill>
              </a:rPr>
              <a:t>de  </a:t>
            </a:r>
            <a:r>
              <a:rPr lang="es-ES" i="1" dirty="0">
                <a:solidFill>
                  <a:srgbClr val="FF0000"/>
                </a:solidFill>
              </a:rPr>
              <a:t>x&lt;-c("</a:t>
            </a:r>
            <a:r>
              <a:rPr lang="es-ES" i="1" dirty="0" err="1">
                <a:solidFill>
                  <a:srgbClr val="FF0000"/>
                </a:solidFill>
              </a:rPr>
              <a:t>a","b","c","d</a:t>
            </a:r>
            <a:r>
              <a:rPr lang="es-ES" i="1" dirty="0">
                <a:solidFill>
                  <a:srgbClr val="FF0000"/>
                </a:solidFill>
              </a:rPr>
              <a:t>") </a:t>
            </a:r>
            <a:r>
              <a:rPr lang="es-ES" dirty="0">
                <a:solidFill>
                  <a:srgbClr val="FF0000"/>
                </a:solidFill>
              </a:rPr>
              <a:t>que devuelven el mismo resultado:</a:t>
            </a:r>
            <a:br>
              <a:rPr lang="es-ES" dirty="0">
                <a:solidFill>
                  <a:srgbClr val="FF0000"/>
                </a:solidFill>
              </a:rPr>
            </a:br>
            <a:r>
              <a:rPr lang="es-ES" i="1" dirty="0">
                <a:solidFill>
                  <a:srgbClr val="FF0000"/>
                </a:solidFill>
              </a:rPr>
              <a:t/>
            </a:r>
            <a:br>
              <a:rPr lang="es-ES" i="1" dirty="0">
                <a:solidFill>
                  <a:srgbClr val="FF0000"/>
                </a:solidFill>
              </a:rPr>
            </a:br>
            <a:r>
              <a:rPr lang="es-ES" i="1" dirty="0" smtClean="0">
                <a:solidFill>
                  <a:srgbClr val="FF0000"/>
                </a:solidFill>
              </a:rPr>
              <a:t>for</a:t>
            </a:r>
            <a:r>
              <a:rPr lang="es-ES" b="1" i="1" dirty="0" smtClean="0">
                <a:solidFill>
                  <a:srgbClr val="FF0000"/>
                </a:solidFill>
              </a:rPr>
              <a:t>(i </a:t>
            </a:r>
            <a:r>
              <a:rPr lang="es-ES" b="1" i="1" dirty="0">
                <a:solidFill>
                  <a:srgbClr val="FF0000"/>
                </a:solidFill>
              </a:rPr>
              <a:t>in 1:6)</a:t>
            </a:r>
            <a:r>
              <a:rPr lang="es-ES" i="1" dirty="0">
                <a:solidFill>
                  <a:srgbClr val="FF0000"/>
                </a:solidFill>
              </a:rPr>
              <a:t> {</a:t>
            </a:r>
            <a:r>
              <a:rPr lang="es-ES" dirty="0">
                <a:solidFill>
                  <a:srgbClr val="FF0000"/>
                </a:solidFill>
              </a:rPr>
              <a:t/>
            </a:r>
            <a:br>
              <a:rPr lang="es-ES" dirty="0">
                <a:solidFill>
                  <a:srgbClr val="FF0000"/>
                </a:solidFill>
              </a:rPr>
            </a:br>
            <a:r>
              <a:rPr lang="es-ES" b="1" i="1" dirty="0" smtClean="0">
                <a:solidFill>
                  <a:srgbClr val="FF0000"/>
                </a:solidFill>
              </a:rPr>
              <a:t>print(x[i</a:t>
            </a:r>
            <a:r>
              <a:rPr lang="es-ES" b="1" i="1" dirty="0">
                <a:solidFill>
                  <a:srgbClr val="FF0000"/>
                </a:solidFill>
              </a:rPr>
              <a:t>])  </a:t>
            </a:r>
            <a:r>
              <a:rPr lang="es-ES" dirty="0" smtClean="0">
                <a:solidFill>
                  <a:srgbClr val="FF0000"/>
                </a:solidFill>
              </a:rPr>
              <a:t># </a:t>
            </a:r>
            <a:r>
              <a:rPr lang="es-ES" dirty="0">
                <a:solidFill>
                  <a:srgbClr val="FF0000"/>
                </a:solidFill>
              </a:rPr>
              <a:t>Imprime cada uno de los elementos de x.</a:t>
            </a:r>
            <a:br>
              <a:rPr lang="es-ES" dirty="0">
                <a:solidFill>
                  <a:srgbClr val="FF0000"/>
                </a:solidFill>
              </a:rPr>
            </a:br>
            <a:r>
              <a:rPr lang="es-ES" i="1" dirty="0" smtClean="0">
                <a:solidFill>
                  <a:srgbClr val="FF0000"/>
                </a:solidFill>
              </a:rPr>
              <a:t>}</a:t>
            </a:r>
            <a:r>
              <a:rPr lang="es-ES" dirty="0">
                <a:solidFill>
                  <a:srgbClr val="FF0000"/>
                </a:solidFill>
              </a:rPr>
              <a:t>                  </a:t>
            </a:r>
            <a:r>
              <a:rPr lang="es-ES" dirty="0" smtClean="0">
                <a:solidFill>
                  <a:srgbClr val="FF0000"/>
                </a:solidFill>
              </a:rPr>
              <a:t>#</a:t>
            </a:r>
            <a:r>
              <a:rPr lang="es-ES" dirty="0">
                <a:solidFill>
                  <a:srgbClr val="FF0000"/>
                </a:solidFill>
              </a:rPr>
              <a:t> Los dos últimos, al no existir en x aparecen como "NA"</a:t>
            </a:r>
          </a:p>
        </p:txBody>
      </p:sp>
    </p:spTree>
    <p:extLst>
      <p:ext uri="{BB962C8B-B14F-4D97-AF65-F5344CB8AC3E}">
        <p14:creationId xmlns:p14="http://schemas.microsoft.com/office/powerpoint/2010/main" val="1405125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04664"/>
            <a:ext cx="390525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1972024" y="764704"/>
            <a:ext cx="6934200" cy="71596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s-ES" sz="2400" b="1" dirty="0" smtClean="0"/>
              <a:t>Evaluación:</a:t>
            </a:r>
            <a:endParaRPr lang="es-ES" sz="2400" dirty="0"/>
          </a:p>
        </p:txBody>
      </p:sp>
      <p:sp>
        <p:nvSpPr>
          <p:cNvPr id="3" name="2 Rectángulo"/>
          <p:cNvSpPr/>
          <p:nvPr/>
        </p:nvSpPr>
        <p:spPr>
          <a:xfrm>
            <a:off x="4716016" y="2564904"/>
            <a:ext cx="2462768" cy="507831"/>
          </a:xfrm>
          <a:prstGeom prst="rect">
            <a:avLst/>
          </a:prstGeom>
        </p:spPr>
        <p:txBody>
          <a:bodyPr wrap="square">
            <a:spAutoFit/>
          </a:bodyPr>
          <a:lstStyle/>
          <a:p>
            <a:pPr algn="ctr"/>
            <a:r>
              <a:rPr lang="es-ES" sz="900" dirty="0" smtClean="0"/>
              <a:t>Recuperado: https</a:t>
            </a:r>
            <a:r>
              <a:rPr lang="es-ES" sz="900" dirty="0"/>
              <a:t>://s-media-cache-ak0.pinimg.com/originals/91/52/8d/91528d3952b8b1ffaa761c0efe54062e.jpg</a:t>
            </a:r>
          </a:p>
        </p:txBody>
      </p:sp>
      <p:sp>
        <p:nvSpPr>
          <p:cNvPr id="6" name="5 Rectángulo"/>
          <p:cNvSpPr/>
          <p:nvPr/>
        </p:nvSpPr>
        <p:spPr>
          <a:xfrm>
            <a:off x="1972024" y="1226075"/>
            <a:ext cx="2574032" cy="1754326"/>
          </a:xfrm>
          <a:prstGeom prst="rect">
            <a:avLst/>
          </a:prstGeom>
        </p:spPr>
        <p:txBody>
          <a:bodyPr wrap="square">
            <a:spAutoFit/>
          </a:bodyPr>
          <a:lstStyle/>
          <a:p>
            <a:r>
              <a:rPr lang="es-ES" dirty="0" smtClean="0"/>
              <a:t>Crear </a:t>
            </a:r>
            <a:r>
              <a:rPr lang="es-ES" dirty="0"/>
              <a:t>una función que calcule la secuencia de Fibonacci para una cantidad de números </a:t>
            </a:r>
            <a:r>
              <a:rPr lang="es-ES" dirty="0" smtClean="0"/>
              <a:t>arbitraria</a:t>
            </a:r>
            <a:r>
              <a:rPr lang="es-ES" dirty="0"/>
              <a:t> </a:t>
            </a:r>
            <a:r>
              <a:rPr lang="es-ES" dirty="0" smtClean="0"/>
              <a:t>usando los temas aprendidos.</a:t>
            </a:r>
            <a:endParaRPr lang="es-ES" dirty="0"/>
          </a:p>
        </p:txBody>
      </p:sp>
      <p:sp>
        <p:nvSpPr>
          <p:cNvPr id="7" name="6 Rectángulo"/>
          <p:cNvSpPr/>
          <p:nvPr/>
        </p:nvSpPr>
        <p:spPr>
          <a:xfrm>
            <a:off x="1971112" y="3356992"/>
            <a:ext cx="6489319" cy="3139321"/>
          </a:xfrm>
          <a:prstGeom prst="rect">
            <a:avLst/>
          </a:prstGeom>
          <a:solidFill>
            <a:srgbClr val="FFFF00"/>
          </a:solidFill>
        </p:spPr>
        <p:txBody>
          <a:bodyPr wrap="square">
            <a:spAutoFit/>
          </a:bodyPr>
          <a:lstStyle/>
          <a:p>
            <a:r>
              <a:rPr lang="es-ES" dirty="0">
                <a:solidFill>
                  <a:srgbClr val="FF0000"/>
                </a:solidFill>
              </a:rPr>
              <a:t>P</a:t>
            </a:r>
            <a:r>
              <a:rPr lang="es-ES" dirty="0" smtClean="0">
                <a:solidFill>
                  <a:srgbClr val="FF0000"/>
                </a:solidFill>
              </a:rPr>
              <a:t>ero </a:t>
            </a:r>
            <a:r>
              <a:rPr lang="es-ES" dirty="0">
                <a:solidFill>
                  <a:srgbClr val="FF0000"/>
                </a:solidFill>
              </a:rPr>
              <a:t>antes </a:t>
            </a:r>
            <a:r>
              <a:rPr lang="es-ES" dirty="0" smtClean="0">
                <a:solidFill>
                  <a:srgbClr val="FF0000"/>
                </a:solidFill>
              </a:rPr>
              <a:t>resolver el problema, </a:t>
            </a:r>
            <a:r>
              <a:rPr lang="es-ES" dirty="0">
                <a:solidFill>
                  <a:srgbClr val="FF0000"/>
                </a:solidFill>
              </a:rPr>
              <a:t>un poco de historia.</a:t>
            </a:r>
            <a:br>
              <a:rPr lang="es-ES" dirty="0">
                <a:solidFill>
                  <a:srgbClr val="FF0000"/>
                </a:solidFill>
              </a:rPr>
            </a:br>
            <a:r>
              <a:rPr lang="es-ES" dirty="0">
                <a:solidFill>
                  <a:srgbClr val="FF0000"/>
                </a:solidFill>
              </a:rPr>
              <a:t/>
            </a:r>
            <a:br>
              <a:rPr lang="es-ES" dirty="0">
                <a:solidFill>
                  <a:srgbClr val="FF0000"/>
                </a:solidFill>
              </a:rPr>
            </a:br>
            <a:r>
              <a:rPr lang="es-ES" dirty="0">
                <a:solidFill>
                  <a:srgbClr val="FF0000"/>
                </a:solidFill>
              </a:rPr>
              <a:t>La susodicha serie en cuestión, fue dada a conocer por </a:t>
            </a:r>
            <a:r>
              <a:rPr lang="es-ES" b="1" dirty="0">
                <a:solidFill>
                  <a:srgbClr val="FF0000"/>
                </a:solidFill>
              </a:rPr>
              <a:t>Leonardo de Pisa</a:t>
            </a:r>
            <a:r>
              <a:rPr lang="es-ES" dirty="0">
                <a:solidFill>
                  <a:srgbClr val="FF0000"/>
                </a:solidFill>
              </a:rPr>
              <a:t>, nuestro </a:t>
            </a:r>
            <a:r>
              <a:rPr lang="es-ES" i="1" dirty="0">
                <a:solidFill>
                  <a:srgbClr val="FF0000"/>
                </a:solidFill>
              </a:rPr>
              <a:t>Fibonacci</a:t>
            </a:r>
            <a:r>
              <a:rPr lang="es-ES" dirty="0">
                <a:solidFill>
                  <a:srgbClr val="FF0000"/>
                </a:solidFill>
              </a:rPr>
              <a:t>, gracias al libro que publicó: </a:t>
            </a:r>
            <a:r>
              <a:rPr lang="es-ES" b="1" dirty="0" err="1">
                <a:solidFill>
                  <a:srgbClr val="FF0000"/>
                </a:solidFill>
              </a:rPr>
              <a:t>Liber</a:t>
            </a:r>
            <a:r>
              <a:rPr lang="es-ES" b="1" dirty="0">
                <a:solidFill>
                  <a:srgbClr val="FF0000"/>
                </a:solidFill>
              </a:rPr>
              <a:t> </a:t>
            </a:r>
            <a:r>
              <a:rPr lang="es-ES" b="1" dirty="0" err="1">
                <a:solidFill>
                  <a:srgbClr val="FF0000"/>
                </a:solidFill>
              </a:rPr>
              <a:t>abaci</a:t>
            </a:r>
            <a:r>
              <a:rPr lang="es-ES" dirty="0">
                <a:solidFill>
                  <a:srgbClr val="FF0000"/>
                </a:solidFill>
              </a:rPr>
              <a:t> (</a:t>
            </a:r>
            <a:r>
              <a:rPr lang="es-ES" i="1" dirty="0">
                <a:solidFill>
                  <a:srgbClr val="FF0000"/>
                </a:solidFill>
              </a:rPr>
              <a:t>Libro del ábaco</a:t>
            </a:r>
            <a:r>
              <a:rPr lang="es-ES" dirty="0">
                <a:solidFill>
                  <a:srgbClr val="FF0000"/>
                </a:solidFill>
              </a:rPr>
              <a:t>), donde venía el famosísimo problema de los conejos.</a:t>
            </a:r>
            <a:br>
              <a:rPr lang="es-ES" dirty="0">
                <a:solidFill>
                  <a:srgbClr val="FF0000"/>
                </a:solidFill>
              </a:rPr>
            </a:br>
            <a:r>
              <a:rPr lang="es-ES" dirty="0">
                <a:solidFill>
                  <a:srgbClr val="FF0000"/>
                </a:solidFill>
              </a:rPr>
              <a:t/>
            </a:r>
            <a:br>
              <a:rPr lang="es-ES" dirty="0">
                <a:solidFill>
                  <a:srgbClr val="FF0000"/>
                </a:solidFill>
              </a:rPr>
            </a:br>
            <a:r>
              <a:rPr lang="es-ES" dirty="0">
                <a:solidFill>
                  <a:srgbClr val="FF0000"/>
                </a:solidFill>
              </a:rPr>
              <a:t>Aunque dicha sucesión, ya había salido a la luz mucho antes de que fuera publicada por Fibonacci, concretamente la habían estudiado matemáticos hindúes, tales cómo </a:t>
            </a:r>
            <a:r>
              <a:rPr lang="es-ES" i="1" dirty="0" err="1">
                <a:solidFill>
                  <a:srgbClr val="FF0000"/>
                </a:solidFill>
              </a:rPr>
              <a:t>Gopala</a:t>
            </a:r>
            <a:r>
              <a:rPr lang="es-ES" dirty="0">
                <a:solidFill>
                  <a:srgbClr val="FF0000"/>
                </a:solidFill>
              </a:rPr>
              <a:t> y </a:t>
            </a:r>
            <a:r>
              <a:rPr lang="es-ES" i="1" dirty="0" err="1">
                <a:solidFill>
                  <a:srgbClr val="FF0000"/>
                </a:solidFill>
              </a:rPr>
              <a:t>Hemachandra</a:t>
            </a:r>
            <a:r>
              <a:rPr lang="es-ES" dirty="0">
                <a:solidFill>
                  <a:srgbClr val="FF0000"/>
                </a:solidFill>
              </a:rPr>
              <a:t>, pero no se hizo famosa hasta que se publicó en el libro </a:t>
            </a:r>
            <a:r>
              <a:rPr lang="es-ES" i="1" dirty="0" err="1">
                <a:solidFill>
                  <a:srgbClr val="FF0000"/>
                </a:solidFill>
              </a:rPr>
              <a:t>Liber</a:t>
            </a:r>
            <a:r>
              <a:rPr lang="es-ES" i="1" dirty="0">
                <a:solidFill>
                  <a:srgbClr val="FF0000"/>
                </a:solidFill>
              </a:rPr>
              <a:t> </a:t>
            </a:r>
            <a:r>
              <a:rPr lang="es-ES" i="1" dirty="0" err="1">
                <a:solidFill>
                  <a:srgbClr val="FF0000"/>
                </a:solidFill>
              </a:rPr>
              <a:t>abaci</a:t>
            </a:r>
            <a:r>
              <a:rPr lang="es-ES" dirty="0" smtClean="0">
                <a:solidFill>
                  <a:srgbClr val="FF0000"/>
                </a:solidFill>
              </a:rPr>
              <a:t>.</a:t>
            </a:r>
            <a:endParaRPr lang="es-ES" dirty="0">
              <a:solidFill>
                <a:srgbClr val="FF0000"/>
              </a:solidFill>
            </a:endParaRPr>
          </a:p>
        </p:txBody>
      </p:sp>
    </p:spTree>
    <p:extLst>
      <p:ext uri="{BB962C8B-B14F-4D97-AF65-F5344CB8AC3E}">
        <p14:creationId xmlns:p14="http://schemas.microsoft.com/office/powerpoint/2010/main" val="21344624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836712"/>
            <a:ext cx="6477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2051720" y="5445224"/>
            <a:ext cx="6477000" cy="400110"/>
          </a:xfrm>
          <a:prstGeom prst="rect">
            <a:avLst/>
          </a:prstGeom>
        </p:spPr>
        <p:txBody>
          <a:bodyPr wrap="square">
            <a:spAutoFit/>
          </a:bodyPr>
          <a:lstStyle/>
          <a:p>
            <a:r>
              <a:rPr lang="es-ES" sz="1000" dirty="0" smtClean="0"/>
              <a:t>Recuperado: http</a:t>
            </a:r>
            <a:r>
              <a:rPr lang="es-ES" sz="1000" dirty="0"/>
              <a:t>://www.iesmateoaleman.es/espa/act/unidad4/tema_5/contenido/ODE-474bbb67-77e3-3d11-ba08-c27e9efc4e8d/5.1.FibonacciRabbit-2.png</a:t>
            </a:r>
          </a:p>
        </p:txBody>
      </p:sp>
    </p:spTree>
    <p:extLst>
      <p:ext uri="{BB962C8B-B14F-4D97-AF65-F5344CB8AC3E}">
        <p14:creationId xmlns:p14="http://schemas.microsoft.com/office/powerpoint/2010/main" val="15047207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63688" y="404664"/>
            <a:ext cx="7128792" cy="6186309"/>
          </a:xfrm>
          <a:prstGeom prst="rect">
            <a:avLst/>
          </a:prstGeom>
          <a:solidFill>
            <a:srgbClr val="FFFF00"/>
          </a:solidFill>
        </p:spPr>
        <p:txBody>
          <a:bodyPr wrap="square">
            <a:spAutoFit/>
          </a:bodyPr>
          <a:lstStyle/>
          <a:p>
            <a:r>
              <a:rPr lang="es-ES" dirty="0" smtClean="0">
                <a:solidFill>
                  <a:srgbClr val="FF0000"/>
                </a:solidFill>
              </a:rPr>
              <a:t>Pues </a:t>
            </a:r>
            <a:r>
              <a:rPr lang="es-ES" dirty="0">
                <a:solidFill>
                  <a:srgbClr val="FF0000"/>
                </a:solidFill>
              </a:rPr>
              <a:t>bien, la serie de Fibonacci, es aquella donde cada número es el resultado de sumar los dos que lo preceden. Así, la primera y más básica serie de Fibonacci sería:</a:t>
            </a:r>
            <a:br>
              <a:rPr lang="es-ES" dirty="0">
                <a:solidFill>
                  <a:srgbClr val="FF0000"/>
                </a:solidFill>
              </a:rPr>
            </a:br>
            <a:endParaRPr lang="es-ES" dirty="0">
              <a:solidFill>
                <a:srgbClr val="FF0000"/>
              </a:solidFill>
            </a:endParaRPr>
          </a:p>
          <a:p>
            <a:r>
              <a:rPr lang="es-ES" dirty="0">
                <a:solidFill>
                  <a:srgbClr val="FF0000"/>
                </a:solidFill>
              </a:rPr>
              <a:t>0, 1, 1, 2, 3, 5, 8, 13, 21, 34, 55, 89, 144, 233, ...</a:t>
            </a:r>
            <a:br>
              <a:rPr lang="es-ES" dirty="0">
                <a:solidFill>
                  <a:srgbClr val="FF0000"/>
                </a:solidFill>
              </a:rPr>
            </a:br>
            <a:r>
              <a:rPr lang="es-ES" dirty="0">
                <a:solidFill>
                  <a:srgbClr val="FF0000"/>
                </a:solidFill>
              </a:rPr>
              <a:t/>
            </a:r>
            <a:br>
              <a:rPr lang="es-ES" dirty="0">
                <a:solidFill>
                  <a:srgbClr val="FF0000"/>
                </a:solidFill>
              </a:rPr>
            </a:br>
            <a:r>
              <a:rPr lang="es-ES" dirty="0">
                <a:solidFill>
                  <a:srgbClr val="FF0000"/>
                </a:solidFill>
              </a:rPr>
              <a:t>Que responde a la fórmula:</a:t>
            </a:r>
            <a:br>
              <a:rPr lang="es-ES" dirty="0">
                <a:solidFill>
                  <a:srgbClr val="FF0000"/>
                </a:solidFill>
              </a:rPr>
            </a:br>
            <a:r>
              <a:rPr lang="es-ES" dirty="0">
                <a:solidFill>
                  <a:srgbClr val="FF0000"/>
                </a:solidFill>
              </a:rPr>
              <a:t/>
            </a:r>
            <a:br>
              <a:rPr lang="es-ES" dirty="0">
                <a:solidFill>
                  <a:srgbClr val="FF0000"/>
                </a:solidFill>
              </a:rPr>
            </a:br>
            <a:r>
              <a:rPr lang="es-ES" dirty="0" err="1">
                <a:solidFill>
                  <a:srgbClr val="FF0000"/>
                </a:solidFill>
              </a:rPr>
              <a:t>F</a:t>
            </a:r>
            <a:r>
              <a:rPr lang="es-ES" baseline="-25000" dirty="0" err="1">
                <a:solidFill>
                  <a:srgbClr val="FF0000"/>
                </a:solidFill>
              </a:rPr>
              <a:t>n</a:t>
            </a:r>
            <a:r>
              <a:rPr lang="es-ES" dirty="0">
                <a:solidFill>
                  <a:srgbClr val="FF0000"/>
                </a:solidFill>
              </a:rPr>
              <a:t>= F</a:t>
            </a:r>
            <a:r>
              <a:rPr lang="es-ES" baseline="-25000" dirty="0">
                <a:solidFill>
                  <a:srgbClr val="FF0000"/>
                </a:solidFill>
              </a:rPr>
              <a:t>n-1</a:t>
            </a:r>
            <a:r>
              <a:rPr lang="es-ES" dirty="0">
                <a:solidFill>
                  <a:srgbClr val="FF0000"/>
                </a:solidFill>
              </a:rPr>
              <a:t>+ F</a:t>
            </a:r>
            <a:r>
              <a:rPr lang="es-ES" baseline="-25000" dirty="0">
                <a:solidFill>
                  <a:srgbClr val="FF0000"/>
                </a:solidFill>
              </a:rPr>
              <a:t>n-2</a:t>
            </a:r>
            <a:r>
              <a:rPr lang="es-ES" dirty="0">
                <a:solidFill>
                  <a:srgbClr val="FF0000"/>
                </a:solidFill>
              </a:rPr>
              <a:t/>
            </a:r>
            <a:br>
              <a:rPr lang="es-ES" dirty="0">
                <a:solidFill>
                  <a:srgbClr val="FF0000"/>
                </a:solidFill>
              </a:rPr>
            </a:br>
            <a:r>
              <a:rPr lang="es-ES" dirty="0">
                <a:solidFill>
                  <a:srgbClr val="FF0000"/>
                </a:solidFill>
              </a:rPr>
              <a:t/>
            </a:r>
            <a:br>
              <a:rPr lang="es-ES" dirty="0">
                <a:solidFill>
                  <a:srgbClr val="FF0000"/>
                </a:solidFill>
              </a:rPr>
            </a:br>
            <a:r>
              <a:rPr lang="es-ES" dirty="0">
                <a:solidFill>
                  <a:srgbClr val="FF0000"/>
                </a:solidFill>
              </a:rPr>
              <a:t>De forma más estricta, matemáticamente hablando, la sucesión de Fibonacci es una progresión numérica tal que para todo </a:t>
            </a:r>
            <a:r>
              <a:rPr lang="es-ES" i="1" dirty="0">
                <a:solidFill>
                  <a:srgbClr val="FF0000"/>
                </a:solidFill>
              </a:rPr>
              <a:t>n</a:t>
            </a:r>
            <a:r>
              <a:rPr lang="es-ES" dirty="0">
                <a:solidFill>
                  <a:srgbClr val="FF0000"/>
                </a:solidFill>
              </a:rPr>
              <a:t> perteneciente a </a:t>
            </a:r>
            <a:r>
              <a:rPr lang="es-ES" i="1" dirty="0">
                <a:solidFill>
                  <a:srgbClr val="FF0000"/>
                </a:solidFill>
              </a:rPr>
              <a:t>N</a:t>
            </a:r>
            <a:r>
              <a:rPr lang="es-ES" dirty="0">
                <a:solidFill>
                  <a:srgbClr val="FF0000"/>
                </a:solidFill>
              </a:rPr>
              <a:t>, suponiendo que la serie empieza en 0, tenemos que:</a:t>
            </a:r>
            <a:br>
              <a:rPr lang="es-ES" dirty="0">
                <a:solidFill>
                  <a:srgbClr val="FF0000"/>
                </a:solidFill>
              </a:rPr>
            </a:br>
            <a:r>
              <a:rPr lang="es-ES" dirty="0">
                <a:solidFill>
                  <a:srgbClr val="FF0000"/>
                </a:solidFill>
              </a:rPr>
              <a:t/>
            </a:r>
            <a:br>
              <a:rPr lang="es-ES" dirty="0">
                <a:solidFill>
                  <a:srgbClr val="FF0000"/>
                </a:solidFill>
              </a:rPr>
            </a:br>
            <a:r>
              <a:rPr lang="es-ES" dirty="0" smtClean="0">
                <a:solidFill>
                  <a:srgbClr val="FF0000"/>
                </a:solidFill>
              </a:rPr>
              <a:t>F(1</a:t>
            </a:r>
            <a:r>
              <a:rPr lang="es-ES" dirty="0">
                <a:solidFill>
                  <a:srgbClr val="FF0000"/>
                </a:solidFill>
              </a:rPr>
              <a:t>) = 0....................; para n = 1 </a:t>
            </a:r>
            <a:endParaRPr lang="es-ES" dirty="0" smtClean="0">
              <a:solidFill>
                <a:srgbClr val="FF0000"/>
              </a:solidFill>
            </a:endParaRPr>
          </a:p>
          <a:p>
            <a:r>
              <a:rPr lang="es-ES" dirty="0" smtClean="0">
                <a:solidFill>
                  <a:srgbClr val="FF0000"/>
                </a:solidFill>
              </a:rPr>
              <a:t>(</a:t>
            </a:r>
            <a:r>
              <a:rPr lang="es-ES" dirty="0">
                <a:solidFill>
                  <a:srgbClr val="FF0000"/>
                </a:solidFill>
              </a:rPr>
              <a:t>Suponiendo que es el primer término de la serie</a:t>
            </a:r>
            <a:r>
              <a:rPr lang="es-ES" dirty="0" smtClean="0">
                <a:solidFill>
                  <a:srgbClr val="FF0000"/>
                </a:solidFill>
              </a:rPr>
              <a:t>)</a:t>
            </a:r>
          </a:p>
          <a:p>
            <a:r>
              <a:rPr lang="es-ES" dirty="0">
                <a:solidFill>
                  <a:srgbClr val="FF0000"/>
                </a:solidFill>
              </a:rPr>
              <a:t/>
            </a:r>
            <a:br>
              <a:rPr lang="es-ES" dirty="0">
                <a:solidFill>
                  <a:srgbClr val="FF0000"/>
                </a:solidFill>
              </a:rPr>
            </a:br>
            <a:r>
              <a:rPr lang="es-ES" dirty="0" smtClean="0">
                <a:solidFill>
                  <a:srgbClr val="FF0000"/>
                </a:solidFill>
              </a:rPr>
              <a:t>F(2</a:t>
            </a:r>
            <a:r>
              <a:rPr lang="es-ES" dirty="0">
                <a:solidFill>
                  <a:srgbClr val="FF0000"/>
                </a:solidFill>
              </a:rPr>
              <a:t>) = 1....................; para n = 2 </a:t>
            </a:r>
            <a:endParaRPr lang="es-ES" dirty="0" smtClean="0">
              <a:solidFill>
                <a:srgbClr val="FF0000"/>
              </a:solidFill>
            </a:endParaRPr>
          </a:p>
          <a:p>
            <a:r>
              <a:rPr lang="es-ES" dirty="0" smtClean="0">
                <a:solidFill>
                  <a:srgbClr val="FF0000"/>
                </a:solidFill>
              </a:rPr>
              <a:t>(</a:t>
            </a:r>
            <a:r>
              <a:rPr lang="es-ES" dirty="0">
                <a:solidFill>
                  <a:srgbClr val="FF0000"/>
                </a:solidFill>
              </a:rPr>
              <a:t>El segundo término de la serie</a:t>
            </a:r>
            <a:r>
              <a:rPr lang="es-ES" dirty="0" smtClean="0">
                <a:solidFill>
                  <a:srgbClr val="FF0000"/>
                </a:solidFill>
              </a:rPr>
              <a:t>)</a:t>
            </a:r>
          </a:p>
          <a:p>
            <a:r>
              <a:rPr lang="es-ES" dirty="0">
                <a:solidFill>
                  <a:srgbClr val="FF0000"/>
                </a:solidFill>
              </a:rPr>
              <a:t/>
            </a:r>
            <a:br>
              <a:rPr lang="es-ES" dirty="0">
                <a:solidFill>
                  <a:srgbClr val="FF0000"/>
                </a:solidFill>
              </a:rPr>
            </a:br>
            <a:r>
              <a:rPr lang="es-ES" dirty="0" smtClean="0">
                <a:solidFill>
                  <a:srgbClr val="FF0000"/>
                </a:solidFill>
              </a:rPr>
              <a:t>F(n</a:t>
            </a:r>
            <a:r>
              <a:rPr lang="es-ES" dirty="0">
                <a:solidFill>
                  <a:srgbClr val="FF0000"/>
                </a:solidFill>
              </a:rPr>
              <a:t>) = F</a:t>
            </a:r>
            <a:r>
              <a:rPr lang="es-ES" baseline="-25000" dirty="0">
                <a:solidFill>
                  <a:srgbClr val="FF0000"/>
                </a:solidFill>
              </a:rPr>
              <a:t>n-1</a:t>
            </a:r>
            <a:r>
              <a:rPr lang="es-ES" dirty="0">
                <a:solidFill>
                  <a:srgbClr val="FF0000"/>
                </a:solidFill>
              </a:rPr>
              <a:t>+ F</a:t>
            </a:r>
            <a:r>
              <a:rPr lang="es-ES" baseline="-25000" dirty="0">
                <a:solidFill>
                  <a:srgbClr val="FF0000"/>
                </a:solidFill>
              </a:rPr>
              <a:t>n-2</a:t>
            </a:r>
            <a:r>
              <a:rPr lang="es-ES" dirty="0">
                <a:solidFill>
                  <a:srgbClr val="FF0000"/>
                </a:solidFill>
              </a:rPr>
              <a:t>.......; para todo n &gt; 2.</a:t>
            </a:r>
            <a:r>
              <a:rPr lang="es-ES" dirty="0"/>
              <a:t/>
            </a:r>
            <a:br>
              <a:rPr lang="es-ES" dirty="0"/>
            </a:br>
            <a:endParaRPr lang="es-ES" dirty="0"/>
          </a:p>
        </p:txBody>
      </p:sp>
    </p:spTree>
    <p:extLst>
      <p:ext uri="{BB962C8B-B14F-4D97-AF65-F5344CB8AC3E}">
        <p14:creationId xmlns:p14="http://schemas.microsoft.com/office/powerpoint/2010/main" val="3568932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1763688" y="889844"/>
            <a:ext cx="6984776" cy="3416320"/>
          </a:xfrm>
          <a:prstGeom prst="rect">
            <a:avLst/>
          </a:prstGeom>
          <a:solidFill>
            <a:srgbClr val="FFFF00"/>
          </a:solidFill>
        </p:spPr>
        <p:txBody>
          <a:bodyPr wrap="square">
            <a:spAutoFit/>
          </a:bodyPr>
          <a:lstStyle/>
          <a:p>
            <a:r>
              <a:rPr lang="es-ES" dirty="0">
                <a:solidFill>
                  <a:srgbClr val="FF0000"/>
                </a:solidFill>
              </a:rPr>
              <a:t>Profundizaremos un poquito más, que la ocasión lo merece. Analizaremos cómo se puede representar, de forma geométrica, esta serie:</a:t>
            </a:r>
            <a:br>
              <a:rPr lang="es-ES" dirty="0">
                <a:solidFill>
                  <a:srgbClr val="FF0000"/>
                </a:solidFill>
              </a:rPr>
            </a:br>
            <a:r>
              <a:rPr lang="es-ES" dirty="0">
                <a:solidFill>
                  <a:srgbClr val="FF0000"/>
                </a:solidFill>
              </a:rPr>
              <a:t>Comenzamos dibujando un cuadrado de lado 1.</a:t>
            </a:r>
          </a:p>
          <a:p>
            <a:r>
              <a:rPr lang="es-ES" dirty="0">
                <a:solidFill>
                  <a:srgbClr val="FF0000"/>
                </a:solidFill>
              </a:rPr>
              <a:t>Apoyado en uno de sus lados, de lado 1, dibujamos otro cuadrado igual. Dispondremos ahora de dos cuadrados de lado 1 respectivamente.</a:t>
            </a:r>
            <a:br>
              <a:rPr lang="es-ES" dirty="0">
                <a:solidFill>
                  <a:srgbClr val="FF0000"/>
                </a:solidFill>
              </a:rPr>
            </a:br>
            <a:endParaRPr lang="es-ES" dirty="0">
              <a:solidFill>
                <a:srgbClr val="FF0000"/>
              </a:solidFill>
            </a:endParaRPr>
          </a:p>
          <a:p>
            <a:r>
              <a:rPr lang="es-ES" dirty="0">
                <a:solidFill>
                  <a:srgbClr val="FF0000"/>
                </a:solidFill>
              </a:rPr>
              <a:t>Apoyándonos simultáneamente en estos dos cuadrados, en conjunto hacen 2 lados, dibujamos un cuadrado de lado 2.</a:t>
            </a:r>
          </a:p>
          <a:p>
            <a:r>
              <a:rPr lang="es-ES" dirty="0">
                <a:solidFill>
                  <a:srgbClr val="FF0000"/>
                </a:solidFill>
              </a:rPr>
              <a:t>Apoyándonos en este y en uno de los anteriores un cuadrado de lado 3</a:t>
            </a:r>
          </a:p>
          <a:p>
            <a:r>
              <a:rPr lang="es-ES" dirty="0">
                <a:solidFill>
                  <a:srgbClr val="FF0000"/>
                </a:solidFill>
              </a:rPr>
              <a:t>etc...</a:t>
            </a:r>
          </a:p>
          <a:p>
            <a:r>
              <a:rPr lang="es-ES" dirty="0">
                <a:solidFill>
                  <a:srgbClr val="FF0000"/>
                </a:solidFill>
              </a:rPr>
              <a:t>Obtendríamos la siguiente figura:</a:t>
            </a:r>
          </a:p>
        </p:txBody>
      </p:sp>
      <p:pic>
        <p:nvPicPr>
          <p:cNvPr id="3078" name="Picture 6" descr="http://i657.photobucket.com/albums/uu300/BlogAqueronte/Programa%20R/Fibonacci/Imagen1_Fibonacc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038" y="4725144"/>
            <a:ext cx="2124075" cy="131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2634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63688" y="548680"/>
            <a:ext cx="6840760" cy="646331"/>
          </a:xfrm>
          <a:prstGeom prst="rect">
            <a:avLst/>
          </a:prstGeom>
          <a:solidFill>
            <a:srgbClr val="FFFF00"/>
          </a:solidFill>
        </p:spPr>
        <p:txBody>
          <a:bodyPr wrap="square">
            <a:spAutoFit/>
          </a:bodyPr>
          <a:lstStyle/>
          <a:p>
            <a:r>
              <a:rPr lang="es-ES" dirty="0">
                <a:solidFill>
                  <a:srgbClr val="FF0000"/>
                </a:solidFill>
              </a:rPr>
              <a:t>Si ahora, unimos los vértices de los rectángulos que hemos creado, se nos va formando una curva denominada: la </a:t>
            </a:r>
            <a:r>
              <a:rPr lang="es-ES" b="1" dirty="0">
                <a:solidFill>
                  <a:srgbClr val="FF0000"/>
                </a:solidFill>
              </a:rPr>
              <a:t>espiral de </a:t>
            </a:r>
            <a:r>
              <a:rPr lang="es-ES" b="1" dirty="0" err="1">
                <a:solidFill>
                  <a:srgbClr val="FF0000"/>
                </a:solidFill>
              </a:rPr>
              <a:t>Durero</a:t>
            </a:r>
            <a:r>
              <a:rPr lang="es-ES" dirty="0">
                <a:solidFill>
                  <a:srgbClr val="FF0000"/>
                </a:solidFill>
              </a:rPr>
              <a:t>:</a:t>
            </a:r>
          </a:p>
        </p:txBody>
      </p:sp>
      <p:pic>
        <p:nvPicPr>
          <p:cNvPr id="4098" name="Picture 2" descr="http://i657.photobucket.com/albums/uu300/BlogAqueronte/Programa%20R/Fibonacci/Imagen2_Fibonacci.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0882" y="1217787"/>
            <a:ext cx="2846372" cy="1800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642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2 Rectángulo"/>
          <p:cNvSpPr/>
          <p:nvPr/>
        </p:nvSpPr>
        <p:spPr>
          <a:xfrm>
            <a:off x="2168860" y="1167348"/>
            <a:ext cx="6390456" cy="2973122"/>
          </a:xfrm>
          <a:prstGeom prst="rect">
            <a:avLst/>
          </a:prstGeom>
        </p:spPr>
        <p:txBody>
          <a:bodyPr wrap="square">
            <a:spAutoFit/>
          </a:bodyPr>
          <a:lstStyle/>
          <a:p>
            <a:pPr marL="534988" indent="-534988" algn="l" eaLnBrk="1" fontAlgn="auto" hangingPunct="1">
              <a:lnSpc>
                <a:spcPct val="120000"/>
              </a:lnSpc>
              <a:spcBef>
                <a:spcPts val="0"/>
              </a:spcBef>
              <a:spcAft>
                <a:spcPts val="0"/>
              </a:spcAft>
              <a:buFont typeface="+mj-lt"/>
              <a:buAutoNum type="arabicPeriod"/>
              <a:defRPr/>
            </a:pPr>
            <a:r>
              <a:rPr lang="es-PE" sz="1200" dirty="0" smtClean="0">
                <a:latin typeface="Arial" pitchFamily="34" charset="0"/>
                <a:cs typeface="Arial" pitchFamily="34" charset="0"/>
              </a:rPr>
              <a:t>https</a:t>
            </a:r>
            <a:r>
              <a:rPr lang="es-PE" sz="1200" dirty="0">
                <a:latin typeface="Arial" pitchFamily="34" charset="0"/>
                <a:cs typeface="Arial" pitchFamily="34" charset="0"/>
              </a:rPr>
              <a:t>://cran.r-project.org/web/views/Psychometrics.html</a:t>
            </a:r>
          </a:p>
          <a:p>
            <a:pPr marL="534988" indent="-534988" algn="l" eaLnBrk="1" fontAlgn="auto" hangingPunct="1">
              <a:lnSpc>
                <a:spcPct val="120000"/>
              </a:lnSpc>
              <a:spcBef>
                <a:spcPts val="0"/>
              </a:spcBef>
              <a:spcAft>
                <a:spcPts val="0"/>
              </a:spcAft>
              <a:buFont typeface="+mj-lt"/>
              <a:buAutoNum type="arabicPeriod"/>
              <a:defRPr/>
            </a:pPr>
            <a:r>
              <a:rPr lang="es-PE" sz="1200" dirty="0">
                <a:latin typeface="Arial" pitchFamily="34" charset="0"/>
                <a:cs typeface="Arial" pitchFamily="34" charset="0"/>
              </a:rPr>
              <a:t>Una de las páginas con buena documentación sobre R y psicometría es la </a:t>
            </a:r>
            <a:r>
              <a:rPr lang="es-PE" sz="1200" dirty="0" smtClean="0">
                <a:latin typeface="Arial" pitchFamily="34" charset="0"/>
                <a:cs typeface="Arial" pitchFamily="34" charset="0"/>
              </a:rPr>
              <a:t>de William </a:t>
            </a:r>
            <a:r>
              <a:rPr lang="es-PE" sz="1200" dirty="0" err="1" smtClean="0">
                <a:latin typeface="Arial" pitchFamily="34" charset="0"/>
                <a:cs typeface="Arial" pitchFamily="34" charset="0"/>
              </a:rPr>
              <a:t>Revelle</a:t>
            </a:r>
            <a:r>
              <a:rPr lang="es-PE" sz="1200" dirty="0" smtClean="0">
                <a:latin typeface="Arial" pitchFamily="34" charset="0"/>
                <a:cs typeface="Arial" pitchFamily="34" charset="0"/>
              </a:rPr>
              <a:t>: http</a:t>
            </a:r>
            <a:r>
              <a:rPr lang="es-PE" sz="1200" dirty="0">
                <a:latin typeface="Arial" pitchFamily="34" charset="0"/>
                <a:cs typeface="Arial" pitchFamily="34" charset="0"/>
              </a:rPr>
              <a:t>://www.personality-project.org/</a:t>
            </a:r>
          </a:p>
          <a:p>
            <a:pPr marL="534988" indent="-534988" algn="l" eaLnBrk="1" fontAlgn="auto" hangingPunct="1">
              <a:lnSpc>
                <a:spcPct val="120000"/>
              </a:lnSpc>
              <a:spcBef>
                <a:spcPts val="0"/>
              </a:spcBef>
              <a:spcAft>
                <a:spcPts val="0"/>
              </a:spcAft>
              <a:buFont typeface="+mj-lt"/>
              <a:buAutoNum type="arabicPeriod"/>
              <a:defRPr/>
            </a:pPr>
            <a:endParaRPr lang="es-PE" sz="1200" dirty="0" smtClean="0">
              <a:latin typeface="Arial" pitchFamily="34" charset="0"/>
              <a:cs typeface="Arial" pitchFamily="34" charset="0"/>
            </a:endParaRPr>
          </a:p>
          <a:p>
            <a:pPr algn="just" eaLnBrk="1" fontAlgn="auto" hangingPunct="1">
              <a:lnSpc>
                <a:spcPct val="120000"/>
              </a:lnSpc>
              <a:spcBef>
                <a:spcPts val="0"/>
              </a:spcBef>
              <a:spcAft>
                <a:spcPts val="0"/>
              </a:spcAft>
              <a:defRPr/>
            </a:pPr>
            <a:r>
              <a:rPr lang="es-PE" sz="1200" dirty="0" smtClean="0">
                <a:latin typeface="Arial" pitchFamily="34" charset="0"/>
                <a:cs typeface="Arial" pitchFamily="34" charset="0"/>
              </a:rPr>
              <a:t>Los </a:t>
            </a:r>
            <a:r>
              <a:rPr lang="es-PE" sz="1200" dirty="0">
                <a:latin typeface="Arial" pitchFamily="34" charset="0"/>
                <a:cs typeface="Arial" pitchFamily="34" charset="0"/>
              </a:rPr>
              <a:t>manuales de R son algo crípticos, pero existe mucha ayuda sobre R en la web. Lamentablemente, </a:t>
            </a:r>
            <a:r>
              <a:rPr lang="es-PE" sz="1200" dirty="0" smtClean="0">
                <a:latin typeface="Arial" pitchFamily="34" charset="0"/>
                <a:cs typeface="Arial" pitchFamily="34" charset="0"/>
              </a:rPr>
              <a:t>la mayoría </a:t>
            </a:r>
            <a:r>
              <a:rPr lang="es-PE" sz="1200" dirty="0">
                <a:latin typeface="Arial" pitchFamily="34" charset="0"/>
                <a:cs typeface="Arial" pitchFamily="34" charset="0"/>
              </a:rPr>
              <a:t>de esa ayuda esta en Inglés. El manual básico, en Castellano, se puede encontrar en</a:t>
            </a:r>
            <a:r>
              <a:rPr lang="es-PE" sz="1200" dirty="0" smtClean="0">
                <a:latin typeface="Arial" pitchFamily="34" charset="0"/>
                <a:cs typeface="Arial" pitchFamily="34" charset="0"/>
              </a:rPr>
              <a:t>:</a:t>
            </a:r>
          </a:p>
          <a:p>
            <a:pPr algn="l" eaLnBrk="1" fontAlgn="auto" hangingPunct="1">
              <a:lnSpc>
                <a:spcPct val="120000"/>
              </a:lnSpc>
              <a:spcBef>
                <a:spcPts val="0"/>
              </a:spcBef>
              <a:spcAft>
                <a:spcPts val="0"/>
              </a:spcAft>
              <a:defRPr/>
            </a:pPr>
            <a:endParaRPr lang="es-PE" sz="1200" dirty="0">
              <a:latin typeface="Arial" pitchFamily="34" charset="0"/>
              <a:cs typeface="Arial" pitchFamily="34" charset="0"/>
            </a:endParaRPr>
          </a:p>
          <a:p>
            <a:pPr marL="534988" indent="-534988" algn="l" eaLnBrk="1" fontAlgn="auto" hangingPunct="1">
              <a:lnSpc>
                <a:spcPct val="120000"/>
              </a:lnSpc>
              <a:spcBef>
                <a:spcPts val="0"/>
              </a:spcBef>
              <a:spcAft>
                <a:spcPts val="0"/>
              </a:spcAft>
              <a:buFont typeface="+mj-lt"/>
              <a:buAutoNum type="arabicPeriod"/>
              <a:defRPr/>
            </a:pPr>
            <a:r>
              <a:rPr lang="es-PE" sz="1200" dirty="0">
                <a:latin typeface="Arial" pitchFamily="34" charset="0"/>
                <a:cs typeface="Arial" pitchFamily="34" charset="0"/>
              </a:rPr>
              <a:t>https://cran.r-project.org/doc/contrib/R-intro-1.1.0-espanol.1.pdf</a:t>
            </a:r>
          </a:p>
          <a:p>
            <a:pPr marL="534988" indent="-534988" algn="l" eaLnBrk="1" fontAlgn="auto" hangingPunct="1">
              <a:lnSpc>
                <a:spcPct val="120000"/>
              </a:lnSpc>
              <a:spcBef>
                <a:spcPts val="0"/>
              </a:spcBef>
              <a:spcAft>
                <a:spcPts val="0"/>
              </a:spcAft>
              <a:buFont typeface="+mj-lt"/>
              <a:buAutoNum type="arabicPeriod"/>
              <a:defRPr/>
            </a:pPr>
            <a:r>
              <a:rPr lang="es-PE" sz="1200" dirty="0">
                <a:latin typeface="Arial" pitchFamily="34" charset="0"/>
                <a:cs typeface="Arial" pitchFamily="34" charset="0"/>
              </a:rPr>
              <a:t>Otras páginas en Inglés que son de utilidad para manejar R son:</a:t>
            </a:r>
          </a:p>
          <a:p>
            <a:pPr marL="534988" indent="-534988" algn="l" eaLnBrk="1" fontAlgn="auto" hangingPunct="1">
              <a:lnSpc>
                <a:spcPct val="120000"/>
              </a:lnSpc>
              <a:spcBef>
                <a:spcPts val="0"/>
              </a:spcBef>
              <a:spcAft>
                <a:spcPts val="0"/>
              </a:spcAft>
              <a:buFont typeface="+mj-lt"/>
              <a:buAutoNum type="arabicPeriod"/>
              <a:defRPr/>
            </a:pPr>
            <a:r>
              <a:rPr lang="es-PE" sz="1200" dirty="0">
                <a:latin typeface="Arial" pitchFamily="34" charset="0"/>
                <a:cs typeface="Arial" pitchFamily="34" charset="0"/>
              </a:rPr>
              <a:t>Quick-R: http://www.statmethods.net/interface/help.html</a:t>
            </a:r>
          </a:p>
          <a:p>
            <a:pPr marL="534988" indent="-534988" algn="l" eaLnBrk="1" fontAlgn="auto" hangingPunct="1">
              <a:lnSpc>
                <a:spcPct val="120000"/>
              </a:lnSpc>
              <a:spcBef>
                <a:spcPts val="0"/>
              </a:spcBef>
              <a:spcAft>
                <a:spcPts val="0"/>
              </a:spcAft>
              <a:buFont typeface="+mj-lt"/>
              <a:buAutoNum type="arabicPeriod"/>
              <a:defRPr/>
            </a:pPr>
            <a:r>
              <a:rPr lang="es-PE" sz="1200" dirty="0">
                <a:latin typeface="Arial" pitchFamily="34" charset="0"/>
                <a:cs typeface="Arial" pitchFamily="34" charset="0"/>
              </a:rPr>
              <a:t>R-</a:t>
            </a:r>
            <a:r>
              <a:rPr lang="es-PE" sz="1200" dirty="0" err="1">
                <a:latin typeface="Arial" pitchFamily="34" charset="0"/>
                <a:cs typeface="Arial" pitchFamily="34" charset="0"/>
              </a:rPr>
              <a:t>Bloggers</a:t>
            </a:r>
            <a:r>
              <a:rPr lang="es-PE" sz="1200" dirty="0">
                <a:latin typeface="Arial" pitchFamily="34" charset="0"/>
                <a:cs typeface="Arial" pitchFamily="34" charset="0"/>
              </a:rPr>
              <a:t>: http://www.r-bloggers.com/</a:t>
            </a:r>
          </a:p>
          <a:p>
            <a:pPr marL="534988" indent="-534988" algn="l" eaLnBrk="1" fontAlgn="auto" hangingPunct="1">
              <a:lnSpc>
                <a:spcPct val="120000"/>
              </a:lnSpc>
              <a:spcBef>
                <a:spcPts val="0"/>
              </a:spcBef>
              <a:spcAft>
                <a:spcPts val="0"/>
              </a:spcAft>
              <a:buFont typeface="+mj-lt"/>
              <a:buAutoNum type="arabicPeriod"/>
              <a:defRPr/>
            </a:pPr>
            <a:r>
              <a:rPr lang="es-PE" sz="1200" dirty="0">
                <a:latin typeface="Arial" pitchFamily="34" charset="0"/>
                <a:cs typeface="Arial" pitchFamily="34" charset="0"/>
              </a:rPr>
              <a:t>IDRE-UCLA: http://www.ats.ucla.edu/stat/r/</a:t>
            </a:r>
            <a:endParaRPr lang="es-PE" sz="1200" dirty="0" smtClean="0">
              <a:latin typeface="Arial" pitchFamily="34" charset="0"/>
              <a:cs typeface="Arial" pitchFamily="34" charset="0"/>
            </a:endParaRPr>
          </a:p>
        </p:txBody>
      </p:sp>
      <p:sp>
        <p:nvSpPr>
          <p:cNvPr id="10" name="3 Rectángulo"/>
          <p:cNvSpPr/>
          <p:nvPr/>
        </p:nvSpPr>
        <p:spPr>
          <a:xfrm>
            <a:off x="2168860" y="670571"/>
            <a:ext cx="6651612" cy="387798"/>
          </a:xfrm>
          <a:prstGeom prst="rect">
            <a:avLst/>
          </a:prstGeom>
        </p:spPr>
        <p:txBody>
          <a:bodyPr wrap="square">
            <a:spAutoFit/>
          </a:bodyPr>
          <a:lstStyle/>
          <a:p>
            <a:pPr algn="l">
              <a:lnSpc>
                <a:spcPct val="80000"/>
              </a:lnSpc>
            </a:pPr>
            <a:r>
              <a:rPr lang="es-ES" b="1" dirty="0" smtClean="0"/>
              <a:t>Bibliografía:</a:t>
            </a:r>
            <a:endParaRPr lang="es-ES" b="1" dirty="0"/>
          </a:p>
        </p:txBody>
      </p:sp>
    </p:spTree>
    <p:extLst>
      <p:ext uri="{BB962C8B-B14F-4D97-AF65-F5344CB8AC3E}">
        <p14:creationId xmlns:p14="http://schemas.microsoft.com/office/powerpoint/2010/main" val="1951519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1981200" y="685800"/>
            <a:ext cx="6934200" cy="715963"/>
          </a:xfrm>
        </p:spPr>
        <p:txBody>
          <a:bodyPr/>
          <a:lstStyle/>
          <a:p>
            <a:r>
              <a:rPr lang="en-US" sz="4000" dirty="0" smtClean="0">
                <a:solidFill>
                  <a:srgbClr val="4D4D4D"/>
                </a:solidFill>
              </a:rPr>
              <a:t>SESIÓN 2</a:t>
            </a:r>
            <a:endParaRPr lang="en-US" sz="4000" dirty="0">
              <a:solidFill>
                <a:srgbClr val="4D4D4D"/>
              </a:solidFill>
            </a:endParaRPr>
          </a:p>
        </p:txBody>
      </p:sp>
      <p:sp>
        <p:nvSpPr>
          <p:cNvPr id="60419" name="Rectangle 3"/>
          <p:cNvSpPr>
            <a:spLocks noGrp="1" noChangeArrowheads="1"/>
          </p:cNvSpPr>
          <p:nvPr>
            <p:ph type="body" idx="1"/>
          </p:nvPr>
        </p:nvSpPr>
        <p:spPr>
          <a:xfrm>
            <a:off x="1981200" y="1630363"/>
            <a:ext cx="6934200" cy="3022773"/>
          </a:xfrm>
        </p:spPr>
        <p:txBody>
          <a:bodyPr/>
          <a:lstStyle/>
          <a:p>
            <a:pPr marL="0" indent="0">
              <a:lnSpc>
                <a:spcPct val="80000"/>
              </a:lnSpc>
              <a:buNone/>
            </a:pPr>
            <a:r>
              <a:rPr lang="es-ES" sz="1800" b="1" dirty="0">
                <a:solidFill>
                  <a:schemeClr val="tx1"/>
                </a:solidFill>
                <a:latin typeface="+mn-lt"/>
                <a:ea typeface="+mn-ea"/>
                <a:cs typeface="+mn-cs"/>
              </a:rPr>
              <a:t>Tratamiento y operación con datos</a:t>
            </a:r>
            <a:endParaRPr lang="en-US" sz="1800" dirty="0">
              <a:solidFill>
                <a:srgbClr val="4D4D4D"/>
              </a:solidFill>
            </a:endParaRPr>
          </a:p>
          <a:p>
            <a:pPr>
              <a:lnSpc>
                <a:spcPct val="80000"/>
              </a:lnSpc>
            </a:pPr>
            <a:r>
              <a:rPr lang="es-ES" sz="1800" dirty="0">
                <a:solidFill>
                  <a:srgbClr val="4D4D4D"/>
                </a:solidFill>
              </a:rPr>
              <a:t>Importación y exportación de datos</a:t>
            </a:r>
          </a:p>
          <a:p>
            <a:pPr>
              <a:lnSpc>
                <a:spcPct val="80000"/>
              </a:lnSpc>
            </a:pPr>
            <a:r>
              <a:rPr lang="es-ES" sz="1800" dirty="0">
                <a:solidFill>
                  <a:srgbClr val="4D4D4D"/>
                </a:solidFill>
              </a:rPr>
              <a:t>Estructuras y tipos de datos:</a:t>
            </a:r>
          </a:p>
          <a:p>
            <a:pPr lvl="1">
              <a:lnSpc>
                <a:spcPct val="80000"/>
              </a:lnSpc>
            </a:pPr>
            <a:r>
              <a:rPr lang="es-ES" sz="1400" dirty="0">
                <a:solidFill>
                  <a:srgbClr val="4D4D4D"/>
                </a:solidFill>
              </a:rPr>
              <a:t> Listas, dataframes, vectores, matrices, conjunto de datos y factores.</a:t>
            </a:r>
          </a:p>
          <a:p>
            <a:pPr>
              <a:lnSpc>
                <a:spcPct val="80000"/>
              </a:lnSpc>
            </a:pPr>
            <a:r>
              <a:rPr lang="es-ES" sz="1800" dirty="0">
                <a:solidFill>
                  <a:srgbClr val="4D4D4D"/>
                </a:solidFill>
              </a:rPr>
              <a:t>Interacción con diferentes fuentes de datos origen</a:t>
            </a:r>
          </a:p>
          <a:p>
            <a:pPr>
              <a:lnSpc>
                <a:spcPct val="80000"/>
              </a:lnSpc>
            </a:pPr>
            <a:r>
              <a:rPr lang="es-ES" sz="1800" dirty="0">
                <a:solidFill>
                  <a:srgbClr val="4D4D4D"/>
                </a:solidFill>
              </a:rPr>
              <a:t>Manipulación de datos.</a:t>
            </a:r>
          </a:p>
          <a:p>
            <a:pPr lvl="1">
              <a:lnSpc>
                <a:spcPct val="80000"/>
              </a:lnSpc>
            </a:pPr>
            <a:r>
              <a:rPr lang="es-ES" sz="1400" dirty="0">
                <a:solidFill>
                  <a:srgbClr val="4D4D4D"/>
                </a:solidFill>
              </a:rPr>
              <a:t> Transformaciones, ordenaciones</a:t>
            </a:r>
          </a:p>
          <a:p>
            <a:pPr lvl="1">
              <a:lnSpc>
                <a:spcPct val="80000"/>
              </a:lnSpc>
            </a:pPr>
            <a:r>
              <a:rPr lang="es-ES" sz="1400" dirty="0">
                <a:solidFill>
                  <a:srgbClr val="4D4D4D"/>
                </a:solidFill>
              </a:rPr>
              <a:t> Operación con vectores</a:t>
            </a:r>
          </a:p>
          <a:p>
            <a:pPr lvl="1">
              <a:lnSpc>
                <a:spcPct val="80000"/>
              </a:lnSpc>
            </a:pPr>
            <a:r>
              <a:rPr lang="es-ES" sz="1400" dirty="0">
                <a:solidFill>
                  <a:srgbClr val="4D4D4D"/>
                </a:solidFill>
              </a:rPr>
              <a:t> Operación con matrices</a:t>
            </a:r>
          </a:p>
          <a:p>
            <a:pPr>
              <a:lnSpc>
                <a:spcPct val="80000"/>
              </a:lnSpc>
            </a:pPr>
            <a:r>
              <a:rPr lang="es-ES" sz="1800" dirty="0">
                <a:solidFill>
                  <a:srgbClr val="4D4D4D"/>
                </a:solidFill>
              </a:rPr>
              <a:t>Funciones y estructuras de control </a:t>
            </a:r>
            <a:r>
              <a:rPr lang="es-ES" sz="1800" dirty="0" err="1">
                <a:solidFill>
                  <a:srgbClr val="4D4D4D"/>
                </a:solidFill>
              </a:rPr>
              <a:t>if</a:t>
            </a:r>
            <a:r>
              <a:rPr lang="es-ES" sz="1800" dirty="0">
                <a:solidFill>
                  <a:srgbClr val="4D4D4D"/>
                </a:solidFill>
              </a:rPr>
              <a:t>, </a:t>
            </a:r>
            <a:r>
              <a:rPr lang="es-ES" sz="1800" dirty="0" err="1">
                <a:solidFill>
                  <a:srgbClr val="4D4D4D"/>
                </a:solidFill>
              </a:rPr>
              <a:t>for</a:t>
            </a:r>
            <a:r>
              <a:rPr lang="es-ES" sz="1800" dirty="0">
                <a:solidFill>
                  <a:srgbClr val="4D4D4D"/>
                </a:solidFill>
              </a:rPr>
              <a:t>, </a:t>
            </a:r>
            <a:r>
              <a:rPr lang="es-ES" sz="1800" dirty="0" err="1">
                <a:solidFill>
                  <a:srgbClr val="4D4D4D"/>
                </a:solidFill>
              </a:rPr>
              <a:t>while</a:t>
            </a:r>
            <a:r>
              <a:rPr lang="es-ES" sz="1800" dirty="0">
                <a:solidFill>
                  <a:srgbClr val="4D4D4D"/>
                </a:solidFill>
              </a:rPr>
              <a:t>, repeat, </a:t>
            </a:r>
            <a:r>
              <a:rPr lang="es-ES" sz="1800" dirty="0" err="1" smtClean="0">
                <a:solidFill>
                  <a:srgbClr val="4D4D4D"/>
                </a:solidFill>
              </a:rPr>
              <a:t>ifelse</a:t>
            </a:r>
            <a:endParaRPr lang="es-ES" sz="1800" dirty="0">
              <a:solidFill>
                <a:srgbClr val="4D4D4D"/>
              </a:solidFill>
            </a:endParaRPr>
          </a:p>
        </p:txBody>
      </p:sp>
      <p:pic>
        <p:nvPicPr>
          <p:cNvPr id="3076" name="Picture 4" descr="http://files.juan-alejandro-fuentes.webnode.es/200000083-819118385f/Dibujo_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365104"/>
            <a:ext cx="3420000" cy="19665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
        <p:nvSpPr>
          <p:cNvPr id="2" name="Rectángulo 1"/>
          <p:cNvSpPr/>
          <p:nvPr/>
        </p:nvSpPr>
        <p:spPr>
          <a:xfrm>
            <a:off x="6300192" y="5445224"/>
            <a:ext cx="1404536" cy="707886"/>
          </a:xfrm>
          <a:prstGeom prst="rect">
            <a:avLst/>
          </a:prstGeom>
        </p:spPr>
        <p:txBody>
          <a:bodyPr wrap="square">
            <a:spAutoFit/>
          </a:bodyPr>
          <a:lstStyle/>
          <a:p>
            <a:r>
              <a:rPr lang="es-PE" sz="800" dirty="0"/>
              <a:t>recuperado: http://files.juan-alejandro-fuentes.webnode.es/200000083-819118385f/Dibujo_R.jpg</a:t>
            </a:r>
          </a:p>
        </p:txBody>
      </p:sp>
    </p:spTree>
    <p:extLst>
      <p:ext uri="{BB962C8B-B14F-4D97-AF65-F5344CB8AC3E}">
        <p14:creationId xmlns:p14="http://schemas.microsoft.com/office/powerpoint/2010/main" val="16877727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grpSp>
        <p:nvGrpSpPr>
          <p:cNvPr id="6" name="5 Grupo"/>
          <p:cNvGrpSpPr/>
          <p:nvPr/>
        </p:nvGrpSpPr>
        <p:grpSpPr>
          <a:xfrm>
            <a:off x="2051720" y="1412776"/>
            <a:ext cx="5612130" cy="3477895"/>
            <a:chOff x="2051720" y="1556792"/>
            <a:chExt cx="5612130" cy="3477895"/>
          </a:xfrm>
        </p:grpSpPr>
        <p:pic>
          <p:nvPicPr>
            <p:cNvPr id="9" name="8 Imagen"/>
            <p:cNvPicPr/>
            <p:nvPr/>
          </p:nvPicPr>
          <p:blipFill>
            <a:blip r:embed="rId3">
              <a:extLst>
                <a:ext uri="{28A0092B-C50C-407E-A947-70E740481C1C}">
                  <a14:useLocalDpi xmlns:a14="http://schemas.microsoft.com/office/drawing/2010/main" val="0"/>
                </a:ext>
              </a:extLst>
            </a:blip>
            <a:stretch>
              <a:fillRect/>
            </a:stretch>
          </p:blipFill>
          <p:spPr>
            <a:xfrm>
              <a:off x="2051720" y="1556792"/>
              <a:ext cx="5612130" cy="3477895"/>
            </a:xfrm>
            <a:prstGeom prst="rect">
              <a:avLst/>
            </a:prstGeom>
          </p:spPr>
        </p:pic>
        <p:cxnSp>
          <p:nvCxnSpPr>
            <p:cNvPr id="10" name="9 Conector recto"/>
            <p:cNvCxnSpPr/>
            <p:nvPr/>
          </p:nvCxnSpPr>
          <p:spPr bwMode="auto">
            <a:xfrm>
              <a:off x="2504976" y="3691632"/>
              <a:ext cx="1044116" cy="0"/>
            </a:xfrm>
            <a:prstGeom prst="line">
              <a:avLst/>
            </a:prstGeom>
            <a:gradFill rotWithShape="1">
              <a:gsLst>
                <a:gs pos="0">
                  <a:schemeClr val="bg2">
                    <a:gamma/>
                    <a:tint val="26667"/>
                    <a:invGamma/>
                  </a:schemeClr>
                </a:gs>
                <a:gs pos="100000">
                  <a:schemeClr val="bg2">
                    <a:alpha val="14999"/>
                  </a:schemeClr>
                </a:gs>
              </a:gsLst>
              <a:lin ang="5400000" scaled="1"/>
            </a:gradFill>
            <a:ln w="381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4 Rectángulo"/>
            <p:cNvSpPr/>
            <p:nvPr/>
          </p:nvSpPr>
          <p:spPr bwMode="auto">
            <a:xfrm>
              <a:off x="2915816" y="2420888"/>
              <a:ext cx="4176464" cy="360040"/>
            </a:xfrm>
            <a:prstGeom prst="rect">
              <a:avLst/>
            </a:prstGeom>
            <a:noFill/>
            <a:ln>
              <a:solidFill>
                <a:srgbClr val="FF0000"/>
              </a:solidFill>
            </a:ln>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PE" sz="2400" b="0" i="0" u="none" strike="noStrike" cap="none" normalizeH="0" baseline="0" smtClean="0">
                <a:ln>
                  <a:noFill/>
                </a:ln>
                <a:solidFill>
                  <a:srgbClr val="FF0000"/>
                </a:solidFill>
                <a:effectLst/>
                <a:latin typeface="Arial" charset="0"/>
              </a:endParaRPr>
            </a:p>
          </p:txBody>
        </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7573" y="5085184"/>
            <a:ext cx="45529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90932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pic>
        <p:nvPicPr>
          <p:cNvPr id="4" name="3 Imagen"/>
          <p:cNvPicPr/>
          <p:nvPr/>
        </p:nvPicPr>
        <p:blipFill rotWithShape="1">
          <a:blip r:embed="rId3">
            <a:extLst>
              <a:ext uri="{28A0092B-C50C-407E-A947-70E740481C1C}">
                <a14:useLocalDpi xmlns:a14="http://schemas.microsoft.com/office/drawing/2010/main" val="0"/>
              </a:ext>
            </a:extLst>
          </a:blip>
          <a:srcRect t="1" b="57079"/>
          <a:stretch/>
        </p:blipFill>
        <p:spPr>
          <a:xfrm>
            <a:off x="2267744" y="1556792"/>
            <a:ext cx="5884545" cy="2354808"/>
          </a:xfrm>
          <a:prstGeom prst="rect">
            <a:avLst/>
          </a:prstGeom>
        </p:spPr>
      </p:pic>
      <p:cxnSp>
        <p:nvCxnSpPr>
          <p:cNvPr id="3" name="2 Conector recto"/>
          <p:cNvCxnSpPr/>
          <p:nvPr/>
        </p:nvCxnSpPr>
        <p:spPr bwMode="auto">
          <a:xfrm>
            <a:off x="2375756" y="2636912"/>
            <a:ext cx="1044116" cy="0"/>
          </a:xfrm>
          <a:prstGeom prst="line">
            <a:avLst/>
          </a:prstGeom>
          <a:gradFill rotWithShape="1">
            <a:gsLst>
              <a:gs pos="0">
                <a:schemeClr val="bg2">
                  <a:gamma/>
                  <a:tint val="26667"/>
                  <a:invGamma/>
                </a:schemeClr>
              </a:gs>
              <a:gs pos="100000">
                <a:schemeClr val="bg2">
                  <a:alpha val="14999"/>
                </a:schemeClr>
              </a:gs>
            </a:gsLst>
            <a:lin ang="5400000" scaled="1"/>
          </a:gradFill>
          <a:ln w="381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11 Rectángulo"/>
          <p:cNvSpPr/>
          <p:nvPr/>
        </p:nvSpPr>
        <p:spPr bwMode="auto">
          <a:xfrm>
            <a:off x="3059832" y="1556792"/>
            <a:ext cx="4065860" cy="360040"/>
          </a:xfrm>
          <a:prstGeom prst="rect">
            <a:avLst/>
          </a:prstGeom>
          <a:noFill/>
          <a:ln>
            <a:solidFill>
              <a:srgbClr val="FF0000"/>
            </a:solidFill>
          </a:ln>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PE" sz="2400" b="0" i="0" u="none" strike="noStrike" cap="none" normalizeH="0" baseline="0" smtClean="0">
              <a:ln>
                <a:noFill/>
              </a:ln>
              <a:solidFill>
                <a:srgbClr val="FF0000"/>
              </a:solidFill>
              <a:effectLst/>
              <a:latin typeface="Arial" charset="0"/>
            </a:endParaRPr>
          </a:p>
        </p:txBody>
      </p:sp>
      <p:pic>
        <p:nvPicPr>
          <p:cNvPr id="6" name="5 Imagen"/>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t="42458" b="38329"/>
          <a:stretch/>
        </p:blipFill>
        <p:spPr>
          <a:xfrm>
            <a:off x="2267744" y="4077072"/>
            <a:ext cx="5884545" cy="1054100"/>
          </a:xfrm>
          <a:prstGeom prst="rect">
            <a:avLst/>
          </a:prstGeom>
        </p:spPr>
      </p:pic>
    </p:spTree>
    <p:extLst>
      <p:ext uri="{BB962C8B-B14F-4D97-AF65-F5344CB8AC3E}">
        <p14:creationId xmlns:p14="http://schemas.microsoft.com/office/powerpoint/2010/main" val="3366090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527" y="2204864"/>
            <a:ext cx="3168352" cy="1754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3666638" y="838047"/>
            <a:ext cx="3588482" cy="1200329"/>
          </a:xfrm>
          <a:prstGeom prst="rect">
            <a:avLst/>
          </a:prstGeom>
        </p:spPr>
        <p:txBody>
          <a:bodyPr wrap="none">
            <a:spAutoFit/>
          </a:bodyPr>
          <a:lstStyle/>
          <a:p>
            <a:r>
              <a:rPr lang="es-PE" dirty="0">
                <a:solidFill>
                  <a:srgbClr val="FF0000"/>
                </a:solidFill>
              </a:rPr>
              <a:t>https://www.r-project.org</a:t>
            </a:r>
            <a:r>
              <a:rPr lang="es-PE" dirty="0" smtClean="0">
                <a:solidFill>
                  <a:srgbClr val="FF0000"/>
                </a:solidFill>
              </a:rPr>
              <a:t>/</a:t>
            </a:r>
          </a:p>
          <a:p>
            <a:r>
              <a:rPr lang="es-PE" dirty="0" smtClean="0">
                <a:solidFill>
                  <a:srgbClr val="FF0000"/>
                </a:solidFill>
              </a:rPr>
              <a:t>vs</a:t>
            </a:r>
          </a:p>
          <a:p>
            <a:r>
              <a:rPr lang="es-PE" dirty="0" smtClean="0">
                <a:solidFill>
                  <a:srgbClr val="FF0000"/>
                </a:solidFill>
              </a:rPr>
              <a:t>https</a:t>
            </a:r>
            <a:r>
              <a:rPr lang="es-PE" dirty="0">
                <a:solidFill>
                  <a:srgbClr val="FF0000"/>
                </a:solidFill>
              </a:rPr>
              <a:t>://www.rstudio.com/</a:t>
            </a:r>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4823" y="4293096"/>
            <a:ext cx="3168000" cy="180473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7845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12776"/>
            <a:ext cx="35242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3429000"/>
            <a:ext cx="58674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36744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556792"/>
            <a:ext cx="6485087" cy="466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2913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sp>
        <p:nvSpPr>
          <p:cNvPr id="2" name="1 Rectángulo"/>
          <p:cNvSpPr/>
          <p:nvPr/>
        </p:nvSpPr>
        <p:spPr>
          <a:xfrm>
            <a:off x="1979712" y="1412776"/>
            <a:ext cx="6048672" cy="3908762"/>
          </a:xfrm>
          <a:prstGeom prst="rect">
            <a:avLst/>
          </a:prstGeom>
        </p:spPr>
        <p:txBody>
          <a:bodyPr wrap="square">
            <a:spAutoFit/>
          </a:bodyPr>
          <a:lstStyle/>
          <a:p>
            <a:pPr algn="l"/>
            <a:r>
              <a:rPr lang="es-PE" sz="1400" dirty="0" smtClean="0">
                <a:solidFill>
                  <a:srgbClr val="FF0000"/>
                </a:solidFill>
              </a:rPr>
              <a:t>datos</a:t>
            </a:r>
            <a:r>
              <a:rPr lang="es-PE" sz="1400" dirty="0">
                <a:solidFill>
                  <a:srgbClr val="FF0000"/>
                </a:solidFill>
              </a:rPr>
              <a:t>&lt;-</a:t>
            </a:r>
            <a:r>
              <a:rPr lang="es-PE" sz="1400" dirty="0" err="1">
                <a:solidFill>
                  <a:srgbClr val="FF0000"/>
                </a:solidFill>
              </a:rPr>
              <a:t>read.table</a:t>
            </a:r>
            <a:r>
              <a:rPr lang="es-PE" sz="1400" dirty="0">
                <a:solidFill>
                  <a:srgbClr val="FF0000"/>
                </a:solidFill>
              </a:rPr>
              <a:t>("cosecha3.txt", </a:t>
            </a:r>
          </a:p>
          <a:p>
            <a:pPr algn="l"/>
            <a:r>
              <a:rPr lang="es-PE" sz="1400" dirty="0" err="1">
                <a:solidFill>
                  <a:srgbClr val="FF0000"/>
                </a:solidFill>
              </a:rPr>
              <a:t>header</a:t>
            </a:r>
            <a:r>
              <a:rPr lang="es-PE" sz="1400" dirty="0">
                <a:solidFill>
                  <a:srgbClr val="FF0000"/>
                </a:solidFill>
              </a:rPr>
              <a:t>=F, </a:t>
            </a:r>
          </a:p>
          <a:p>
            <a:pPr algn="l"/>
            <a:r>
              <a:rPr lang="es-PE" sz="1400" dirty="0" err="1">
                <a:solidFill>
                  <a:srgbClr val="FF0000"/>
                </a:solidFill>
              </a:rPr>
              <a:t>col.names</a:t>
            </a:r>
            <a:r>
              <a:rPr lang="es-PE" sz="1400" dirty="0">
                <a:solidFill>
                  <a:srgbClr val="FF0000"/>
                </a:solidFill>
              </a:rPr>
              <a:t> = c("y","x1","x2","x3"),</a:t>
            </a:r>
          </a:p>
          <a:p>
            <a:pPr algn="l"/>
            <a:r>
              <a:rPr lang="es-PE" sz="1400" dirty="0" err="1">
                <a:solidFill>
                  <a:srgbClr val="FF0000"/>
                </a:solidFill>
              </a:rPr>
              <a:t>row.names</a:t>
            </a:r>
            <a:r>
              <a:rPr lang="es-PE" sz="1400" dirty="0">
                <a:solidFill>
                  <a:srgbClr val="FF0000"/>
                </a:solidFill>
              </a:rPr>
              <a:t> = paste("A",</a:t>
            </a:r>
            <a:r>
              <a:rPr lang="es-PE" sz="1400" dirty="0" err="1">
                <a:solidFill>
                  <a:srgbClr val="FF0000"/>
                </a:solidFill>
              </a:rPr>
              <a:t>sep</a:t>
            </a:r>
            <a:r>
              <a:rPr lang="es-PE" sz="1400" dirty="0">
                <a:solidFill>
                  <a:srgbClr val="FF0000"/>
                </a:solidFill>
              </a:rPr>
              <a:t>="",1:6),</a:t>
            </a:r>
          </a:p>
          <a:p>
            <a:pPr algn="l"/>
            <a:r>
              <a:rPr lang="es-PE" sz="1400" dirty="0" err="1">
                <a:solidFill>
                  <a:srgbClr val="FF0000"/>
                </a:solidFill>
              </a:rPr>
              <a:t>sep</a:t>
            </a:r>
            <a:r>
              <a:rPr lang="es-PE" sz="1400" dirty="0">
                <a:solidFill>
                  <a:srgbClr val="FF0000"/>
                </a:solidFill>
              </a:rPr>
              <a:t>="_",</a:t>
            </a:r>
          </a:p>
          <a:p>
            <a:pPr algn="l"/>
            <a:r>
              <a:rPr lang="es-PE" sz="1400" dirty="0" err="1">
                <a:solidFill>
                  <a:srgbClr val="FF0000"/>
                </a:solidFill>
              </a:rPr>
              <a:t>quote</a:t>
            </a:r>
            <a:r>
              <a:rPr lang="es-PE" sz="1400" dirty="0">
                <a:solidFill>
                  <a:srgbClr val="FF0000"/>
                </a:solidFill>
              </a:rPr>
              <a:t>="\"’",</a:t>
            </a:r>
          </a:p>
          <a:p>
            <a:pPr algn="l"/>
            <a:r>
              <a:rPr lang="es-PE" sz="1400" dirty="0" err="1">
                <a:solidFill>
                  <a:srgbClr val="FF0000"/>
                </a:solidFill>
              </a:rPr>
              <a:t>dec</a:t>
            </a:r>
            <a:r>
              <a:rPr lang="es-PE" sz="1400" dirty="0">
                <a:solidFill>
                  <a:srgbClr val="FF0000"/>
                </a:solidFill>
              </a:rPr>
              <a:t> =".",</a:t>
            </a:r>
          </a:p>
          <a:p>
            <a:pPr algn="l"/>
            <a:r>
              <a:rPr lang="es-PE" sz="1400" dirty="0">
                <a:solidFill>
                  <a:srgbClr val="FF0000"/>
                </a:solidFill>
              </a:rPr>
              <a:t>as.is=F,</a:t>
            </a:r>
          </a:p>
          <a:p>
            <a:pPr algn="l"/>
            <a:r>
              <a:rPr lang="es-PE" sz="1400" dirty="0" err="1">
                <a:solidFill>
                  <a:srgbClr val="FF0000"/>
                </a:solidFill>
              </a:rPr>
              <a:t>na.strings</a:t>
            </a:r>
            <a:r>
              <a:rPr lang="es-PE" sz="1400" dirty="0">
                <a:solidFill>
                  <a:srgbClr val="FF0000"/>
                </a:solidFill>
              </a:rPr>
              <a:t>=c(999,9999),</a:t>
            </a:r>
          </a:p>
          <a:p>
            <a:pPr algn="l"/>
            <a:r>
              <a:rPr lang="es-PE" sz="1400" dirty="0" err="1">
                <a:solidFill>
                  <a:srgbClr val="FF0000"/>
                </a:solidFill>
              </a:rPr>
              <a:t>colClasses</a:t>
            </a:r>
            <a:r>
              <a:rPr lang="es-PE" sz="1400" dirty="0">
                <a:solidFill>
                  <a:srgbClr val="FF0000"/>
                </a:solidFill>
              </a:rPr>
              <a:t>=c("</a:t>
            </a:r>
            <a:r>
              <a:rPr lang="es-PE" sz="1400" dirty="0" err="1">
                <a:solidFill>
                  <a:srgbClr val="FF0000"/>
                </a:solidFill>
              </a:rPr>
              <a:t>character</a:t>
            </a:r>
            <a:r>
              <a:rPr lang="es-PE" sz="1400" dirty="0">
                <a:solidFill>
                  <a:srgbClr val="FF0000"/>
                </a:solidFill>
              </a:rPr>
              <a:t>" ,"</a:t>
            </a:r>
            <a:r>
              <a:rPr lang="es-PE" sz="1400" dirty="0" err="1">
                <a:solidFill>
                  <a:srgbClr val="FF0000"/>
                </a:solidFill>
              </a:rPr>
              <a:t>numeric</a:t>
            </a:r>
            <a:r>
              <a:rPr lang="es-PE" sz="1400" dirty="0">
                <a:solidFill>
                  <a:srgbClr val="FF0000"/>
                </a:solidFill>
              </a:rPr>
              <a:t>" ,"</a:t>
            </a:r>
            <a:r>
              <a:rPr lang="es-PE" sz="1400" dirty="0" err="1">
                <a:solidFill>
                  <a:srgbClr val="FF0000"/>
                </a:solidFill>
              </a:rPr>
              <a:t>integer</a:t>
            </a:r>
            <a:r>
              <a:rPr lang="es-PE" sz="1400" dirty="0">
                <a:solidFill>
                  <a:srgbClr val="FF0000"/>
                </a:solidFill>
              </a:rPr>
              <a:t>" , "factor"),</a:t>
            </a:r>
          </a:p>
          <a:p>
            <a:pPr algn="l"/>
            <a:r>
              <a:rPr lang="es-PE" sz="1400" dirty="0" err="1">
                <a:solidFill>
                  <a:srgbClr val="FF0000"/>
                </a:solidFill>
              </a:rPr>
              <a:t>skip</a:t>
            </a:r>
            <a:r>
              <a:rPr lang="es-PE" sz="1400" dirty="0">
                <a:solidFill>
                  <a:srgbClr val="FF0000"/>
                </a:solidFill>
              </a:rPr>
              <a:t> = 3,</a:t>
            </a:r>
          </a:p>
          <a:p>
            <a:pPr algn="l"/>
            <a:r>
              <a:rPr lang="es-PE" sz="1400" dirty="0" err="1">
                <a:solidFill>
                  <a:srgbClr val="FF0000"/>
                </a:solidFill>
              </a:rPr>
              <a:t>nrows</a:t>
            </a:r>
            <a:r>
              <a:rPr lang="es-PE" sz="1400" dirty="0">
                <a:solidFill>
                  <a:srgbClr val="FF0000"/>
                </a:solidFill>
              </a:rPr>
              <a:t> = 6,</a:t>
            </a:r>
          </a:p>
          <a:p>
            <a:pPr algn="l"/>
            <a:r>
              <a:rPr lang="es-PE" sz="1400" dirty="0" err="1">
                <a:solidFill>
                  <a:srgbClr val="FF0000"/>
                </a:solidFill>
              </a:rPr>
              <a:t>blank.lines.skip</a:t>
            </a:r>
            <a:r>
              <a:rPr lang="es-PE" sz="1400" dirty="0">
                <a:solidFill>
                  <a:srgbClr val="FF0000"/>
                </a:solidFill>
              </a:rPr>
              <a:t>=T,</a:t>
            </a:r>
          </a:p>
          <a:p>
            <a:pPr algn="l"/>
            <a:r>
              <a:rPr lang="es-PE" sz="1400" dirty="0">
                <a:solidFill>
                  <a:srgbClr val="FF0000"/>
                </a:solidFill>
              </a:rPr>
              <a:t>)</a:t>
            </a:r>
          </a:p>
          <a:p>
            <a:pPr algn="l"/>
            <a:endParaRPr lang="es-PE" sz="1400" dirty="0">
              <a:solidFill>
                <a:srgbClr val="FF0000"/>
              </a:solidFill>
            </a:endParaRPr>
          </a:p>
          <a:p>
            <a:pPr algn="l"/>
            <a:r>
              <a:rPr lang="es-PE" sz="1400" dirty="0">
                <a:solidFill>
                  <a:srgbClr val="FF0000"/>
                </a:solidFill>
              </a:rPr>
              <a:t>datos</a:t>
            </a:r>
          </a:p>
          <a:p>
            <a:endParaRPr lang="es-PE" dirty="0"/>
          </a:p>
        </p:txBody>
      </p:sp>
    </p:spTree>
    <p:extLst>
      <p:ext uri="{BB962C8B-B14F-4D97-AF65-F5344CB8AC3E}">
        <p14:creationId xmlns:p14="http://schemas.microsoft.com/office/powerpoint/2010/main" val="2765171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484784"/>
            <a:ext cx="47625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593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pic>
        <p:nvPicPr>
          <p:cNvPr id="4" name="3 Imagen"/>
          <p:cNvPicPr/>
          <p:nvPr/>
        </p:nvPicPr>
        <p:blipFill>
          <a:blip r:embed="rId3">
            <a:extLst>
              <a:ext uri="{28A0092B-C50C-407E-A947-70E740481C1C}">
                <a14:useLocalDpi xmlns:a14="http://schemas.microsoft.com/office/drawing/2010/main" val="0"/>
              </a:ext>
            </a:extLst>
          </a:blip>
          <a:stretch>
            <a:fillRect/>
          </a:stretch>
        </p:blipFill>
        <p:spPr>
          <a:xfrm>
            <a:off x="1996480" y="1412776"/>
            <a:ext cx="6958330" cy="1861820"/>
          </a:xfrm>
          <a:prstGeom prst="rect">
            <a:avLst/>
          </a:prstGeom>
        </p:spPr>
      </p:pic>
      <p:cxnSp>
        <p:nvCxnSpPr>
          <p:cNvPr id="5" name="4 Conector recto"/>
          <p:cNvCxnSpPr/>
          <p:nvPr/>
        </p:nvCxnSpPr>
        <p:spPr bwMode="auto">
          <a:xfrm>
            <a:off x="2106836" y="2793628"/>
            <a:ext cx="1564084" cy="0"/>
          </a:xfrm>
          <a:prstGeom prst="line">
            <a:avLst/>
          </a:prstGeom>
          <a:gradFill rotWithShape="1">
            <a:gsLst>
              <a:gs pos="0">
                <a:schemeClr val="bg2">
                  <a:gamma/>
                  <a:tint val="26667"/>
                  <a:invGamma/>
                </a:schemeClr>
              </a:gs>
              <a:gs pos="100000">
                <a:schemeClr val="bg2">
                  <a:alpha val="14999"/>
                </a:schemeClr>
              </a:gs>
            </a:gsLst>
            <a:lin ang="5400000" scaled="1"/>
          </a:gradFill>
          <a:ln w="381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7 Rectángulo"/>
          <p:cNvSpPr/>
          <p:nvPr/>
        </p:nvSpPr>
        <p:spPr bwMode="auto">
          <a:xfrm>
            <a:off x="2339752" y="1437308"/>
            <a:ext cx="2088232" cy="360040"/>
          </a:xfrm>
          <a:prstGeom prst="rect">
            <a:avLst/>
          </a:prstGeom>
          <a:noFill/>
          <a:ln>
            <a:solidFill>
              <a:srgbClr val="FF0000"/>
            </a:solidFill>
          </a:ln>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s-PE" sz="2400" b="0" i="0" u="none" strike="noStrike" cap="none" normalizeH="0" baseline="0" smtClean="0">
              <a:ln>
                <a:noFill/>
              </a:ln>
              <a:solidFill>
                <a:srgbClr val="FF0000"/>
              </a:solidFill>
              <a:effectLst/>
              <a:latin typeface="Arial" charset="0"/>
            </a:endParaRPr>
          </a:p>
        </p:txBody>
      </p:sp>
      <p:sp>
        <p:nvSpPr>
          <p:cNvPr id="3" name="2 Rectángulo"/>
          <p:cNvSpPr/>
          <p:nvPr/>
        </p:nvSpPr>
        <p:spPr>
          <a:xfrm>
            <a:off x="2106836" y="3455421"/>
            <a:ext cx="6570627" cy="523220"/>
          </a:xfrm>
          <a:prstGeom prst="rect">
            <a:avLst/>
          </a:prstGeom>
        </p:spPr>
        <p:txBody>
          <a:bodyPr wrap="square">
            <a:spAutoFit/>
          </a:bodyPr>
          <a:lstStyle/>
          <a:p>
            <a:pPr algn="l"/>
            <a:r>
              <a:rPr lang="en-US" sz="1400" dirty="0" smtClean="0">
                <a:solidFill>
                  <a:srgbClr val="FF0000"/>
                </a:solidFill>
              </a:rPr>
              <a:t>x</a:t>
            </a:r>
            <a:r>
              <a:rPr lang="en-US" sz="1400" dirty="0">
                <a:solidFill>
                  <a:srgbClr val="FF0000"/>
                </a:solidFill>
              </a:rPr>
              <a:t>&lt;-matrix(round(</a:t>
            </a:r>
            <a:r>
              <a:rPr lang="en-US" sz="1400" dirty="0" err="1">
                <a:solidFill>
                  <a:srgbClr val="FF0000"/>
                </a:solidFill>
              </a:rPr>
              <a:t>runif</a:t>
            </a:r>
            <a:r>
              <a:rPr lang="en-US" sz="1400" dirty="0">
                <a:solidFill>
                  <a:srgbClr val="FF0000"/>
                </a:solidFill>
              </a:rPr>
              <a:t>(100),1),10,10)</a:t>
            </a:r>
          </a:p>
          <a:p>
            <a:pPr algn="l"/>
            <a:r>
              <a:rPr lang="en-US" sz="1400" dirty="0" err="1">
                <a:solidFill>
                  <a:srgbClr val="FF0000"/>
                </a:solidFill>
              </a:rPr>
              <a:t>write.table</a:t>
            </a:r>
            <a:r>
              <a:rPr lang="en-US" sz="1400" dirty="0">
                <a:solidFill>
                  <a:srgbClr val="FF0000"/>
                </a:solidFill>
              </a:rPr>
              <a:t>(x, file = "matriz.txt")</a:t>
            </a:r>
            <a:endParaRPr lang="es-PE" sz="1400" dirty="0">
              <a:solidFill>
                <a:srgbClr val="FF0000"/>
              </a:solidFill>
            </a:endParaRPr>
          </a:p>
        </p:txBody>
      </p:sp>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114" y="4077072"/>
            <a:ext cx="1672070" cy="161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5717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sp>
        <p:nvSpPr>
          <p:cNvPr id="2" name="1 Rectángulo"/>
          <p:cNvSpPr/>
          <p:nvPr/>
        </p:nvSpPr>
        <p:spPr>
          <a:xfrm>
            <a:off x="2123728" y="1556792"/>
            <a:ext cx="6480720" cy="4893647"/>
          </a:xfrm>
          <a:prstGeom prst="rect">
            <a:avLst/>
          </a:prstGeom>
        </p:spPr>
        <p:txBody>
          <a:bodyPr wrap="square">
            <a:spAutoFit/>
          </a:bodyPr>
          <a:lstStyle/>
          <a:p>
            <a:pPr algn="l"/>
            <a:r>
              <a:rPr lang="es-PE" sz="1200" b="1" dirty="0" err="1" smtClean="0">
                <a:solidFill>
                  <a:srgbClr val="FF0000"/>
                </a:solidFill>
              </a:rPr>
              <a:t>XLConnect</a:t>
            </a:r>
            <a:r>
              <a:rPr lang="es-PE" sz="1200" dirty="0" smtClean="0">
                <a:solidFill>
                  <a:srgbClr val="000000"/>
                </a:solidFill>
              </a:rPr>
              <a:t>, recuerde instalar  </a:t>
            </a:r>
            <a:r>
              <a:rPr lang="es-PE" sz="1200" b="1" dirty="0" err="1" smtClean="0">
                <a:solidFill>
                  <a:schemeClr val="accent5">
                    <a:lumMod val="50000"/>
                  </a:schemeClr>
                </a:solidFill>
              </a:rPr>
              <a:t>rJava</a:t>
            </a:r>
            <a:r>
              <a:rPr lang="es-PE" sz="1200" b="1" dirty="0" smtClean="0">
                <a:solidFill>
                  <a:schemeClr val="accent5">
                    <a:lumMod val="50000"/>
                  </a:schemeClr>
                </a:solidFill>
              </a:rPr>
              <a:t> y </a:t>
            </a:r>
            <a:r>
              <a:rPr lang="es-PE" sz="1200" b="1" dirty="0" err="1">
                <a:solidFill>
                  <a:schemeClr val="accent5">
                    <a:lumMod val="50000"/>
                  </a:schemeClr>
                </a:solidFill>
              </a:rPr>
              <a:t>XLConnect</a:t>
            </a:r>
            <a:endParaRPr lang="es-PE" sz="1200" b="1" dirty="0">
              <a:solidFill>
                <a:schemeClr val="accent5">
                  <a:lumMod val="50000"/>
                </a:schemeClr>
              </a:solidFill>
            </a:endParaRPr>
          </a:p>
          <a:p>
            <a:pPr algn="l"/>
            <a:r>
              <a:rPr lang="es-PE" sz="1200" b="1" dirty="0"/>
              <a:t> </a:t>
            </a:r>
            <a:endParaRPr lang="es-PE" sz="1200" dirty="0"/>
          </a:p>
          <a:p>
            <a:pPr algn="l"/>
            <a:r>
              <a:rPr lang="es-PE" sz="1200" b="1" u="sng" dirty="0" smtClean="0"/>
              <a:t>#Creando </a:t>
            </a:r>
            <a:r>
              <a:rPr lang="es-PE" sz="1200" dirty="0" smtClean="0"/>
              <a:t>un archivo y una hoja para Excel 2013, 2010 ó 2007</a:t>
            </a:r>
          </a:p>
          <a:p>
            <a:pPr algn="l"/>
            <a:r>
              <a:rPr lang="es-PE" sz="1200" b="1" dirty="0"/>
              <a:t> </a:t>
            </a:r>
            <a:endParaRPr lang="es-PE" sz="1200" dirty="0"/>
          </a:p>
          <a:p>
            <a:pPr algn="l"/>
            <a:r>
              <a:rPr lang="en-US" sz="1200" b="1" dirty="0">
                <a:solidFill>
                  <a:srgbClr val="FF0000"/>
                </a:solidFill>
              </a:rPr>
              <a:t>library</a:t>
            </a:r>
            <a:r>
              <a:rPr lang="en-US" sz="1200" b="1" dirty="0" smtClean="0">
                <a:solidFill>
                  <a:srgbClr val="FF0000"/>
                </a:solidFill>
              </a:rPr>
              <a:t>(“</a:t>
            </a:r>
            <a:r>
              <a:rPr lang="es-PE" sz="1200" b="1" dirty="0" err="1" smtClean="0">
                <a:solidFill>
                  <a:srgbClr val="FF0000"/>
                </a:solidFill>
              </a:rPr>
              <a:t>XLConnect</a:t>
            </a:r>
            <a:r>
              <a:rPr lang="en-US" sz="1200" b="1" dirty="0" smtClean="0">
                <a:solidFill>
                  <a:srgbClr val="FF0000"/>
                </a:solidFill>
              </a:rPr>
              <a:t>”)</a:t>
            </a:r>
          </a:p>
          <a:p>
            <a:pPr algn="l"/>
            <a:endParaRPr lang="en-US" sz="1200" b="1" dirty="0" smtClean="0">
              <a:solidFill>
                <a:srgbClr val="FF0000"/>
              </a:solidFill>
            </a:endParaRPr>
          </a:p>
          <a:p>
            <a:pPr algn="l"/>
            <a:r>
              <a:rPr lang="en-US" sz="1200" b="1" dirty="0" err="1" smtClean="0">
                <a:solidFill>
                  <a:srgbClr val="FF0000"/>
                </a:solidFill>
              </a:rPr>
              <a:t>lwb</a:t>
            </a:r>
            <a:r>
              <a:rPr lang="en-US" sz="1200" b="1" dirty="0">
                <a:solidFill>
                  <a:srgbClr val="FF0000"/>
                </a:solidFill>
              </a:rPr>
              <a:t>&lt;-</a:t>
            </a:r>
            <a:r>
              <a:rPr lang="en-US" sz="1200" b="1" dirty="0" err="1">
                <a:solidFill>
                  <a:srgbClr val="FF0000"/>
                </a:solidFill>
              </a:rPr>
              <a:t>loadWorkbook</a:t>
            </a:r>
            <a:r>
              <a:rPr lang="en-US" sz="1200" b="1" dirty="0">
                <a:solidFill>
                  <a:srgbClr val="FF0000"/>
                </a:solidFill>
              </a:rPr>
              <a:t>("archivo.xlsx", create=TRUE)</a:t>
            </a:r>
            <a:endParaRPr lang="es-PE" sz="1200" dirty="0">
              <a:solidFill>
                <a:srgbClr val="FF0000"/>
              </a:solidFill>
            </a:endParaRPr>
          </a:p>
          <a:p>
            <a:pPr algn="l"/>
            <a:r>
              <a:rPr lang="en-US" sz="1200" b="1" dirty="0" err="1">
                <a:solidFill>
                  <a:srgbClr val="FF0000"/>
                </a:solidFill>
              </a:rPr>
              <a:t>createSheet</a:t>
            </a:r>
            <a:r>
              <a:rPr lang="en-US" sz="1200" b="1" dirty="0">
                <a:solidFill>
                  <a:srgbClr val="FF0000"/>
                </a:solidFill>
              </a:rPr>
              <a:t>(</a:t>
            </a:r>
            <a:r>
              <a:rPr lang="en-US" sz="1200" b="1" dirty="0" err="1">
                <a:solidFill>
                  <a:srgbClr val="FF0000"/>
                </a:solidFill>
              </a:rPr>
              <a:t>lwb</a:t>
            </a:r>
            <a:r>
              <a:rPr lang="en-US" sz="1200" b="1" dirty="0">
                <a:solidFill>
                  <a:srgbClr val="FF0000"/>
                </a:solidFill>
              </a:rPr>
              <a:t>, name="</a:t>
            </a:r>
            <a:r>
              <a:rPr lang="en-US" sz="1200" b="1" dirty="0" err="1">
                <a:solidFill>
                  <a:srgbClr val="FF0000"/>
                </a:solidFill>
              </a:rPr>
              <a:t>hojaprueba</a:t>
            </a:r>
            <a:r>
              <a:rPr lang="en-US" sz="1200" b="1" dirty="0">
                <a:solidFill>
                  <a:srgbClr val="FF0000"/>
                </a:solidFill>
              </a:rPr>
              <a:t>")</a:t>
            </a:r>
            <a:endParaRPr lang="es-PE" sz="1200" dirty="0">
              <a:solidFill>
                <a:srgbClr val="FF0000"/>
              </a:solidFill>
            </a:endParaRPr>
          </a:p>
          <a:p>
            <a:pPr algn="l"/>
            <a:r>
              <a:rPr lang="en-US" sz="1200" b="1" dirty="0" err="1">
                <a:solidFill>
                  <a:srgbClr val="FF0000"/>
                </a:solidFill>
              </a:rPr>
              <a:t>saveWorkbook</a:t>
            </a:r>
            <a:r>
              <a:rPr lang="en-US" sz="1200" b="1" dirty="0">
                <a:solidFill>
                  <a:srgbClr val="FF0000"/>
                </a:solidFill>
              </a:rPr>
              <a:t>(</a:t>
            </a:r>
            <a:r>
              <a:rPr lang="en-US" sz="1200" b="1" dirty="0" err="1">
                <a:solidFill>
                  <a:srgbClr val="FF0000"/>
                </a:solidFill>
              </a:rPr>
              <a:t>lwb</a:t>
            </a:r>
            <a:r>
              <a:rPr lang="en-US" sz="1200" b="1" dirty="0">
                <a:solidFill>
                  <a:srgbClr val="FF0000"/>
                </a:solidFill>
              </a:rPr>
              <a:t>)</a:t>
            </a:r>
            <a:endParaRPr lang="es-PE" sz="1200" dirty="0">
              <a:solidFill>
                <a:srgbClr val="FF0000"/>
              </a:solidFill>
            </a:endParaRPr>
          </a:p>
          <a:p>
            <a:pPr algn="l"/>
            <a:r>
              <a:rPr lang="en-US" sz="1200" b="1" dirty="0"/>
              <a:t> </a:t>
            </a:r>
            <a:endParaRPr lang="en-US" sz="1200" b="1" dirty="0" smtClean="0"/>
          </a:p>
          <a:p>
            <a:pPr algn="l"/>
            <a:endParaRPr lang="en-US" sz="1200" b="1" dirty="0"/>
          </a:p>
          <a:p>
            <a:pPr algn="l"/>
            <a:r>
              <a:rPr lang="es-PE" sz="1200" b="1" u="sng" dirty="0" smtClean="0"/>
              <a:t>#Creando una lista</a:t>
            </a:r>
          </a:p>
          <a:p>
            <a:pPr algn="l"/>
            <a:r>
              <a:rPr lang="en-US" sz="1200" b="1" dirty="0" smtClean="0">
                <a:solidFill>
                  <a:srgbClr val="FF0000"/>
                </a:solidFill>
              </a:rPr>
              <a:t>Id </a:t>
            </a:r>
            <a:r>
              <a:rPr lang="en-US" sz="1200" b="1" dirty="0">
                <a:solidFill>
                  <a:srgbClr val="FF0000"/>
                </a:solidFill>
              </a:rPr>
              <a:t>&lt;- 1:10</a:t>
            </a:r>
            <a:endParaRPr lang="es-PE" sz="1200" dirty="0">
              <a:solidFill>
                <a:srgbClr val="FF0000"/>
              </a:solidFill>
            </a:endParaRPr>
          </a:p>
          <a:p>
            <a:pPr algn="l"/>
            <a:r>
              <a:rPr lang="en-US" sz="1200" b="1" dirty="0">
                <a:solidFill>
                  <a:srgbClr val="FF0000"/>
                </a:solidFill>
              </a:rPr>
              <a:t>List1&lt;-rep(c(1,2),5)</a:t>
            </a:r>
            <a:endParaRPr lang="es-PE" sz="1200" dirty="0">
              <a:solidFill>
                <a:srgbClr val="FF0000"/>
              </a:solidFill>
            </a:endParaRPr>
          </a:p>
          <a:p>
            <a:pPr algn="l"/>
            <a:r>
              <a:rPr lang="en-US" sz="1200" b="1" dirty="0">
                <a:solidFill>
                  <a:srgbClr val="FF0000"/>
                </a:solidFill>
              </a:rPr>
              <a:t>List2&lt;-rep(0,10)</a:t>
            </a:r>
            <a:endParaRPr lang="es-PE" sz="1200" dirty="0">
              <a:solidFill>
                <a:srgbClr val="FF0000"/>
              </a:solidFill>
            </a:endParaRPr>
          </a:p>
          <a:p>
            <a:pPr algn="l"/>
            <a:r>
              <a:rPr lang="en-US" sz="1200" b="1" dirty="0">
                <a:solidFill>
                  <a:srgbClr val="FF0000"/>
                </a:solidFill>
              </a:rPr>
              <a:t>List3&lt;-rep(3,10)</a:t>
            </a:r>
            <a:endParaRPr lang="es-PE" sz="1200" dirty="0">
              <a:solidFill>
                <a:srgbClr val="FF0000"/>
              </a:solidFill>
            </a:endParaRPr>
          </a:p>
          <a:p>
            <a:pPr algn="l"/>
            <a:r>
              <a:rPr lang="en-US" sz="1200" b="1" dirty="0"/>
              <a:t> </a:t>
            </a:r>
            <a:endParaRPr lang="es-PE" sz="1200" dirty="0"/>
          </a:p>
          <a:p>
            <a:pPr algn="l"/>
            <a:r>
              <a:rPr lang="es-ES_tradnl" sz="1200" b="1" u="sng" dirty="0" smtClean="0"/>
              <a:t>#Escribiendo</a:t>
            </a:r>
            <a:endParaRPr lang="es-PE" sz="1200" dirty="0"/>
          </a:p>
          <a:p>
            <a:pPr algn="l"/>
            <a:r>
              <a:rPr lang="en-US" sz="1200" b="1" dirty="0" err="1">
                <a:solidFill>
                  <a:srgbClr val="FF0000"/>
                </a:solidFill>
              </a:rPr>
              <a:t>bd</a:t>
            </a:r>
            <a:r>
              <a:rPr lang="en-US" sz="1200" b="1" dirty="0">
                <a:solidFill>
                  <a:srgbClr val="FF0000"/>
                </a:solidFill>
              </a:rPr>
              <a:t>&lt;-</a:t>
            </a:r>
            <a:r>
              <a:rPr lang="en-US" sz="1200" b="1" dirty="0" err="1">
                <a:solidFill>
                  <a:srgbClr val="FF0000"/>
                </a:solidFill>
              </a:rPr>
              <a:t>data.frame</a:t>
            </a:r>
            <a:r>
              <a:rPr lang="en-US" sz="1200" b="1" dirty="0">
                <a:solidFill>
                  <a:srgbClr val="FF0000"/>
                </a:solidFill>
              </a:rPr>
              <a:t>(Id, List1,List2)</a:t>
            </a:r>
            <a:endParaRPr lang="es-PE" sz="1200" dirty="0">
              <a:solidFill>
                <a:srgbClr val="FF0000"/>
              </a:solidFill>
            </a:endParaRPr>
          </a:p>
          <a:p>
            <a:pPr algn="l"/>
            <a:r>
              <a:rPr lang="en-US" sz="1200" b="1" dirty="0" err="1" smtClean="0">
                <a:solidFill>
                  <a:srgbClr val="FF0000"/>
                </a:solidFill>
              </a:rPr>
              <a:t>bd</a:t>
            </a:r>
            <a:endParaRPr lang="en-US" sz="1200" b="1" dirty="0" smtClean="0">
              <a:solidFill>
                <a:srgbClr val="FF0000"/>
              </a:solidFill>
            </a:endParaRPr>
          </a:p>
          <a:p>
            <a:pPr algn="l"/>
            <a:endParaRPr lang="es-PE" sz="1200" dirty="0"/>
          </a:p>
          <a:p>
            <a:pPr algn="l"/>
            <a:r>
              <a:rPr lang="en-US" sz="1200" b="1" dirty="0" err="1">
                <a:solidFill>
                  <a:srgbClr val="FF0000"/>
                </a:solidFill>
              </a:rPr>
              <a:t>lwb</a:t>
            </a:r>
            <a:r>
              <a:rPr lang="en-US" sz="1200" b="1" dirty="0">
                <a:solidFill>
                  <a:srgbClr val="FF0000"/>
                </a:solidFill>
              </a:rPr>
              <a:t>&lt;-</a:t>
            </a:r>
            <a:r>
              <a:rPr lang="en-US" sz="1200" b="1" dirty="0" err="1">
                <a:solidFill>
                  <a:srgbClr val="FF0000"/>
                </a:solidFill>
              </a:rPr>
              <a:t>loadWorkbook</a:t>
            </a:r>
            <a:r>
              <a:rPr lang="en-US" sz="1200" b="1" dirty="0">
                <a:solidFill>
                  <a:srgbClr val="FF0000"/>
                </a:solidFill>
              </a:rPr>
              <a:t>("bdnueva.xlsx", create=TRUE)</a:t>
            </a:r>
            <a:endParaRPr lang="es-PE" sz="1200" dirty="0">
              <a:solidFill>
                <a:srgbClr val="FF0000"/>
              </a:solidFill>
            </a:endParaRPr>
          </a:p>
          <a:p>
            <a:pPr algn="l"/>
            <a:r>
              <a:rPr lang="en-US" sz="1200" b="1" dirty="0" err="1">
                <a:solidFill>
                  <a:srgbClr val="FF0000"/>
                </a:solidFill>
              </a:rPr>
              <a:t>createSheet</a:t>
            </a:r>
            <a:r>
              <a:rPr lang="en-US" sz="1200" b="1" dirty="0">
                <a:solidFill>
                  <a:srgbClr val="FF0000"/>
                </a:solidFill>
              </a:rPr>
              <a:t>(</a:t>
            </a:r>
            <a:r>
              <a:rPr lang="en-US" sz="1200" b="1" dirty="0" err="1">
                <a:solidFill>
                  <a:srgbClr val="FF0000"/>
                </a:solidFill>
              </a:rPr>
              <a:t>lwb</a:t>
            </a:r>
            <a:r>
              <a:rPr lang="en-US" sz="1200" b="1" dirty="0">
                <a:solidFill>
                  <a:srgbClr val="FF0000"/>
                </a:solidFill>
              </a:rPr>
              <a:t>, name="hoja1")</a:t>
            </a:r>
            <a:endParaRPr lang="es-PE" sz="1200" dirty="0">
              <a:solidFill>
                <a:srgbClr val="FF0000"/>
              </a:solidFill>
            </a:endParaRPr>
          </a:p>
          <a:p>
            <a:pPr algn="l"/>
            <a:r>
              <a:rPr lang="en-US" sz="1200" b="1" dirty="0" err="1">
                <a:solidFill>
                  <a:srgbClr val="FF0000"/>
                </a:solidFill>
              </a:rPr>
              <a:t>createName</a:t>
            </a:r>
            <a:r>
              <a:rPr lang="en-US" sz="1200" b="1" dirty="0">
                <a:solidFill>
                  <a:srgbClr val="FF0000"/>
                </a:solidFill>
              </a:rPr>
              <a:t>(</a:t>
            </a:r>
            <a:r>
              <a:rPr lang="en-US" sz="1200" b="1" dirty="0" err="1">
                <a:solidFill>
                  <a:srgbClr val="FF0000"/>
                </a:solidFill>
              </a:rPr>
              <a:t>lwb,name</a:t>
            </a:r>
            <a:r>
              <a:rPr lang="en-US" sz="1200" b="1" dirty="0">
                <a:solidFill>
                  <a:srgbClr val="FF0000"/>
                </a:solidFill>
              </a:rPr>
              <a:t>="hoja1",formula="hoja1!$A$1")</a:t>
            </a:r>
            <a:endParaRPr lang="es-PE" sz="1200" dirty="0">
              <a:solidFill>
                <a:srgbClr val="FF0000"/>
              </a:solidFill>
            </a:endParaRPr>
          </a:p>
          <a:p>
            <a:pPr algn="l"/>
            <a:r>
              <a:rPr lang="en-US" sz="1200" b="1" dirty="0" err="1">
                <a:solidFill>
                  <a:srgbClr val="FF0000"/>
                </a:solidFill>
              </a:rPr>
              <a:t>writeNamedRegion</a:t>
            </a:r>
            <a:r>
              <a:rPr lang="en-US" sz="1200" b="1" dirty="0">
                <a:solidFill>
                  <a:srgbClr val="FF0000"/>
                </a:solidFill>
              </a:rPr>
              <a:t>(</a:t>
            </a:r>
            <a:r>
              <a:rPr lang="en-US" sz="1200" b="1" dirty="0" err="1">
                <a:solidFill>
                  <a:srgbClr val="FF0000"/>
                </a:solidFill>
              </a:rPr>
              <a:t>lwb,bd,name</a:t>
            </a:r>
            <a:r>
              <a:rPr lang="en-US" sz="1200" b="1" dirty="0">
                <a:solidFill>
                  <a:srgbClr val="FF0000"/>
                </a:solidFill>
              </a:rPr>
              <a:t>="hoja1")</a:t>
            </a:r>
            <a:endParaRPr lang="es-PE" sz="1200" dirty="0">
              <a:solidFill>
                <a:srgbClr val="FF0000"/>
              </a:solidFill>
            </a:endParaRPr>
          </a:p>
          <a:p>
            <a:pPr algn="l"/>
            <a:r>
              <a:rPr lang="en-US" sz="1200" b="1" dirty="0" err="1">
                <a:solidFill>
                  <a:srgbClr val="FF0000"/>
                </a:solidFill>
              </a:rPr>
              <a:t>saveWorkbook</a:t>
            </a:r>
            <a:r>
              <a:rPr lang="en-US" sz="1200" b="1" dirty="0">
                <a:solidFill>
                  <a:srgbClr val="FF0000"/>
                </a:solidFill>
              </a:rPr>
              <a:t>(</a:t>
            </a:r>
            <a:r>
              <a:rPr lang="en-US" sz="1200" b="1" dirty="0" err="1">
                <a:solidFill>
                  <a:srgbClr val="FF0000"/>
                </a:solidFill>
              </a:rPr>
              <a:t>lwb</a:t>
            </a:r>
            <a:r>
              <a:rPr lang="en-US" sz="1200" b="1" dirty="0" smtClean="0">
                <a:solidFill>
                  <a:srgbClr val="FF0000"/>
                </a:solidFill>
              </a:rPr>
              <a:t>)</a:t>
            </a:r>
            <a:endParaRPr lang="es-PE" sz="1200" dirty="0">
              <a:solidFill>
                <a:srgbClr val="FF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190" y="4215941"/>
            <a:ext cx="1974716" cy="7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405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Importación y exportación de datos</a:t>
            </a:r>
          </a:p>
        </p:txBody>
      </p:sp>
      <p:sp>
        <p:nvSpPr>
          <p:cNvPr id="2" name="1 Rectángulo"/>
          <p:cNvSpPr/>
          <p:nvPr/>
        </p:nvSpPr>
        <p:spPr>
          <a:xfrm>
            <a:off x="2123728" y="1556792"/>
            <a:ext cx="6480720" cy="1015663"/>
          </a:xfrm>
          <a:prstGeom prst="rect">
            <a:avLst/>
          </a:prstGeom>
        </p:spPr>
        <p:txBody>
          <a:bodyPr wrap="square">
            <a:spAutoFit/>
          </a:bodyPr>
          <a:lstStyle/>
          <a:p>
            <a:pPr algn="l"/>
            <a:r>
              <a:rPr lang="en-US" sz="1200" b="1" u="sng" dirty="0" smtClean="0"/>
              <a:t>#Leyendo</a:t>
            </a:r>
          </a:p>
          <a:p>
            <a:pPr algn="l"/>
            <a:endParaRPr lang="es-PE" sz="1200" dirty="0"/>
          </a:p>
          <a:p>
            <a:pPr algn="l"/>
            <a:r>
              <a:rPr lang="en-US" sz="1200" b="1" dirty="0" err="1">
                <a:solidFill>
                  <a:srgbClr val="FF0000"/>
                </a:solidFill>
              </a:rPr>
              <a:t>lwb</a:t>
            </a:r>
            <a:r>
              <a:rPr lang="en-US" sz="1200" b="1" dirty="0">
                <a:solidFill>
                  <a:srgbClr val="FF0000"/>
                </a:solidFill>
              </a:rPr>
              <a:t>&lt;-</a:t>
            </a:r>
            <a:r>
              <a:rPr lang="en-US" sz="1200" b="1" dirty="0" err="1">
                <a:solidFill>
                  <a:srgbClr val="FF0000"/>
                </a:solidFill>
              </a:rPr>
              <a:t>loadWorkbook</a:t>
            </a:r>
            <a:r>
              <a:rPr lang="en-US" sz="1200" b="1" dirty="0">
                <a:solidFill>
                  <a:srgbClr val="FF0000"/>
                </a:solidFill>
              </a:rPr>
              <a:t>("bdnueva.xlsx", create=FALSE)</a:t>
            </a:r>
            <a:endParaRPr lang="es-PE" sz="1200" dirty="0">
              <a:solidFill>
                <a:srgbClr val="FF0000"/>
              </a:solidFill>
            </a:endParaRPr>
          </a:p>
          <a:p>
            <a:pPr algn="l"/>
            <a:r>
              <a:rPr lang="en-US" sz="1200" b="1" dirty="0" err="1">
                <a:solidFill>
                  <a:srgbClr val="FF0000"/>
                </a:solidFill>
              </a:rPr>
              <a:t>datos</a:t>
            </a:r>
            <a:r>
              <a:rPr lang="en-US" sz="1200" b="1" dirty="0">
                <a:solidFill>
                  <a:srgbClr val="FF0000"/>
                </a:solidFill>
              </a:rPr>
              <a:t>&lt;-</a:t>
            </a:r>
            <a:r>
              <a:rPr lang="en-US" sz="1200" b="1" dirty="0" err="1">
                <a:solidFill>
                  <a:srgbClr val="FF0000"/>
                </a:solidFill>
              </a:rPr>
              <a:t>readWorksheet</a:t>
            </a:r>
            <a:r>
              <a:rPr lang="en-US" sz="1200" b="1" dirty="0">
                <a:solidFill>
                  <a:srgbClr val="FF0000"/>
                </a:solidFill>
              </a:rPr>
              <a:t>(</a:t>
            </a:r>
            <a:r>
              <a:rPr lang="en-US" sz="1200" b="1" dirty="0" err="1">
                <a:solidFill>
                  <a:srgbClr val="FF0000"/>
                </a:solidFill>
              </a:rPr>
              <a:t>lwb,sheet</a:t>
            </a:r>
            <a:r>
              <a:rPr lang="en-US" sz="1200" b="1" dirty="0">
                <a:solidFill>
                  <a:srgbClr val="FF0000"/>
                </a:solidFill>
              </a:rPr>
              <a:t>="</a:t>
            </a:r>
            <a:r>
              <a:rPr lang="en-US" sz="1200" b="1" dirty="0" smtClean="0">
                <a:solidFill>
                  <a:srgbClr val="FF0000"/>
                </a:solidFill>
              </a:rPr>
              <a:t>hoja1")</a:t>
            </a:r>
            <a:endParaRPr lang="es-PE" sz="1200" dirty="0">
              <a:solidFill>
                <a:srgbClr val="FF0000"/>
              </a:solidFill>
            </a:endParaRPr>
          </a:p>
          <a:p>
            <a:pPr algn="l"/>
            <a:r>
              <a:rPr lang="es-PE" sz="1200" b="1" dirty="0">
                <a:solidFill>
                  <a:srgbClr val="FF0000"/>
                </a:solidFill>
              </a:rPr>
              <a:t>datos</a:t>
            </a:r>
            <a:endParaRPr lang="es-PE" sz="1200" dirty="0">
              <a:solidFill>
                <a:srgbClr val="FF0000"/>
              </a:solidFill>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63" y="2924944"/>
            <a:ext cx="398145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49907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R Commander: Importación y exportación de datos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360" y="2687647"/>
            <a:ext cx="5100246" cy="390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2051720" y="1628800"/>
            <a:ext cx="6624736" cy="954107"/>
          </a:xfrm>
          <a:prstGeom prst="rect">
            <a:avLst/>
          </a:prstGeom>
        </p:spPr>
        <p:txBody>
          <a:bodyPr wrap="square">
            <a:spAutoFit/>
          </a:bodyPr>
          <a:lstStyle/>
          <a:p>
            <a:pPr algn="just"/>
            <a:r>
              <a:rPr lang="es-ES" sz="1400" dirty="0"/>
              <a:t>R-Commander es una Interfaz Gráfica de Usuario (GUI en inglés), creada por John Fox, que permite acceder a muchas capacidades del entorno estadístico R sin que el usuario tenga que conocer el lenguaje de comandos propio de este entorno. </a:t>
            </a:r>
            <a:endParaRPr lang="es-PE" sz="1400" dirty="0"/>
          </a:p>
        </p:txBody>
      </p:sp>
    </p:spTree>
    <p:extLst>
      <p:ext uri="{BB962C8B-B14F-4D97-AF65-F5344CB8AC3E}">
        <p14:creationId xmlns:p14="http://schemas.microsoft.com/office/powerpoint/2010/main" val="17935238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2098080" y="1556792"/>
            <a:ext cx="6624736" cy="2246769"/>
          </a:xfrm>
          <a:prstGeom prst="rect">
            <a:avLst/>
          </a:prstGeom>
        </p:spPr>
        <p:txBody>
          <a:bodyPr wrap="square">
            <a:spAutoFit/>
          </a:bodyPr>
          <a:lstStyle/>
          <a:p>
            <a:pPr algn="just"/>
            <a:r>
              <a:rPr lang="es-ES" sz="1400" dirty="0"/>
              <a:t>No obstante, R-Commander no pretende ocultar el lenguaje R. Si observamos de cerca la ventana de R-Commander, vemos que se divide en tres </a:t>
            </a:r>
            <a:r>
              <a:rPr lang="es-ES" sz="1400" dirty="0" err="1"/>
              <a:t>subventanas</a:t>
            </a:r>
            <a:r>
              <a:rPr lang="es-ES" sz="1400" dirty="0"/>
              <a:t>: </a:t>
            </a:r>
            <a:r>
              <a:rPr lang="es-ES" sz="1400" b="1" dirty="0">
                <a:solidFill>
                  <a:srgbClr val="FF0000"/>
                </a:solidFill>
              </a:rPr>
              <a:t>script, output y </a:t>
            </a:r>
            <a:r>
              <a:rPr lang="es-ES" sz="1400" b="1" dirty="0" err="1">
                <a:solidFill>
                  <a:srgbClr val="FF0000"/>
                </a:solidFill>
              </a:rPr>
              <a:t>messages</a:t>
            </a:r>
            <a:r>
              <a:rPr lang="es-ES" sz="1400" dirty="0"/>
              <a:t>. Cada vez que, a través de los menús de R-</a:t>
            </a:r>
            <a:r>
              <a:rPr lang="es-ES" sz="1400" dirty="0" err="1"/>
              <a:t>commander</a:t>
            </a:r>
            <a:r>
              <a:rPr lang="es-ES" sz="1400" dirty="0"/>
              <a:t> accedamos a las capacidades de R (gráficos, procedimientos estadísticos, modelos, etc.), en la ventana script se mostrará el comando R que ejecuta la tarea que hayamos solicitado, y en la ventana output se mostrará el resultado de dicho comando. De este modo, aunque el usuario no conozca el lenguaje de comandos de R, simplemente observando lo que va apareciendo en la ventana script se irá familiarizando (y con un poco de interés, también aprendiendo) con dicho lenguaje.</a:t>
            </a:r>
            <a:endParaRPr lang="es-PE" sz="1400" dirty="0"/>
          </a:p>
        </p:txBody>
      </p:sp>
      <p:sp>
        <p:nvSpPr>
          <p:cNvPr id="5"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R Commander: Importación y exportación de datos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999" y="4003809"/>
            <a:ext cx="4851251" cy="270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9036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208" y="1700808"/>
            <a:ext cx="5671810" cy="421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1972024" y="764704"/>
            <a:ext cx="6934200" cy="715963"/>
          </a:xfrm>
        </p:spPr>
        <p:txBody>
          <a:bodyPr/>
          <a:lstStyle/>
          <a:p>
            <a:pPr marL="0" indent="0">
              <a:lnSpc>
                <a:spcPct val="80000"/>
              </a:lnSpc>
            </a:pPr>
            <a:r>
              <a:rPr lang="es-ES" sz="2400" b="1" dirty="0"/>
              <a:t>R Commander: Importación y exportación de datos</a:t>
            </a:r>
          </a:p>
        </p:txBody>
      </p:sp>
    </p:spTree>
    <p:extLst>
      <p:ext uri="{BB962C8B-B14F-4D97-AF65-F5344CB8AC3E}">
        <p14:creationId xmlns:p14="http://schemas.microsoft.com/office/powerpoint/2010/main" val="3643918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812751"/>
            <a:ext cx="52006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2123728" y="980728"/>
            <a:ext cx="6606480" cy="738664"/>
          </a:xfrm>
          <a:prstGeom prst="rect">
            <a:avLst/>
          </a:prstGeom>
        </p:spPr>
        <p:txBody>
          <a:bodyPr wrap="square">
            <a:spAutoFit/>
          </a:bodyPr>
          <a:lstStyle/>
          <a:p>
            <a:pPr algn="just"/>
            <a:r>
              <a:rPr lang="es-ES" sz="1400" dirty="0"/>
              <a:t>N</a:t>
            </a:r>
            <a:r>
              <a:rPr lang="es-ES" sz="1400" dirty="0" smtClean="0"/>
              <a:t>uestra herramienta fundamental </a:t>
            </a:r>
            <a:r>
              <a:rPr lang="es-ES" sz="1400" dirty="0"/>
              <a:t>va a ser R. En esta sesión vamos a familiarizarnos con RStudio, </a:t>
            </a:r>
            <a:r>
              <a:rPr lang="es-ES" sz="1400" dirty="0" smtClean="0"/>
              <a:t>no </a:t>
            </a:r>
            <a:r>
              <a:rPr lang="es-ES" sz="1400" dirty="0"/>
              <a:t>te preocupes si al principio no entiendes algunas</a:t>
            </a:r>
          </a:p>
          <a:p>
            <a:pPr algn="just"/>
            <a:r>
              <a:rPr lang="es-ES" sz="1400" dirty="0"/>
              <a:t>cosas, y otras tantas te parecen extrañas. Pronto irá quedando todo más claro.</a:t>
            </a:r>
            <a:endParaRPr lang="es-PE" sz="1400" dirty="0"/>
          </a:p>
        </p:txBody>
      </p:sp>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4645620"/>
            <a:ext cx="5391150" cy="18383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3851919" y="3083723"/>
            <a:ext cx="2024261" cy="1200329"/>
          </a:xfrm>
          <a:prstGeom prst="rect">
            <a:avLst/>
          </a:prstGeom>
        </p:spPr>
        <p:txBody>
          <a:bodyPr wrap="square">
            <a:spAutoFit/>
          </a:bodyPr>
          <a:lstStyle/>
          <a:p>
            <a:r>
              <a:rPr lang="es-ES" sz="1800" dirty="0">
                <a:solidFill>
                  <a:srgbClr val="FF0000"/>
                </a:solidFill>
              </a:rPr>
              <a:t>Una vez instalado R y RStudio, es hora de abrir RStudio:</a:t>
            </a:r>
          </a:p>
        </p:txBody>
      </p:sp>
    </p:spTree>
    <p:extLst>
      <p:ext uri="{BB962C8B-B14F-4D97-AF65-F5344CB8AC3E}">
        <p14:creationId xmlns:p14="http://schemas.microsoft.com/office/powerpoint/2010/main" val="37329980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2087586" y="767308"/>
            <a:ext cx="6934200" cy="715963"/>
          </a:xfrm>
        </p:spPr>
        <p:txBody>
          <a:bodyPr/>
          <a:lstStyle/>
          <a:p>
            <a:pPr>
              <a:lnSpc>
                <a:spcPct val="80000"/>
              </a:lnSpc>
            </a:pPr>
            <a:r>
              <a:rPr lang="es-ES" sz="2400" b="1" dirty="0"/>
              <a:t>Estructuras y tipos de datos</a:t>
            </a:r>
          </a:p>
        </p:txBody>
      </p:sp>
      <p:sp>
        <p:nvSpPr>
          <p:cNvPr id="2" name="1 Rectángulo"/>
          <p:cNvSpPr/>
          <p:nvPr/>
        </p:nvSpPr>
        <p:spPr>
          <a:xfrm>
            <a:off x="2071811" y="1455167"/>
            <a:ext cx="3364285" cy="400110"/>
          </a:xfrm>
          <a:prstGeom prst="rect">
            <a:avLst/>
          </a:prstGeom>
        </p:spPr>
        <p:txBody>
          <a:bodyPr wrap="square">
            <a:spAutoFit/>
          </a:bodyPr>
          <a:lstStyle/>
          <a:p>
            <a:pPr algn="l"/>
            <a:r>
              <a:rPr lang="es-PE" sz="2000" dirty="0"/>
              <a:t>Vectores y matrices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811" y="2707456"/>
            <a:ext cx="688657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2071810" y="2327892"/>
            <a:ext cx="5832649" cy="338554"/>
          </a:xfrm>
          <a:prstGeom prst="rect">
            <a:avLst/>
          </a:prstGeom>
        </p:spPr>
        <p:txBody>
          <a:bodyPr wrap="square">
            <a:spAutoFit/>
          </a:bodyPr>
          <a:lstStyle/>
          <a:p>
            <a:pPr algn="l"/>
            <a:r>
              <a:rPr lang="es-ES" sz="1600" dirty="0" smtClean="0">
                <a:solidFill>
                  <a:srgbClr val="FF0000"/>
                </a:solidFill>
              </a:rPr>
              <a:t>Creación </a:t>
            </a:r>
            <a:r>
              <a:rPr lang="es-ES" sz="1600" dirty="0">
                <a:solidFill>
                  <a:srgbClr val="FF0000"/>
                </a:solidFill>
              </a:rPr>
              <a:t>y </a:t>
            </a:r>
            <a:r>
              <a:rPr lang="es-ES" sz="1600" dirty="0" smtClean="0">
                <a:solidFill>
                  <a:srgbClr val="FF0000"/>
                </a:solidFill>
              </a:rPr>
              <a:t>manipulación </a:t>
            </a:r>
            <a:r>
              <a:rPr lang="es-ES" sz="1600" dirty="0">
                <a:solidFill>
                  <a:srgbClr val="FF0000"/>
                </a:solidFill>
              </a:rPr>
              <a:t>de vectores</a:t>
            </a:r>
            <a:endParaRPr lang="es-PE" sz="1600" dirty="0">
              <a:solidFill>
                <a:srgbClr val="FF0000"/>
              </a:solidFill>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4020" y="5931743"/>
            <a:ext cx="5448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ángulo 7"/>
          <p:cNvSpPr/>
          <p:nvPr/>
        </p:nvSpPr>
        <p:spPr>
          <a:xfrm>
            <a:off x="6156176" y="4325810"/>
            <a:ext cx="2300630" cy="923330"/>
          </a:xfrm>
          <a:prstGeom prst="rect">
            <a:avLst/>
          </a:prstGeom>
          <a:noFill/>
        </p:spPr>
        <p:txBody>
          <a:bodyPr wrap="none" lIns="91440" tIns="45720" rIns="91440" bIns="45720">
            <a:prstTxWarp prst="textTriangle">
              <a:avLst/>
            </a:prstTxWarp>
            <a:spAutoFit/>
          </a:bodyPr>
          <a:lstStyle/>
          <a:p>
            <a:pPr algn="ctr"/>
            <a:r>
              <a:rPr lang="es-E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Vector</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0129365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196752"/>
            <a:ext cx="674370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Tree>
    <p:extLst>
      <p:ext uri="{BB962C8B-B14F-4D97-AF65-F5344CB8AC3E}">
        <p14:creationId xmlns:p14="http://schemas.microsoft.com/office/powerpoint/2010/main" val="4273196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811" y="1268760"/>
            <a:ext cx="66865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6149" name="Picture 5" descr="http://aprendeenlinea.udea.edu.co/lms/ocw/file.php/9/Imagenes/Capitulo_6/6_Arreglos_en_programac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459" y="2202408"/>
            <a:ext cx="2924175"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3222577" y="5884833"/>
            <a:ext cx="2243359" cy="584775"/>
          </a:xfrm>
          <a:prstGeom prst="rect">
            <a:avLst/>
          </a:prstGeom>
        </p:spPr>
        <p:txBody>
          <a:bodyPr wrap="square">
            <a:spAutoFit/>
          </a:bodyPr>
          <a:lstStyle/>
          <a:p>
            <a:r>
              <a:rPr lang="es-PE" sz="800" dirty="0" smtClean="0"/>
              <a:t>Recuperado: http</a:t>
            </a:r>
            <a:r>
              <a:rPr lang="es-PE" sz="800" dirty="0"/>
              <a:t>://aprendeenlinea.udea.edu.co/lms/ocw/file.php/9/Imagenes/Capitulo_6/6_Arreglos_en_programacion.png</a:t>
            </a:r>
          </a:p>
        </p:txBody>
      </p:sp>
    </p:spTree>
    <p:extLst>
      <p:ext uri="{BB962C8B-B14F-4D97-AF65-F5344CB8AC3E}">
        <p14:creationId xmlns:p14="http://schemas.microsoft.com/office/powerpoint/2010/main" val="8293559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152" y="1329828"/>
            <a:ext cx="67341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408" y="2636912"/>
            <a:ext cx="60960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5252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811" y="1268760"/>
            <a:ext cx="67627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Tree>
    <p:extLst>
      <p:ext uri="{BB962C8B-B14F-4D97-AF65-F5344CB8AC3E}">
        <p14:creationId xmlns:p14="http://schemas.microsoft.com/office/powerpoint/2010/main" val="9992837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2" name="Imagen 1"/>
          <p:cNvPicPr>
            <a:picLocks noChangeAspect="1"/>
          </p:cNvPicPr>
          <p:nvPr/>
        </p:nvPicPr>
        <p:blipFill rotWithShape="1">
          <a:blip r:embed="rId3"/>
          <a:srcRect l="2338"/>
          <a:stretch/>
        </p:blipFill>
        <p:spPr>
          <a:xfrm>
            <a:off x="1821035" y="1340768"/>
            <a:ext cx="6981805" cy="3168352"/>
          </a:xfrm>
          <a:prstGeom prst="rect">
            <a:avLst/>
          </a:prstGeom>
        </p:spPr>
      </p:pic>
    </p:spTree>
    <p:extLst>
      <p:ext uri="{BB962C8B-B14F-4D97-AF65-F5344CB8AC3E}">
        <p14:creationId xmlns:p14="http://schemas.microsoft.com/office/powerpoint/2010/main" val="14807382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196096" y="1340768"/>
            <a:ext cx="6480000" cy="3655558"/>
          </a:xfrm>
          <a:prstGeom prst="rect">
            <a:avLst/>
          </a:prstGeom>
        </p:spPr>
      </p:pic>
      <p:sp>
        <p:nvSpPr>
          <p:cNvPr id="6"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Tree>
    <p:extLst>
      <p:ext uri="{BB962C8B-B14F-4D97-AF65-F5344CB8AC3E}">
        <p14:creationId xmlns:p14="http://schemas.microsoft.com/office/powerpoint/2010/main" val="13547226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100486" y="1412776"/>
            <a:ext cx="6624736" cy="3059150"/>
          </a:xfrm>
          <a:prstGeom prst="rect">
            <a:avLst/>
          </a:prstGeom>
        </p:spPr>
      </p:pic>
      <p:sp>
        <p:nvSpPr>
          <p:cNvPr id="6"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Tree>
    <p:extLst>
      <p:ext uri="{BB962C8B-B14F-4D97-AF65-F5344CB8AC3E}">
        <p14:creationId xmlns:p14="http://schemas.microsoft.com/office/powerpoint/2010/main" val="35221312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071811" y="1916832"/>
            <a:ext cx="6480000" cy="2515528"/>
          </a:xfrm>
          <a:prstGeom prst="rect">
            <a:avLst/>
          </a:prstGeom>
        </p:spPr>
      </p:pic>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
        <p:nvSpPr>
          <p:cNvPr id="8" name="3 Rectángulo"/>
          <p:cNvSpPr/>
          <p:nvPr/>
        </p:nvSpPr>
        <p:spPr>
          <a:xfrm>
            <a:off x="2071811" y="1223163"/>
            <a:ext cx="5832649" cy="338554"/>
          </a:xfrm>
          <a:prstGeom prst="rect">
            <a:avLst/>
          </a:prstGeom>
        </p:spPr>
        <p:txBody>
          <a:bodyPr wrap="square">
            <a:spAutoFit/>
          </a:bodyPr>
          <a:lstStyle/>
          <a:p>
            <a:pPr algn="l"/>
            <a:r>
              <a:rPr lang="es-ES" sz="1600" dirty="0" smtClean="0">
                <a:solidFill>
                  <a:srgbClr val="FF0000"/>
                </a:solidFill>
              </a:rPr>
              <a:t>Creación </a:t>
            </a:r>
            <a:r>
              <a:rPr lang="es-ES" sz="1600" dirty="0">
                <a:solidFill>
                  <a:srgbClr val="FF0000"/>
                </a:solidFill>
              </a:rPr>
              <a:t>y </a:t>
            </a:r>
            <a:r>
              <a:rPr lang="es-ES" sz="1600" dirty="0" smtClean="0">
                <a:solidFill>
                  <a:srgbClr val="FF0000"/>
                </a:solidFill>
              </a:rPr>
              <a:t>manipulación </a:t>
            </a:r>
            <a:r>
              <a:rPr lang="es-ES" sz="1600" dirty="0">
                <a:solidFill>
                  <a:srgbClr val="FF0000"/>
                </a:solidFill>
              </a:rPr>
              <a:t>de </a:t>
            </a:r>
            <a:r>
              <a:rPr lang="es-ES" sz="1600" dirty="0" smtClean="0">
                <a:solidFill>
                  <a:srgbClr val="FF0000"/>
                </a:solidFill>
              </a:rPr>
              <a:t>un factor</a:t>
            </a:r>
            <a:endParaRPr lang="es-PE" sz="1600" dirty="0">
              <a:solidFill>
                <a:srgbClr val="FF0000"/>
              </a:solidFill>
            </a:endParaRPr>
          </a:p>
        </p:txBody>
      </p:sp>
      <p:pic>
        <p:nvPicPr>
          <p:cNvPr id="9" name="Imagen 8"/>
          <p:cNvPicPr>
            <a:picLocks noChangeAspect="1"/>
          </p:cNvPicPr>
          <p:nvPr/>
        </p:nvPicPr>
        <p:blipFill>
          <a:blip r:embed="rId4"/>
          <a:stretch>
            <a:fillRect/>
          </a:stretch>
        </p:blipFill>
        <p:spPr>
          <a:xfrm>
            <a:off x="2051720" y="4509120"/>
            <a:ext cx="1800000" cy="2138400"/>
          </a:xfrm>
          <a:prstGeom prst="rect">
            <a:avLst/>
          </a:prstGeom>
        </p:spPr>
      </p:pic>
      <p:sp>
        <p:nvSpPr>
          <p:cNvPr id="10" name="Rectángulo 9"/>
          <p:cNvSpPr/>
          <p:nvPr/>
        </p:nvSpPr>
        <p:spPr>
          <a:xfrm>
            <a:off x="6156176" y="4325810"/>
            <a:ext cx="2300630" cy="923330"/>
          </a:xfrm>
          <a:prstGeom prst="rect">
            <a:avLst/>
          </a:prstGeom>
          <a:noFill/>
        </p:spPr>
        <p:txBody>
          <a:bodyPr wrap="none" lIns="91440" tIns="45720" rIns="91440" bIns="45720">
            <a:prstTxWarp prst="textTriangle">
              <a:avLst/>
            </a:prstTxWarp>
            <a:spAutoFit/>
          </a:bodyPr>
          <a:lstStyle/>
          <a:p>
            <a:pPr algn="ctr"/>
            <a:r>
              <a:rPr lang="es-E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Factor</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2568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2" name="Imagen 1"/>
          <p:cNvPicPr>
            <a:picLocks noChangeAspect="1"/>
          </p:cNvPicPr>
          <p:nvPr/>
        </p:nvPicPr>
        <p:blipFill>
          <a:blip r:embed="rId3"/>
          <a:stretch>
            <a:fillRect/>
          </a:stretch>
        </p:blipFill>
        <p:spPr>
          <a:xfrm>
            <a:off x="2074085" y="1196752"/>
            <a:ext cx="5011005" cy="3600400"/>
          </a:xfrm>
          <a:prstGeom prst="rect">
            <a:avLst/>
          </a:prstGeom>
        </p:spPr>
      </p:pic>
      <p:pic>
        <p:nvPicPr>
          <p:cNvPr id="4" name="Imagen 3"/>
          <p:cNvPicPr>
            <a:picLocks noChangeAspect="1"/>
          </p:cNvPicPr>
          <p:nvPr/>
        </p:nvPicPr>
        <p:blipFill>
          <a:blip r:embed="rId4"/>
          <a:stretch>
            <a:fillRect/>
          </a:stretch>
        </p:blipFill>
        <p:spPr>
          <a:xfrm>
            <a:off x="2071811" y="5005464"/>
            <a:ext cx="6967108" cy="278684"/>
          </a:xfrm>
          <a:prstGeom prst="rect">
            <a:avLst/>
          </a:prstGeom>
        </p:spPr>
      </p:pic>
    </p:spTree>
    <p:extLst>
      <p:ext uri="{BB962C8B-B14F-4D97-AF65-F5344CB8AC3E}">
        <p14:creationId xmlns:p14="http://schemas.microsoft.com/office/powerpoint/2010/main" val="3589299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23728" y="980728"/>
            <a:ext cx="6606480" cy="738664"/>
          </a:xfrm>
          <a:prstGeom prst="rect">
            <a:avLst/>
          </a:prstGeom>
        </p:spPr>
        <p:txBody>
          <a:bodyPr wrap="square">
            <a:spAutoFit/>
          </a:bodyPr>
          <a:lstStyle/>
          <a:p>
            <a:pPr algn="just"/>
            <a:r>
              <a:rPr lang="es-ES" sz="1400" dirty="0"/>
              <a:t>N</a:t>
            </a:r>
            <a:r>
              <a:rPr lang="es-ES" sz="1400" dirty="0" smtClean="0"/>
              <a:t>uestra herramienta fundamental </a:t>
            </a:r>
            <a:r>
              <a:rPr lang="es-ES" sz="1400" dirty="0"/>
              <a:t>va a ser R. En esta sesión vamos a familiarizarnos con RStudio, </a:t>
            </a:r>
            <a:r>
              <a:rPr lang="es-ES" sz="1400" dirty="0" smtClean="0"/>
              <a:t>no </a:t>
            </a:r>
            <a:r>
              <a:rPr lang="es-ES" sz="1400" dirty="0"/>
              <a:t>te preocupes si al principio no entiendes algunas</a:t>
            </a:r>
          </a:p>
          <a:p>
            <a:pPr algn="just"/>
            <a:r>
              <a:rPr lang="es-ES" sz="1400" dirty="0"/>
              <a:t>cosas, y otras tantas te parecen extrañas. Pronto irá quedando todo más claro.</a:t>
            </a:r>
            <a:endParaRPr lang="es-PE" sz="1400" dirty="0"/>
          </a:p>
        </p:txBody>
      </p:sp>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1028" name="Picture 4" descr="http://3.bp.blogspot.com/-dwD_rxAWFZ4/UryE3CZphSI/AAAAAAAAIDI/QHkyId7e184/s1600/CropperCapture%5B5%5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36093" y="1745412"/>
            <a:ext cx="6381750" cy="499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2170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
        <p:nvSpPr>
          <p:cNvPr id="8" name="3 Rectángulo"/>
          <p:cNvSpPr/>
          <p:nvPr/>
        </p:nvSpPr>
        <p:spPr>
          <a:xfrm>
            <a:off x="2071811" y="1223163"/>
            <a:ext cx="5832649" cy="338554"/>
          </a:xfrm>
          <a:prstGeom prst="rect">
            <a:avLst/>
          </a:prstGeom>
        </p:spPr>
        <p:txBody>
          <a:bodyPr wrap="square">
            <a:spAutoFit/>
          </a:bodyPr>
          <a:lstStyle/>
          <a:p>
            <a:pPr algn="l"/>
            <a:r>
              <a:rPr lang="es-ES" sz="1600" dirty="0" smtClean="0">
                <a:solidFill>
                  <a:srgbClr val="FF0000"/>
                </a:solidFill>
              </a:rPr>
              <a:t>Creación </a:t>
            </a:r>
            <a:r>
              <a:rPr lang="es-ES" sz="1600" dirty="0">
                <a:solidFill>
                  <a:srgbClr val="FF0000"/>
                </a:solidFill>
              </a:rPr>
              <a:t>y </a:t>
            </a:r>
            <a:r>
              <a:rPr lang="es-ES" sz="1600" dirty="0" smtClean="0">
                <a:solidFill>
                  <a:srgbClr val="FF0000"/>
                </a:solidFill>
              </a:rPr>
              <a:t>manipulación de matrices</a:t>
            </a:r>
            <a:endParaRPr lang="es-PE" sz="1600" dirty="0">
              <a:solidFill>
                <a:srgbClr val="FF0000"/>
              </a:solidFill>
            </a:endParaRPr>
          </a:p>
        </p:txBody>
      </p:sp>
      <p:sp>
        <p:nvSpPr>
          <p:cNvPr id="4" name="Rectángulo 3"/>
          <p:cNvSpPr/>
          <p:nvPr/>
        </p:nvSpPr>
        <p:spPr>
          <a:xfrm>
            <a:off x="6228184" y="4716586"/>
            <a:ext cx="2300630" cy="923330"/>
          </a:xfrm>
          <a:prstGeom prst="rect">
            <a:avLst/>
          </a:prstGeom>
          <a:noFill/>
        </p:spPr>
        <p:txBody>
          <a:bodyPr wrap="none" lIns="91440" tIns="45720" rIns="91440" bIns="45720">
            <a:prstTxWarp prst="textTriangle">
              <a:avLst/>
            </a:prstTxWarp>
            <a:spAutoFit/>
          </a:bodyPr>
          <a:lstStyle/>
          <a:p>
            <a:pPr algn="ctr"/>
            <a:r>
              <a:rPr lang="es-E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Matriz</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26" name="Picture 2" descr="http://www.proferiera.comocreartuweb.es/material5/unidad2/objetos/formula-general-matriz.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096" y="3645024"/>
            <a:ext cx="338137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5608643" y="3617924"/>
            <a:ext cx="1493912" cy="707886"/>
          </a:xfrm>
          <a:prstGeom prst="rect">
            <a:avLst/>
          </a:prstGeom>
        </p:spPr>
        <p:txBody>
          <a:bodyPr wrap="square">
            <a:spAutoFit/>
          </a:bodyPr>
          <a:lstStyle/>
          <a:p>
            <a:pPr algn="l"/>
            <a:r>
              <a:rPr lang="es-PE" sz="800" dirty="0" smtClean="0"/>
              <a:t>Recuperado: http</a:t>
            </a:r>
            <a:r>
              <a:rPr lang="es-PE" sz="800" dirty="0"/>
              <a:t>://www.proferiera.comocreartuweb.es/material5/unidad2/objetos/formula-general-matriz.gif</a:t>
            </a:r>
          </a:p>
        </p:txBody>
      </p:sp>
      <p:pic>
        <p:nvPicPr>
          <p:cNvPr id="3" name="Imagen 2"/>
          <p:cNvPicPr>
            <a:picLocks noChangeAspect="1"/>
          </p:cNvPicPr>
          <p:nvPr/>
        </p:nvPicPr>
        <p:blipFill>
          <a:blip r:embed="rId4"/>
          <a:stretch>
            <a:fillRect/>
          </a:stretch>
        </p:blipFill>
        <p:spPr>
          <a:xfrm>
            <a:off x="2196096" y="2004984"/>
            <a:ext cx="6480000" cy="1341380"/>
          </a:xfrm>
          <a:prstGeom prst="rect">
            <a:avLst/>
          </a:prstGeom>
        </p:spPr>
      </p:pic>
    </p:spTree>
    <p:extLst>
      <p:ext uri="{BB962C8B-B14F-4D97-AF65-F5344CB8AC3E}">
        <p14:creationId xmlns:p14="http://schemas.microsoft.com/office/powerpoint/2010/main" val="38784537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7" name="Imagen 6"/>
          <p:cNvPicPr>
            <a:picLocks noChangeAspect="1"/>
          </p:cNvPicPr>
          <p:nvPr/>
        </p:nvPicPr>
        <p:blipFill>
          <a:blip r:embed="rId3"/>
          <a:stretch>
            <a:fillRect/>
          </a:stretch>
        </p:blipFill>
        <p:spPr>
          <a:xfrm>
            <a:off x="2079993" y="1196752"/>
            <a:ext cx="4325584" cy="4668366"/>
          </a:xfrm>
          <a:prstGeom prst="rect">
            <a:avLst/>
          </a:prstGeom>
        </p:spPr>
      </p:pic>
    </p:spTree>
    <p:extLst>
      <p:ext uri="{BB962C8B-B14F-4D97-AF65-F5344CB8AC3E}">
        <p14:creationId xmlns:p14="http://schemas.microsoft.com/office/powerpoint/2010/main" val="42292331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6" name="Imagen 5"/>
          <p:cNvPicPr>
            <a:picLocks noChangeAspect="1"/>
          </p:cNvPicPr>
          <p:nvPr/>
        </p:nvPicPr>
        <p:blipFill>
          <a:blip r:embed="rId3"/>
          <a:stretch>
            <a:fillRect/>
          </a:stretch>
        </p:blipFill>
        <p:spPr>
          <a:xfrm>
            <a:off x="2071812" y="1340768"/>
            <a:ext cx="3417716" cy="3600400"/>
          </a:xfrm>
          <a:prstGeom prst="rect">
            <a:avLst/>
          </a:prstGeom>
        </p:spPr>
      </p:pic>
    </p:spTree>
    <p:extLst>
      <p:ext uri="{BB962C8B-B14F-4D97-AF65-F5344CB8AC3E}">
        <p14:creationId xmlns:p14="http://schemas.microsoft.com/office/powerpoint/2010/main" val="9219765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071811" y="1340768"/>
            <a:ext cx="6480000" cy="2146542"/>
          </a:xfrm>
          <a:prstGeom prst="rect">
            <a:avLst/>
          </a:prstGeom>
        </p:spPr>
      </p:pic>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4" name="Imagen 3"/>
          <p:cNvPicPr>
            <a:picLocks noChangeAspect="1"/>
          </p:cNvPicPr>
          <p:nvPr/>
        </p:nvPicPr>
        <p:blipFill>
          <a:blip r:embed="rId4"/>
          <a:stretch>
            <a:fillRect/>
          </a:stretch>
        </p:blipFill>
        <p:spPr>
          <a:xfrm>
            <a:off x="2071811" y="3761728"/>
            <a:ext cx="4458245" cy="2769096"/>
          </a:xfrm>
          <a:prstGeom prst="rect">
            <a:avLst/>
          </a:prstGeom>
        </p:spPr>
      </p:pic>
    </p:spTree>
    <p:extLst>
      <p:ext uri="{BB962C8B-B14F-4D97-AF65-F5344CB8AC3E}">
        <p14:creationId xmlns:p14="http://schemas.microsoft.com/office/powerpoint/2010/main" val="17400600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071811" y="1412776"/>
            <a:ext cx="6480000" cy="4602185"/>
          </a:xfrm>
          <a:prstGeom prst="rect">
            <a:avLst/>
          </a:prstGeom>
        </p:spPr>
      </p:pic>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Tree>
    <p:extLst>
      <p:ext uri="{BB962C8B-B14F-4D97-AF65-F5344CB8AC3E}">
        <p14:creationId xmlns:p14="http://schemas.microsoft.com/office/powerpoint/2010/main" val="422630000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071811" y="1196752"/>
            <a:ext cx="6369124" cy="2299015"/>
          </a:xfrm>
          <a:prstGeom prst="rect">
            <a:avLst/>
          </a:prstGeom>
        </p:spPr>
      </p:pic>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6" name="Imagen 5"/>
          <p:cNvPicPr>
            <a:picLocks noChangeAspect="1"/>
          </p:cNvPicPr>
          <p:nvPr/>
        </p:nvPicPr>
        <p:blipFill>
          <a:blip r:embed="rId4"/>
          <a:stretch>
            <a:fillRect/>
          </a:stretch>
        </p:blipFill>
        <p:spPr>
          <a:xfrm>
            <a:off x="2071811" y="3655752"/>
            <a:ext cx="1354363" cy="2448272"/>
          </a:xfrm>
          <a:prstGeom prst="rect">
            <a:avLst/>
          </a:prstGeom>
        </p:spPr>
      </p:pic>
    </p:spTree>
    <p:extLst>
      <p:ext uri="{BB962C8B-B14F-4D97-AF65-F5344CB8AC3E}">
        <p14:creationId xmlns:p14="http://schemas.microsoft.com/office/powerpoint/2010/main" val="36800154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081205" y="1268760"/>
            <a:ext cx="4114147" cy="4968552"/>
          </a:xfrm>
          <a:prstGeom prst="rect">
            <a:avLst/>
          </a:prstGeom>
        </p:spPr>
      </p:pic>
      <p:sp>
        <p:nvSpPr>
          <p:cNvPr id="5"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spTree>
    <p:extLst>
      <p:ext uri="{BB962C8B-B14F-4D97-AF65-F5344CB8AC3E}">
        <p14:creationId xmlns:p14="http://schemas.microsoft.com/office/powerpoint/2010/main" val="867976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071811" y="1155242"/>
            <a:ext cx="6820222" cy="2046067"/>
          </a:xfrm>
          <a:prstGeom prst="rect">
            <a:avLst/>
          </a:prstGeom>
        </p:spPr>
      </p:pic>
      <p:sp>
        <p:nvSpPr>
          <p:cNvPr id="6" name="2 Rectángulo"/>
          <p:cNvSpPr/>
          <p:nvPr/>
        </p:nvSpPr>
        <p:spPr>
          <a:xfrm>
            <a:off x="2071811" y="636657"/>
            <a:ext cx="3364285" cy="400110"/>
          </a:xfrm>
          <a:prstGeom prst="rect">
            <a:avLst/>
          </a:prstGeom>
        </p:spPr>
        <p:txBody>
          <a:bodyPr wrap="square">
            <a:spAutoFit/>
          </a:bodyPr>
          <a:lstStyle/>
          <a:p>
            <a:pPr algn="l"/>
            <a:r>
              <a:rPr lang="es-PE" sz="2000" dirty="0"/>
              <a:t>Vectores y matrices</a:t>
            </a:r>
          </a:p>
        </p:txBody>
      </p:sp>
      <p:pic>
        <p:nvPicPr>
          <p:cNvPr id="5" name="Imagen 4"/>
          <p:cNvPicPr>
            <a:picLocks noChangeAspect="1"/>
          </p:cNvPicPr>
          <p:nvPr/>
        </p:nvPicPr>
        <p:blipFill>
          <a:blip r:embed="rId4"/>
          <a:stretch>
            <a:fillRect/>
          </a:stretch>
        </p:blipFill>
        <p:spPr>
          <a:xfrm>
            <a:off x="2065334" y="3319784"/>
            <a:ext cx="4143375" cy="3400425"/>
          </a:xfrm>
          <a:prstGeom prst="rect">
            <a:avLst/>
          </a:prstGeom>
        </p:spPr>
      </p:pic>
    </p:spTree>
    <p:extLst>
      <p:ext uri="{BB962C8B-B14F-4D97-AF65-F5344CB8AC3E}">
        <p14:creationId xmlns:p14="http://schemas.microsoft.com/office/powerpoint/2010/main" val="5894199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2066471" y="1844824"/>
            <a:ext cx="7048500" cy="4495800"/>
          </a:xfrm>
          <a:prstGeom prst="rect">
            <a:avLst/>
          </a:prstGeom>
        </p:spPr>
      </p:pic>
      <p:sp>
        <p:nvSpPr>
          <p:cNvPr id="5" name="2 Rectángulo"/>
          <p:cNvSpPr/>
          <p:nvPr/>
        </p:nvSpPr>
        <p:spPr>
          <a:xfrm>
            <a:off x="2071811" y="636657"/>
            <a:ext cx="3364285" cy="400110"/>
          </a:xfrm>
          <a:prstGeom prst="rect">
            <a:avLst/>
          </a:prstGeom>
        </p:spPr>
        <p:txBody>
          <a:bodyPr wrap="square">
            <a:spAutoFit/>
          </a:bodyPr>
          <a:lstStyle/>
          <a:p>
            <a:pPr algn="l"/>
            <a:r>
              <a:rPr lang="es-PE" sz="2000" dirty="0" smtClean="0"/>
              <a:t>Listas</a:t>
            </a:r>
            <a:endParaRPr lang="es-PE" sz="2000" dirty="0"/>
          </a:p>
        </p:txBody>
      </p:sp>
      <p:sp>
        <p:nvSpPr>
          <p:cNvPr id="8" name="3 Rectángulo"/>
          <p:cNvSpPr/>
          <p:nvPr/>
        </p:nvSpPr>
        <p:spPr>
          <a:xfrm>
            <a:off x="2071811" y="1223163"/>
            <a:ext cx="5832649" cy="338554"/>
          </a:xfrm>
          <a:prstGeom prst="rect">
            <a:avLst/>
          </a:prstGeom>
        </p:spPr>
        <p:txBody>
          <a:bodyPr wrap="square">
            <a:spAutoFit/>
          </a:bodyPr>
          <a:lstStyle/>
          <a:p>
            <a:pPr algn="l"/>
            <a:r>
              <a:rPr lang="es-ES" sz="1600" dirty="0" smtClean="0">
                <a:solidFill>
                  <a:srgbClr val="FF0000"/>
                </a:solidFill>
              </a:rPr>
              <a:t>Creación </a:t>
            </a:r>
            <a:r>
              <a:rPr lang="es-ES" sz="1600" dirty="0">
                <a:solidFill>
                  <a:srgbClr val="FF0000"/>
                </a:solidFill>
              </a:rPr>
              <a:t>y </a:t>
            </a:r>
            <a:r>
              <a:rPr lang="es-ES" sz="1600" dirty="0" smtClean="0">
                <a:solidFill>
                  <a:srgbClr val="FF0000"/>
                </a:solidFill>
              </a:rPr>
              <a:t>manipulación de listas</a:t>
            </a:r>
            <a:endParaRPr lang="es-PE" sz="1600" dirty="0">
              <a:solidFill>
                <a:srgbClr val="FF0000"/>
              </a:solidFill>
            </a:endParaRPr>
          </a:p>
        </p:txBody>
      </p:sp>
      <p:sp>
        <p:nvSpPr>
          <p:cNvPr id="4" name="Rectángulo 3"/>
          <p:cNvSpPr/>
          <p:nvPr/>
        </p:nvSpPr>
        <p:spPr>
          <a:xfrm>
            <a:off x="6538756" y="3501008"/>
            <a:ext cx="2300630" cy="923330"/>
          </a:xfrm>
          <a:prstGeom prst="rect">
            <a:avLst/>
          </a:prstGeom>
          <a:noFill/>
        </p:spPr>
        <p:txBody>
          <a:bodyPr wrap="none" lIns="91440" tIns="45720" rIns="91440" bIns="45720">
            <a:prstTxWarp prst="textTriangle">
              <a:avLst/>
            </a:prstTxWarp>
            <a:spAutoFit/>
          </a:bodyPr>
          <a:lstStyle/>
          <a:p>
            <a:pPr algn="l"/>
            <a:r>
              <a:rPr lang="es-E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Listas</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050" name="Picture 2" descr="http://i2.wp.com/conviviendoconcandidas.com/wp-content/uploads/2014/12/descarga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534" y="104744"/>
            <a:ext cx="1869852" cy="168762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156176" y="373724"/>
            <a:ext cx="1388158" cy="707886"/>
          </a:xfrm>
          <a:prstGeom prst="rect">
            <a:avLst/>
          </a:prstGeom>
        </p:spPr>
        <p:txBody>
          <a:bodyPr wrap="square">
            <a:spAutoFit/>
          </a:bodyPr>
          <a:lstStyle/>
          <a:p>
            <a:r>
              <a:rPr lang="es-PE" sz="800" dirty="0" smtClean="0"/>
              <a:t>Recuperado: http</a:t>
            </a:r>
            <a:r>
              <a:rPr lang="es-PE" sz="800" dirty="0"/>
              <a:t>://i2.wp.com/conviviendoconcandidas.com/wp-content/uploads/2014/12/descarga1.jpg</a:t>
            </a:r>
          </a:p>
        </p:txBody>
      </p:sp>
    </p:spTree>
    <p:extLst>
      <p:ext uri="{BB962C8B-B14F-4D97-AF65-F5344CB8AC3E}">
        <p14:creationId xmlns:p14="http://schemas.microsoft.com/office/powerpoint/2010/main" val="220993518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1979712" y="620688"/>
            <a:ext cx="3364285" cy="400110"/>
          </a:xfrm>
          <a:prstGeom prst="rect">
            <a:avLst/>
          </a:prstGeom>
        </p:spPr>
        <p:txBody>
          <a:bodyPr wrap="square">
            <a:spAutoFit/>
          </a:bodyPr>
          <a:lstStyle/>
          <a:p>
            <a:pPr algn="l"/>
            <a:r>
              <a:rPr lang="es-PE" sz="2000" dirty="0" smtClean="0"/>
              <a:t>Listas</a:t>
            </a:r>
            <a:endParaRPr lang="es-PE" sz="2000" dirty="0"/>
          </a:p>
        </p:txBody>
      </p:sp>
      <p:pic>
        <p:nvPicPr>
          <p:cNvPr id="2" name="Imagen 1"/>
          <p:cNvPicPr>
            <a:picLocks noChangeAspect="1"/>
          </p:cNvPicPr>
          <p:nvPr/>
        </p:nvPicPr>
        <p:blipFill>
          <a:blip r:embed="rId3"/>
          <a:stretch>
            <a:fillRect/>
          </a:stretch>
        </p:blipFill>
        <p:spPr>
          <a:xfrm>
            <a:off x="2071811" y="1196752"/>
            <a:ext cx="2758935" cy="648072"/>
          </a:xfrm>
          <a:prstGeom prst="rect">
            <a:avLst/>
          </a:prstGeom>
        </p:spPr>
      </p:pic>
      <p:pic>
        <p:nvPicPr>
          <p:cNvPr id="3" name="Imagen 2"/>
          <p:cNvPicPr>
            <a:picLocks noChangeAspect="1"/>
          </p:cNvPicPr>
          <p:nvPr/>
        </p:nvPicPr>
        <p:blipFill>
          <a:blip r:embed="rId4"/>
          <a:stretch>
            <a:fillRect/>
          </a:stretch>
        </p:blipFill>
        <p:spPr>
          <a:xfrm>
            <a:off x="2059501" y="2020778"/>
            <a:ext cx="6958585" cy="3780420"/>
          </a:xfrm>
          <a:prstGeom prst="rect">
            <a:avLst/>
          </a:prstGeom>
        </p:spPr>
      </p:pic>
    </p:spTree>
    <p:extLst>
      <p:ext uri="{BB962C8B-B14F-4D97-AF65-F5344CB8AC3E}">
        <p14:creationId xmlns:p14="http://schemas.microsoft.com/office/powerpoint/2010/main" val="2061485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23728" y="980728"/>
            <a:ext cx="6606480" cy="5262979"/>
          </a:xfrm>
          <a:prstGeom prst="rect">
            <a:avLst/>
          </a:prstGeom>
        </p:spPr>
        <p:txBody>
          <a:bodyPr wrap="square">
            <a:spAutoFit/>
          </a:bodyPr>
          <a:lstStyle/>
          <a:p>
            <a:pPr algn="l"/>
            <a:r>
              <a:rPr lang="es-ES" sz="1400" dirty="0"/>
              <a:t>Como ves, la ventana aparece dividida en tres grandes regiones o paneles, que hemos </a:t>
            </a:r>
            <a:r>
              <a:rPr lang="es-ES" sz="1400" dirty="0" smtClean="0"/>
              <a:t>rotulado</a:t>
            </a:r>
            <a:r>
              <a:rPr lang="es-PE" sz="1400" dirty="0" smtClean="0"/>
              <a:t>:</a:t>
            </a:r>
            <a:endParaRPr lang="es-PE" sz="1400" dirty="0"/>
          </a:p>
          <a:p>
            <a:pPr marL="285750" indent="-285750" algn="l">
              <a:buFont typeface="Arial" pitchFamily="34" charset="0"/>
              <a:buChar char="•"/>
            </a:pPr>
            <a:r>
              <a:rPr lang="es-ES" sz="1400" dirty="0"/>
              <a:t>En la parte </a:t>
            </a:r>
            <a:r>
              <a:rPr lang="es-ES" sz="1400" dirty="0" smtClean="0"/>
              <a:t>inferior izquierda</a:t>
            </a:r>
            <a:r>
              <a:rPr lang="es-ES" sz="1400" dirty="0"/>
              <a:t>, la </a:t>
            </a:r>
            <a:r>
              <a:rPr lang="es-ES" sz="1400" u="sng" dirty="0">
                <a:solidFill>
                  <a:srgbClr val="FF0000"/>
                </a:solidFill>
              </a:rPr>
              <a:t>Consola de Comandos </a:t>
            </a:r>
            <a:r>
              <a:rPr lang="es-ES" sz="1400" dirty="0"/>
              <a:t>de R, en la que vamos a empezar nuestro trabajo.</a:t>
            </a:r>
          </a:p>
          <a:p>
            <a:pPr marL="285750" indent="-285750" algn="l">
              <a:buFont typeface="Arial" pitchFamily="34" charset="0"/>
              <a:buChar char="•"/>
            </a:pPr>
            <a:r>
              <a:rPr lang="es-ES" sz="1400" dirty="0"/>
              <a:t>En la parte superior derecha, el panel con las pestañas de </a:t>
            </a:r>
            <a:r>
              <a:rPr lang="es-ES" sz="1400" u="sng" dirty="0">
                <a:solidFill>
                  <a:srgbClr val="FF0000"/>
                </a:solidFill>
              </a:rPr>
              <a:t>Historial </a:t>
            </a:r>
            <a:r>
              <a:rPr lang="es-ES" sz="1400" dirty="0"/>
              <a:t>(</a:t>
            </a:r>
            <a:r>
              <a:rPr lang="es-ES" sz="1400" dirty="0" err="1"/>
              <a:t>History</a:t>
            </a:r>
            <a:r>
              <a:rPr lang="es-ES" sz="1400" dirty="0"/>
              <a:t>),y </a:t>
            </a:r>
            <a:r>
              <a:rPr lang="es-ES" sz="1400" u="sng" dirty="0">
                <a:solidFill>
                  <a:srgbClr val="FF0000"/>
                </a:solidFill>
              </a:rPr>
              <a:t>Espacio </a:t>
            </a:r>
            <a:r>
              <a:rPr lang="es-ES" sz="1400" u="sng" dirty="0" smtClean="0">
                <a:solidFill>
                  <a:srgbClr val="FF0000"/>
                </a:solidFill>
              </a:rPr>
              <a:t>de trabajo </a:t>
            </a:r>
            <a:r>
              <a:rPr lang="es-ES" sz="1400" dirty="0"/>
              <a:t>(Workspace) (en versiones recientes de RStudio en lugar del Espacio de Trabajo </a:t>
            </a:r>
            <a:r>
              <a:rPr lang="es-ES" sz="1400" dirty="0" smtClean="0"/>
              <a:t>se muestra </a:t>
            </a:r>
            <a:r>
              <a:rPr lang="es-ES" sz="1400" dirty="0"/>
              <a:t>el Entorno (</a:t>
            </a:r>
            <a:r>
              <a:rPr lang="es-ES" sz="1400" u="sng" dirty="0">
                <a:solidFill>
                  <a:srgbClr val="FF0000"/>
                </a:solidFill>
              </a:rPr>
              <a:t>Environment</a:t>
            </a:r>
            <a:r>
              <a:rPr lang="es-ES" sz="1400" dirty="0"/>
              <a:t>); no te preocupes por esto de momento).</a:t>
            </a:r>
          </a:p>
          <a:p>
            <a:pPr marL="285750" indent="-285750" algn="l">
              <a:buFont typeface="Arial" pitchFamily="34" charset="0"/>
              <a:buChar char="•"/>
            </a:pPr>
            <a:r>
              <a:rPr lang="es-ES" sz="1400" dirty="0"/>
              <a:t>En la parte inferior derecha, el panel con pestañas para Ficheros (Files), </a:t>
            </a:r>
            <a:r>
              <a:rPr lang="es-ES" sz="1400" u="sng" dirty="0">
                <a:solidFill>
                  <a:srgbClr val="FF0000"/>
                </a:solidFill>
              </a:rPr>
              <a:t>Gráficos</a:t>
            </a:r>
            <a:r>
              <a:rPr lang="es-ES" sz="1400" dirty="0">
                <a:solidFill>
                  <a:srgbClr val="FF0000"/>
                </a:solidFill>
              </a:rPr>
              <a:t> </a:t>
            </a:r>
            <a:r>
              <a:rPr lang="es-ES" sz="1400" dirty="0"/>
              <a:t>(</a:t>
            </a:r>
            <a:r>
              <a:rPr lang="es-ES" sz="1400" dirty="0" err="1"/>
              <a:t>Plots</a:t>
            </a:r>
            <a:r>
              <a:rPr lang="es-ES" sz="1400" dirty="0" smtClean="0"/>
              <a:t>), </a:t>
            </a:r>
            <a:r>
              <a:rPr lang="es-ES" sz="1400" u="sng" dirty="0" smtClean="0">
                <a:solidFill>
                  <a:srgbClr val="FF0000"/>
                </a:solidFill>
              </a:rPr>
              <a:t>Librerías</a:t>
            </a:r>
            <a:r>
              <a:rPr lang="es-ES" sz="1400" u="sng" dirty="0" smtClean="0"/>
              <a:t> </a:t>
            </a:r>
            <a:r>
              <a:rPr lang="es-ES" sz="1400" dirty="0"/>
              <a:t>(</a:t>
            </a:r>
            <a:r>
              <a:rPr lang="es-ES" sz="1400" dirty="0" err="1"/>
              <a:t>Packages</a:t>
            </a:r>
            <a:r>
              <a:rPr lang="es-ES" sz="1400" dirty="0"/>
              <a:t>) y </a:t>
            </a:r>
            <a:r>
              <a:rPr lang="es-ES" sz="1400" u="sng" dirty="0">
                <a:solidFill>
                  <a:srgbClr val="FF0000"/>
                </a:solidFill>
              </a:rPr>
              <a:t>Ayuda</a:t>
            </a:r>
            <a:r>
              <a:rPr lang="es-ES" sz="1400" dirty="0"/>
              <a:t> (</a:t>
            </a:r>
            <a:r>
              <a:rPr lang="es-ES" sz="1400" dirty="0" err="1"/>
              <a:t>Help</a:t>
            </a:r>
            <a:r>
              <a:rPr lang="es-ES" sz="1400" dirty="0"/>
              <a:t>). Las versiones recientes incluyen panel Visor (</a:t>
            </a:r>
            <a:r>
              <a:rPr lang="es-ES" sz="1400" dirty="0" err="1"/>
              <a:t>Viewer</a:t>
            </a:r>
            <a:r>
              <a:rPr lang="es-ES" sz="1400" dirty="0" smtClean="0"/>
              <a:t>).</a:t>
            </a:r>
          </a:p>
          <a:p>
            <a:pPr marL="285750" indent="-285750" algn="l">
              <a:buFont typeface="Arial" pitchFamily="34" charset="0"/>
              <a:buChar char="•"/>
            </a:pPr>
            <a:endParaRPr lang="es-ES" sz="1400" dirty="0"/>
          </a:p>
          <a:p>
            <a:pPr algn="just"/>
            <a:r>
              <a:rPr lang="es-ES" sz="1400" dirty="0" smtClean="0"/>
              <a:t>Si </a:t>
            </a:r>
            <a:r>
              <a:rPr lang="es-ES" sz="1400" dirty="0"/>
              <a:t>no apareciera la ventana de la esquina superior izquierda, creamos un nuevo R script: File, New y clic sobre R Script o Ctrl+Mayús+N </a:t>
            </a:r>
            <a:endParaRPr lang="es-ES" sz="1400" dirty="0" smtClean="0"/>
          </a:p>
          <a:p>
            <a:pPr algn="l"/>
            <a:endParaRPr lang="es-ES" sz="1400" b="1" dirty="0"/>
          </a:p>
          <a:p>
            <a:pPr algn="l"/>
            <a:r>
              <a:rPr lang="es-ES" sz="1400" dirty="0"/>
              <a:t>Tres atajos muy útiles para comenzar son:</a:t>
            </a:r>
            <a:br>
              <a:rPr lang="es-ES" sz="1400" dirty="0"/>
            </a:br>
            <a:r>
              <a:rPr lang="es-ES" sz="1400" dirty="0"/>
              <a:t>Ctrl+1 - Mueve el cursor al editor del código</a:t>
            </a:r>
            <a:br>
              <a:rPr lang="es-ES" sz="1400" dirty="0"/>
            </a:br>
            <a:r>
              <a:rPr lang="es-ES" sz="1400" dirty="0"/>
              <a:t>Ctrl+2 - Mueve el cursor a la consola</a:t>
            </a:r>
            <a:br>
              <a:rPr lang="es-ES" sz="1400" dirty="0"/>
            </a:br>
            <a:r>
              <a:rPr lang="es-ES" sz="1400" dirty="0" err="1"/>
              <a:t>Ctrl+L</a:t>
            </a:r>
            <a:r>
              <a:rPr lang="es-ES" sz="1400" dirty="0"/>
              <a:t> - Limpia la consola</a:t>
            </a:r>
          </a:p>
          <a:p>
            <a:pPr algn="l"/>
            <a:endParaRPr lang="es-ES" sz="1400" b="1" dirty="0" smtClean="0"/>
          </a:p>
          <a:p>
            <a:pPr algn="l"/>
            <a:r>
              <a:rPr lang="es-ES" sz="1400" dirty="0"/>
              <a:t>Una vez en el </a:t>
            </a:r>
            <a:r>
              <a:rPr lang="es-ES" sz="1400" u="sng" dirty="0">
                <a:solidFill>
                  <a:srgbClr val="FF0000"/>
                </a:solidFill>
              </a:rPr>
              <a:t>editor de código</a:t>
            </a:r>
            <a:r>
              <a:rPr lang="es-ES" sz="1400" u="sng" dirty="0"/>
              <a:t> </a:t>
            </a:r>
            <a:r>
              <a:rPr lang="es-ES" sz="1400" dirty="0"/>
              <a:t>podemos escribir nuestro código:</a:t>
            </a:r>
            <a:br>
              <a:rPr lang="es-ES" sz="1400" dirty="0"/>
            </a:br>
            <a:r>
              <a:rPr lang="es-ES" sz="1400" dirty="0"/>
              <a:t># - Delante del texto, para introducir comentarios</a:t>
            </a:r>
            <a:br>
              <a:rPr lang="es-ES" sz="1400" dirty="0"/>
            </a:br>
            <a:r>
              <a:rPr lang="es-ES" sz="1400" dirty="0" err="1"/>
              <a:t>Ctrl+Mayús+C</a:t>
            </a:r>
            <a:r>
              <a:rPr lang="es-ES" sz="1400" dirty="0"/>
              <a:t> - Convierte las líneas seleccionadas en comentarios. </a:t>
            </a:r>
            <a:br>
              <a:rPr lang="es-ES" sz="1400" dirty="0"/>
            </a:br>
            <a:r>
              <a:rPr lang="es-ES" sz="1400" dirty="0" err="1"/>
              <a:t>Ctrl+Entrar</a:t>
            </a:r>
            <a:r>
              <a:rPr lang="es-ES" sz="1400" dirty="0"/>
              <a:t> - Para ejecutar el código seleccionado en la consola</a:t>
            </a:r>
            <a:r>
              <a:rPr lang="es-ES" sz="1400" dirty="0" smtClean="0"/>
              <a:t>.</a:t>
            </a:r>
            <a:endParaRPr lang="es-ES" sz="1400" b="1" dirty="0"/>
          </a:p>
        </p:txBody>
      </p:sp>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spTree>
    <p:extLst>
      <p:ext uri="{BB962C8B-B14F-4D97-AF65-F5344CB8AC3E}">
        <p14:creationId xmlns:p14="http://schemas.microsoft.com/office/powerpoint/2010/main" val="40677772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1979712" y="620688"/>
            <a:ext cx="3364285" cy="400110"/>
          </a:xfrm>
          <a:prstGeom prst="rect">
            <a:avLst/>
          </a:prstGeom>
        </p:spPr>
        <p:txBody>
          <a:bodyPr wrap="square">
            <a:spAutoFit/>
          </a:bodyPr>
          <a:lstStyle/>
          <a:p>
            <a:pPr algn="l"/>
            <a:r>
              <a:rPr lang="es-PE" sz="2000" dirty="0" smtClean="0"/>
              <a:t>Listas</a:t>
            </a:r>
            <a:endParaRPr lang="es-PE" sz="2000" dirty="0"/>
          </a:p>
        </p:txBody>
      </p:sp>
      <p:pic>
        <p:nvPicPr>
          <p:cNvPr id="4" name="Imagen 3"/>
          <p:cNvPicPr>
            <a:picLocks noChangeAspect="1"/>
          </p:cNvPicPr>
          <p:nvPr/>
        </p:nvPicPr>
        <p:blipFill>
          <a:blip r:embed="rId3"/>
          <a:stretch>
            <a:fillRect/>
          </a:stretch>
        </p:blipFill>
        <p:spPr>
          <a:xfrm>
            <a:off x="1979712" y="1268760"/>
            <a:ext cx="6983306" cy="3456384"/>
          </a:xfrm>
          <a:prstGeom prst="rect">
            <a:avLst/>
          </a:prstGeom>
        </p:spPr>
      </p:pic>
    </p:spTree>
    <p:extLst>
      <p:ext uri="{BB962C8B-B14F-4D97-AF65-F5344CB8AC3E}">
        <p14:creationId xmlns:p14="http://schemas.microsoft.com/office/powerpoint/2010/main" val="2582088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1979712" y="620688"/>
            <a:ext cx="3364285" cy="400110"/>
          </a:xfrm>
          <a:prstGeom prst="rect">
            <a:avLst/>
          </a:prstGeom>
        </p:spPr>
        <p:txBody>
          <a:bodyPr wrap="square">
            <a:spAutoFit/>
          </a:bodyPr>
          <a:lstStyle/>
          <a:p>
            <a:pPr algn="l"/>
            <a:r>
              <a:rPr lang="es-PE" sz="2000" dirty="0" smtClean="0"/>
              <a:t>Listas</a:t>
            </a:r>
            <a:endParaRPr lang="es-PE" sz="2000" dirty="0"/>
          </a:p>
        </p:txBody>
      </p:sp>
      <p:pic>
        <p:nvPicPr>
          <p:cNvPr id="2" name="Imagen 1"/>
          <p:cNvPicPr>
            <a:picLocks noChangeAspect="1"/>
          </p:cNvPicPr>
          <p:nvPr/>
        </p:nvPicPr>
        <p:blipFill>
          <a:blip r:embed="rId3"/>
          <a:stretch>
            <a:fillRect/>
          </a:stretch>
        </p:blipFill>
        <p:spPr>
          <a:xfrm>
            <a:off x="2015432" y="1268760"/>
            <a:ext cx="6480000" cy="2043122"/>
          </a:xfrm>
          <a:prstGeom prst="rect">
            <a:avLst/>
          </a:prstGeom>
        </p:spPr>
      </p:pic>
      <p:pic>
        <p:nvPicPr>
          <p:cNvPr id="3" name="Imagen 2"/>
          <p:cNvPicPr>
            <a:picLocks noChangeAspect="1"/>
          </p:cNvPicPr>
          <p:nvPr/>
        </p:nvPicPr>
        <p:blipFill>
          <a:blip r:embed="rId4"/>
          <a:stretch>
            <a:fillRect/>
          </a:stretch>
        </p:blipFill>
        <p:spPr>
          <a:xfrm>
            <a:off x="1979712" y="3501008"/>
            <a:ext cx="4104456" cy="1907275"/>
          </a:xfrm>
          <a:prstGeom prst="rect">
            <a:avLst/>
          </a:prstGeom>
        </p:spPr>
      </p:pic>
    </p:spTree>
    <p:extLst>
      <p:ext uri="{BB962C8B-B14F-4D97-AF65-F5344CB8AC3E}">
        <p14:creationId xmlns:p14="http://schemas.microsoft.com/office/powerpoint/2010/main" val="11392668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sp>
        <p:nvSpPr>
          <p:cNvPr id="8" name="3 Rectángulo"/>
          <p:cNvSpPr/>
          <p:nvPr/>
        </p:nvSpPr>
        <p:spPr>
          <a:xfrm>
            <a:off x="2071811" y="1223163"/>
            <a:ext cx="5832649" cy="338554"/>
          </a:xfrm>
          <a:prstGeom prst="rect">
            <a:avLst/>
          </a:prstGeom>
        </p:spPr>
        <p:txBody>
          <a:bodyPr wrap="square">
            <a:spAutoFit/>
          </a:bodyPr>
          <a:lstStyle/>
          <a:p>
            <a:pPr algn="l"/>
            <a:r>
              <a:rPr lang="es-ES" sz="1600" dirty="0" smtClean="0">
                <a:solidFill>
                  <a:srgbClr val="FF0000"/>
                </a:solidFill>
              </a:rPr>
              <a:t>Creación </a:t>
            </a:r>
            <a:r>
              <a:rPr lang="es-ES" sz="1600" dirty="0">
                <a:solidFill>
                  <a:srgbClr val="FF0000"/>
                </a:solidFill>
              </a:rPr>
              <a:t>y </a:t>
            </a:r>
            <a:r>
              <a:rPr lang="es-ES" sz="1600" dirty="0" smtClean="0">
                <a:solidFill>
                  <a:srgbClr val="FF0000"/>
                </a:solidFill>
              </a:rPr>
              <a:t>manipulación de data frames</a:t>
            </a:r>
            <a:endParaRPr lang="es-PE" sz="1600" dirty="0">
              <a:solidFill>
                <a:srgbClr val="FF0000"/>
              </a:solidFill>
            </a:endParaRPr>
          </a:p>
        </p:txBody>
      </p:sp>
      <p:sp>
        <p:nvSpPr>
          <p:cNvPr id="4" name="Rectángulo 3"/>
          <p:cNvSpPr/>
          <p:nvPr/>
        </p:nvSpPr>
        <p:spPr>
          <a:xfrm>
            <a:off x="5292080" y="5301208"/>
            <a:ext cx="3403290" cy="720080"/>
          </a:xfrm>
          <a:prstGeom prst="rect">
            <a:avLst/>
          </a:prstGeom>
          <a:noFill/>
        </p:spPr>
        <p:txBody>
          <a:bodyPr wrap="none" lIns="91440" tIns="45720" rIns="91440" bIns="45720">
            <a:prstTxWarp prst="textTriangle">
              <a:avLst/>
            </a:prstTxWarp>
            <a:spAutoFit/>
          </a:bodyPr>
          <a:lstStyle/>
          <a:p>
            <a:pPr algn="l"/>
            <a:r>
              <a:rPr lang="es-E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Data frames</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 name="Imagen 1"/>
          <p:cNvPicPr>
            <a:picLocks noChangeAspect="1"/>
          </p:cNvPicPr>
          <p:nvPr/>
        </p:nvPicPr>
        <p:blipFill>
          <a:blip r:embed="rId3"/>
          <a:stretch>
            <a:fillRect/>
          </a:stretch>
        </p:blipFill>
        <p:spPr>
          <a:xfrm>
            <a:off x="2071811" y="1781855"/>
            <a:ext cx="6480000" cy="3057370"/>
          </a:xfrm>
          <a:prstGeom prst="rect">
            <a:avLst/>
          </a:prstGeom>
        </p:spPr>
      </p:pic>
      <p:pic>
        <p:nvPicPr>
          <p:cNvPr id="10242" name="Picture 2" descr="http://webquest.cepdeorcera.org/public/files/files_user/hjgomez/doc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939" y="3310540"/>
            <a:ext cx="2026704" cy="192977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5341129" y="4236609"/>
            <a:ext cx="1388158" cy="584775"/>
          </a:xfrm>
          <a:prstGeom prst="rect">
            <a:avLst/>
          </a:prstGeom>
        </p:spPr>
        <p:txBody>
          <a:bodyPr wrap="square">
            <a:spAutoFit/>
          </a:bodyPr>
          <a:lstStyle/>
          <a:p>
            <a:r>
              <a:rPr lang="es-PE" sz="800" dirty="0" smtClean="0"/>
              <a:t>Recuperado</a:t>
            </a:r>
            <a:r>
              <a:rPr lang="es-PE" sz="800" dirty="0"/>
              <a:t>: http://webquest.cepdeorcera.org/public/files/files_user/hjgomez/docs.jpg</a:t>
            </a:r>
          </a:p>
        </p:txBody>
      </p:sp>
    </p:spTree>
    <p:extLst>
      <p:ext uri="{BB962C8B-B14F-4D97-AF65-F5344CB8AC3E}">
        <p14:creationId xmlns:p14="http://schemas.microsoft.com/office/powerpoint/2010/main" val="1404101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3" name="Imagen 2"/>
          <p:cNvPicPr>
            <a:picLocks noChangeAspect="1"/>
          </p:cNvPicPr>
          <p:nvPr/>
        </p:nvPicPr>
        <p:blipFill>
          <a:blip r:embed="rId3"/>
          <a:stretch>
            <a:fillRect/>
          </a:stretch>
        </p:blipFill>
        <p:spPr>
          <a:xfrm>
            <a:off x="2207994" y="1196752"/>
            <a:ext cx="2147981" cy="4660564"/>
          </a:xfrm>
          <a:prstGeom prst="rect">
            <a:avLst/>
          </a:prstGeom>
        </p:spPr>
      </p:pic>
    </p:spTree>
    <p:extLst>
      <p:ext uri="{BB962C8B-B14F-4D97-AF65-F5344CB8AC3E}">
        <p14:creationId xmlns:p14="http://schemas.microsoft.com/office/powerpoint/2010/main" val="32651439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sp>
        <p:nvSpPr>
          <p:cNvPr id="2" name="Rectángulo 1"/>
          <p:cNvSpPr/>
          <p:nvPr/>
        </p:nvSpPr>
        <p:spPr>
          <a:xfrm>
            <a:off x="2071810" y="1484784"/>
            <a:ext cx="6820670" cy="1600438"/>
          </a:xfrm>
          <a:prstGeom prst="rect">
            <a:avLst/>
          </a:prstGeom>
        </p:spPr>
        <p:txBody>
          <a:bodyPr wrap="square">
            <a:spAutoFit/>
          </a:bodyPr>
          <a:lstStyle/>
          <a:p>
            <a:pPr algn="l"/>
            <a:r>
              <a:rPr lang="es-PE" sz="1400" dirty="0" smtClean="0">
                <a:solidFill>
                  <a:srgbClr val="000000"/>
                </a:solidFill>
              </a:rPr>
              <a:t>Veamos el siguiente </a:t>
            </a:r>
            <a:r>
              <a:rPr lang="es-PE" sz="1400" u="sng" dirty="0" smtClean="0">
                <a:solidFill>
                  <a:srgbClr val="000000"/>
                </a:solidFill>
              </a:rPr>
              <a:t>ejemplo</a:t>
            </a:r>
            <a:r>
              <a:rPr lang="es-PE" sz="1400" dirty="0" smtClean="0">
                <a:solidFill>
                  <a:srgbClr val="000000"/>
                </a:solidFill>
              </a:rPr>
              <a:t>:</a:t>
            </a:r>
          </a:p>
          <a:p>
            <a:pPr algn="l"/>
            <a:endParaRPr lang="es-PE" sz="1400" dirty="0">
              <a:solidFill>
                <a:srgbClr val="FF0000"/>
              </a:solidFill>
            </a:endParaRPr>
          </a:p>
          <a:p>
            <a:pPr algn="l"/>
            <a:r>
              <a:rPr lang="es-PE" sz="1400" dirty="0" smtClean="0">
                <a:solidFill>
                  <a:srgbClr val="FF0000"/>
                </a:solidFill>
              </a:rPr>
              <a:t>x</a:t>
            </a:r>
            <a:r>
              <a:rPr lang="es-PE" sz="1400" dirty="0">
                <a:solidFill>
                  <a:srgbClr val="FF0000"/>
                </a:solidFill>
              </a:rPr>
              <a:t>&lt;-c(25, 167, 65, 21, 160, 57, 23, 178, 83, 29, 170, 69, 23, 163, 65, 19, 185, 90)</a:t>
            </a:r>
          </a:p>
          <a:p>
            <a:pPr algn="l"/>
            <a:r>
              <a:rPr lang="es-PE" sz="1400" dirty="0">
                <a:solidFill>
                  <a:srgbClr val="FF0000"/>
                </a:solidFill>
              </a:rPr>
              <a:t>x</a:t>
            </a:r>
          </a:p>
          <a:p>
            <a:pPr algn="l"/>
            <a:r>
              <a:rPr lang="es-PE" sz="1400" dirty="0">
                <a:solidFill>
                  <a:srgbClr val="FF0000"/>
                </a:solidFill>
              </a:rPr>
              <a:t>datos1&lt;-</a:t>
            </a:r>
            <a:r>
              <a:rPr lang="es-PE" sz="1400" dirty="0" err="1">
                <a:solidFill>
                  <a:srgbClr val="FF0000"/>
                </a:solidFill>
              </a:rPr>
              <a:t>matrix</a:t>
            </a:r>
            <a:r>
              <a:rPr lang="es-PE" sz="1400" dirty="0">
                <a:solidFill>
                  <a:srgbClr val="FF0000"/>
                </a:solidFill>
              </a:rPr>
              <a:t>(</a:t>
            </a:r>
            <a:r>
              <a:rPr lang="es-PE" sz="1400" dirty="0" err="1">
                <a:solidFill>
                  <a:srgbClr val="FF0000"/>
                </a:solidFill>
              </a:rPr>
              <a:t>x,ncol</a:t>
            </a:r>
            <a:r>
              <a:rPr lang="es-PE" sz="1400" dirty="0">
                <a:solidFill>
                  <a:srgbClr val="FF0000"/>
                </a:solidFill>
              </a:rPr>
              <a:t>=3,byrow=T)</a:t>
            </a:r>
          </a:p>
          <a:p>
            <a:pPr algn="l"/>
            <a:r>
              <a:rPr lang="es-PE" sz="1400" dirty="0" err="1">
                <a:solidFill>
                  <a:srgbClr val="FF0000"/>
                </a:solidFill>
              </a:rPr>
              <a:t>is.matrix</a:t>
            </a:r>
            <a:r>
              <a:rPr lang="es-PE" sz="1400" dirty="0">
                <a:solidFill>
                  <a:srgbClr val="FF0000"/>
                </a:solidFill>
              </a:rPr>
              <a:t>(datos1)</a:t>
            </a:r>
          </a:p>
          <a:p>
            <a:pPr algn="l"/>
            <a:r>
              <a:rPr lang="es-PE" sz="1400" dirty="0" err="1">
                <a:solidFill>
                  <a:srgbClr val="FF0000"/>
                </a:solidFill>
              </a:rPr>
              <a:t>is.data.frame</a:t>
            </a:r>
            <a:r>
              <a:rPr lang="es-PE" sz="1400" dirty="0">
                <a:solidFill>
                  <a:srgbClr val="FF0000"/>
                </a:solidFill>
              </a:rPr>
              <a:t>(datos1)</a:t>
            </a:r>
          </a:p>
        </p:txBody>
      </p:sp>
      <p:pic>
        <p:nvPicPr>
          <p:cNvPr id="4" name="Imagen 3"/>
          <p:cNvPicPr>
            <a:picLocks noChangeAspect="1"/>
          </p:cNvPicPr>
          <p:nvPr/>
        </p:nvPicPr>
        <p:blipFill>
          <a:blip r:embed="rId3"/>
          <a:stretch>
            <a:fillRect/>
          </a:stretch>
        </p:blipFill>
        <p:spPr>
          <a:xfrm>
            <a:off x="2071810" y="3645024"/>
            <a:ext cx="6505575" cy="1304925"/>
          </a:xfrm>
          <a:prstGeom prst="rect">
            <a:avLst/>
          </a:prstGeom>
        </p:spPr>
      </p:pic>
    </p:spTree>
    <p:extLst>
      <p:ext uri="{BB962C8B-B14F-4D97-AF65-F5344CB8AC3E}">
        <p14:creationId xmlns:p14="http://schemas.microsoft.com/office/powerpoint/2010/main" val="26676082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sp>
        <p:nvSpPr>
          <p:cNvPr id="2" name="Rectángulo 1"/>
          <p:cNvSpPr/>
          <p:nvPr/>
        </p:nvSpPr>
        <p:spPr>
          <a:xfrm>
            <a:off x="2071811" y="1323491"/>
            <a:ext cx="6820670" cy="738664"/>
          </a:xfrm>
          <a:prstGeom prst="rect">
            <a:avLst/>
          </a:prstGeom>
        </p:spPr>
        <p:txBody>
          <a:bodyPr wrap="square">
            <a:spAutoFit/>
          </a:bodyPr>
          <a:lstStyle/>
          <a:p>
            <a:pPr algn="l"/>
            <a:r>
              <a:rPr lang="es-PE" sz="1400" dirty="0" smtClean="0"/>
              <a:t>Podemos </a:t>
            </a:r>
            <a:r>
              <a:rPr lang="es-PE" sz="1400" dirty="0"/>
              <a:t>convertir el objeto datos1 en </a:t>
            </a:r>
            <a:r>
              <a:rPr lang="es-PE" sz="1400" i="1" dirty="0"/>
              <a:t>data frame </a:t>
            </a:r>
            <a:r>
              <a:rPr lang="es-PE" sz="1400" dirty="0"/>
              <a:t>utilizando la </a:t>
            </a:r>
            <a:r>
              <a:rPr lang="es-PE" sz="1400" dirty="0" smtClean="0"/>
              <a:t>función </a:t>
            </a:r>
            <a:r>
              <a:rPr lang="es-PE" sz="1400" dirty="0"/>
              <a:t>data.frame</a:t>
            </a:r>
            <a:r>
              <a:rPr lang="es-PE" sz="1400" dirty="0" smtClean="0"/>
              <a:t>()</a:t>
            </a:r>
          </a:p>
          <a:p>
            <a:pPr algn="l"/>
            <a:endParaRPr lang="es-PE" sz="1400" i="1" dirty="0">
              <a:solidFill>
                <a:srgbClr val="000000"/>
              </a:solidFill>
            </a:endParaRPr>
          </a:p>
          <a:p>
            <a:pPr algn="l"/>
            <a:endParaRPr lang="es-PE" sz="1400" i="1" dirty="0">
              <a:solidFill>
                <a:srgbClr val="000000"/>
              </a:solidFill>
            </a:endParaRPr>
          </a:p>
        </p:txBody>
      </p:sp>
      <p:pic>
        <p:nvPicPr>
          <p:cNvPr id="3" name="Imagen 2"/>
          <p:cNvPicPr>
            <a:picLocks noChangeAspect="1"/>
          </p:cNvPicPr>
          <p:nvPr/>
        </p:nvPicPr>
        <p:blipFill>
          <a:blip r:embed="rId3"/>
          <a:stretch>
            <a:fillRect/>
          </a:stretch>
        </p:blipFill>
        <p:spPr>
          <a:xfrm>
            <a:off x="2071811" y="1844824"/>
            <a:ext cx="2568195" cy="3816424"/>
          </a:xfrm>
          <a:prstGeom prst="rect">
            <a:avLst/>
          </a:prstGeom>
        </p:spPr>
      </p:pic>
    </p:spTree>
    <p:extLst>
      <p:ext uri="{BB962C8B-B14F-4D97-AF65-F5344CB8AC3E}">
        <p14:creationId xmlns:p14="http://schemas.microsoft.com/office/powerpoint/2010/main" val="8054404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4" name="Imagen 3"/>
          <p:cNvPicPr>
            <a:picLocks noChangeAspect="1"/>
          </p:cNvPicPr>
          <p:nvPr/>
        </p:nvPicPr>
        <p:blipFill>
          <a:blip r:embed="rId3"/>
          <a:stretch>
            <a:fillRect/>
          </a:stretch>
        </p:blipFill>
        <p:spPr>
          <a:xfrm>
            <a:off x="2195736" y="1340768"/>
            <a:ext cx="6480000" cy="3486632"/>
          </a:xfrm>
          <a:prstGeom prst="rect">
            <a:avLst/>
          </a:prstGeom>
        </p:spPr>
      </p:pic>
      <p:pic>
        <p:nvPicPr>
          <p:cNvPr id="6" name="Imagen 5"/>
          <p:cNvPicPr>
            <a:picLocks noChangeAspect="1"/>
          </p:cNvPicPr>
          <p:nvPr/>
        </p:nvPicPr>
        <p:blipFill>
          <a:blip r:embed="rId4"/>
          <a:stretch>
            <a:fillRect/>
          </a:stretch>
        </p:blipFill>
        <p:spPr>
          <a:xfrm>
            <a:off x="2167704" y="5128293"/>
            <a:ext cx="5904656" cy="1377282"/>
          </a:xfrm>
          <a:prstGeom prst="rect">
            <a:avLst/>
          </a:prstGeom>
        </p:spPr>
      </p:pic>
    </p:spTree>
    <p:extLst>
      <p:ext uri="{BB962C8B-B14F-4D97-AF65-F5344CB8AC3E}">
        <p14:creationId xmlns:p14="http://schemas.microsoft.com/office/powerpoint/2010/main" val="8781593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2" name="Imagen 1"/>
          <p:cNvPicPr>
            <a:picLocks noChangeAspect="1"/>
          </p:cNvPicPr>
          <p:nvPr/>
        </p:nvPicPr>
        <p:blipFill>
          <a:blip r:embed="rId3"/>
          <a:stretch>
            <a:fillRect/>
          </a:stretch>
        </p:blipFill>
        <p:spPr>
          <a:xfrm>
            <a:off x="2123728" y="1268760"/>
            <a:ext cx="2841516" cy="2509299"/>
          </a:xfrm>
          <a:prstGeom prst="rect">
            <a:avLst/>
          </a:prstGeom>
        </p:spPr>
      </p:pic>
      <p:pic>
        <p:nvPicPr>
          <p:cNvPr id="14338" name="Picture 2" descr="https://sites.google.com/site/javieraandreaseguragarcia/_/rsrc/1340390119279/clases/la-observacion-cientifica/imagenes%20investigad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7" y="249585"/>
            <a:ext cx="2085975" cy="203835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416203" y="2301042"/>
            <a:ext cx="1421904" cy="954107"/>
          </a:xfrm>
          <a:prstGeom prst="rect">
            <a:avLst/>
          </a:prstGeom>
        </p:spPr>
        <p:txBody>
          <a:bodyPr wrap="square">
            <a:spAutoFit/>
          </a:bodyPr>
          <a:lstStyle/>
          <a:p>
            <a:r>
              <a:rPr lang="es-PE" sz="800" dirty="0"/>
              <a:t>Recuperado: https://sites.google.com/site/javieraandreaseguragarcia/_/rsrc/1340390119279/clases/la-observacion-cientifica/imagenes%20investigador.png</a:t>
            </a:r>
          </a:p>
        </p:txBody>
      </p:sp>
      <p:sp>
        <p:nvSpPr>
          <p:cNvPr id="8" name="Rectángulo 2"/>
          <p:cNvSpPr/>
          <p:nvPr/>
        </p:nvSpPr>
        <p:spPr>
          <a:xfrm>
            <a:off x="2059235" y="3933056"/>
            <a:ext cx="6676653" cy="1015663"/>
          </a:xfrm>
          <a:prstGeom prst="rect">
            <a:avLst/>
          </a:prstGeom>
        </p:spPr>
        <p:txBody>
          <a:bodyPr wrap="square">
            <a:spAutoFit/>
          </a:bodyPr>
          <a:lstStyle/>
          <a:p>
            <a:pPr algn="l"/>
            <a:r>
              <a:rPr lang="es-PE" sz="1200" dirty="0">
                <a:solidFill>
                  <a:srgbClr val="FF0000"/>
                </a:solidFill>
              </a:rPr>
              <a:t>Sex&lt;-c("M","M","H","H","M","H")</a:t>
            </a:r>
          </a:p>
          <a:p>
            <a:pPr algn="l"/>
            <a:r>
              <a:rPr lang="es-PE" sz="1200" dirty="0" err="1">
                <a:solidFill>
                  <a:srgbClr val="FF0000"/>
                </a:solidFill>
              </a:rPr>
              <a:t>Nom</a:t>
            </a:r>
            <a:r>
              <a:rPr lang="es-PE" sz="1200" dirty="0">
                <a:solidFill>
                  <a:srgbClr val="FF0000"/>
                </a:solidFill>
              </a:rPr>
              <a:t>&lt;-c('Laura','</a:t>
            </a:r>
            <a:r>
              <a:rPr lang="es-PE" sz="1200" dirty="0" err="1">
                <a:solidFill>
                  <a:srgbClr val="FF0000"/>
                </a:solidFill>
              </a:rPr>
              <a:t>Maria</a:t>
            </a:r>
            <a:r>
              <a:rPr lang="es-PE" sz="1200" dirty="0">
                <a:solidFill>
                  <a:srgbClr val="FF0000"/>
                </a:solidFill>
              </a:rPr>
              <a:t>','</a:t>
            </a:r>
            <a:r>
              <a:rPr lang="es-PE" sz="1200" dirty="0" err="1">
                <a:solidFill>
                  <a:srgbClr val="FF0000"/>
                </a:solidFill>
              </a:rPr>
              <a:t>Pedro','Josep','Martha','Jordi</a:t>
            </a:r>
            <a:r>
              <a:rPr lang="es-PE" sz="1200" dirty="0">
                <a:solidFill>
                  <a:srgbClr val="FF0000"/>
                </a:solidFill>
              </a:rPr>
              <a:t>')</a:t>
            </a:r>
          </a:p>
          <a:p>
            <a:pPr algn="l"/>
            <a:r>
              <a:rPr lang="es-PE" sz="1200" dirty="0">
                <a:solidFill>
                  <a:srgbClr val="FF0000"/>
                </a:solidFill>
              </a:rPr>
              <a:t>datos2&lt;-</a:t>
            </a:r>
            <a:r>
              <a:rPr lang="es-PE" sz="1200" dirty="0" err="1">
                <a:solidFill>
                  <a:srgbClr val="FF0000"/>
                </a:solidFill>
              </a:rPr>
              <a:t>data.frame</a:t>
            </a:r>
            <a:r>
              <a:rPr lang="es-PE" sz="1200" dirty="0">
                <a:solidFill>
                  <a:srgbClr val="FF0000"/>
                </a:solidFill>
              </a:rPr>
              <a:t>(Nom,datos1,Sex)</a:t>
            </a:r>
          </a:p>
          <a:p>
            <a:pPr algn="l"/>
            <a:r>
              <a:rPr lang="es-PE" sz="1200" dirty="0" err="1">
                <a:solidFill>
                  <a:srgbClr val="FF0000"/>
                </a:solidFill>
              </a:rPr>
              <a:t>colnames</a:t>
            </a:r>
            <a:r>
              <a:rPr lang="es-PE" sz="1200" dirty="0">
                <a:solidFill>
                  <a:srgbClr val="FF0000"/>
                </a:solidFill>
              </a:rPr>
              <a:t>(datos2)&lt;-c('</a:t>
            </a:r>
            <a:r>
              <a:rPr lang="es-PE" sz="1200" dirty="0" err="1">
                <a:solidFill>
                  <a:srgbClr val="FF0000"/>
                </a:solidFill>
              </a:rPr>
              <a:t>Nombre','Edad','Altura','Peso','Sexo</a:t>
            </a:r>
            <a:r>
              <a:rPr lang="es-PE" sz="1200" dirty="0">
                <a:solidFill>
                  <a:srgbClr val="FF0000"/>
                </a:solidFill>
              </a:rPr>
              <a:t>')</a:t>
            </a:r>
          </a:p>
          <a:p>
            <a:pPr algn="l"/>
            <a:r>
              <a:rPr lang="es-PE" sz="1200" dirty="0" smtClean="0">
                <a:solidFill>
                  <a:srgbClr val="FF0000"/>
                </a:solidFill>
              </a:rPr>
              <a:t>datos2</a:t>
            </a:r>
            <a:endParaRPr lang="es-PE" sz="1200" dirty="0">
              <a:solidFill>
                <a:srgbClr val="FF0000"/>
              </a:solidFill>
            </a:endParaRPr>
          </a:p>
        </p:txBody>
      </p:sp>
      <p:pic>
        <p:nvPicPr>
          <p:cNvPr id="9" name="Imagen 2"/>
          <p:cNvPicPr>
            <a:picLocks noChangeAspect="1"/>
          </p:cNvPicPr>
          <p:nvPr/>
        </p:nvPicPr>
        <p:blipFill rotWithShape="1">
          <a:blip r:embed="rId5"/>
          <a:srcRect b="50000"/>
          <a:stretch/>
        </p:blipFill>
        <p:spPr>
          <a:xfrm>
            <a:off x="2123728" y="5157192"/>
            <a:ext cx="6480000" cy="1167750"/>
          </a:xfrm>
          <a:prstGeom prst="rect">
            <a:avLst/>
          </a:prstGeom>
        </p:spPr>
      </p:pic>
    </p:spTree>
    <p:extLst>
      <p:ext uri="{BB962C8B-B14F-4D97-AF65-F5344CB8AC3E}">
        <p14:creationId xmlns:p14="http://schemas.microsoft.com/office/powerpoint/2010/main" val="31946922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590800"/>
            <a:ext cx="6138020" cy="420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n 2"/>
          <p:cNvPicPr>
            <a:picLocks noChangeAspect="1"/>
          </p:cNvPicPr>
          <p:nvPr/>
        </p:nvPicPr>
        <p:blipFill rotWithShape="1">
          <a:blip r:embed="rId4"/>
          <a:srcRect t="50000"/>
          <a:stretch/>
        </p:blipFill>
        <p:spPr>
          <a:xfrm>
            <a:off x="2071811" y="1268760"/>
            <a:ext cx="6480000" cy="1167750"/>
          </a:xfrm>
          <a:prstGeom prst="rect">
            <a:avLst/>
          </a:prstGeom>
        </p:spPr>
      </p:pic>
    </p:spTree>
    <p:extLst>
      <p:ext uri="{BB962C8B-B14F-4D97-AF65-F5344CB8AC3E}">
        <p14:creationId xmlns:p14="http://schemas.microsoft.com/office/powerpoint/2010/main" val="18053893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995" y="1196752"/>
            <a:ext cx="67532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864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23728" y="980728"/>
            <a:ext cx="6606480" cy="4185761"/>
          </a:xfrm>
          <a:prstGeom prst="rect">
            <a:avLst/>
          </a:prstGeom>
        </p:spPr>
        <p:txBody>
          <a:bodyPr wrap="square">
            <a:spAutoFit/>
          </a:bodyPr>
          <a:lstStyle/>
          <a:p>
            <a:pPr algn="just"/>
            <a:r>
              <a:rPr lang="es-ES" sz="1400" dirty="0"/>
              <a:t>RStudio ofrece la opción de </a:t>
            </a:r>
            <a:r>
              <a:rPr lang="es-ES" sz="1400" b="1" dirty="0"/>
              <a:t>completar automáticamente el código</a:t>
            </a:r>
            <a:r>
              <a:rPr lang="es-ES" sz="1400" dirty="0"/>
              <a:t> presionando el tabulador. Tanto en el editor de código como en la consola. También muestra argumentos de una función y completa el nombre de un objeto que hayamos creado previamente. </a:t>
            </a:r>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a:p>
          <a:p>
            <a:pPr algn="just"/>
            <a:endParaRPr lang="es-ES" sz="1400" dirty="0" smtClean="0"/>
          </a:p>
          <a:p>
            <a:pPr algn="just"/>
            <a:endParaRPr lang="es-ES" sz="1400" dirty="0" smtClean="0"/>
          </a:p>
          <a:p>
            <a:pPr algn="just"/>
            <a:endParaRPr lang="es-ES" sz="1400" dirty="0"/>
          </a:p>
          <a:p>
            <a:pPr algn="just"/>
            <a:r>
              <a:rPr lang="es-ES" sz="1400" dirty="0" smtClean="0"/>
              <a:t>En ejemplo </a:t>
            </a:r>
            <a:r>
              <a:rPr lang="es-ES" sz="1400" dirty="0"/>
              <a:t>anterior escribimos </a:t>
            </a:r>
            <a:r>
              <a:rPr lang="es-ES" sz="1400" i="1" dirty="0" err="1"/>
              <a:t>read</a:t>
            </a:r>
            <a:r>
              <a:rPr lang="es-ES" sz="1400" dirty="0"/>
              <a:t>, presionamos tabulador y nos sugiere funciones que comienzan con esas letras. Una vez seleccionada una función y tras abrir paréntesis, presionamos tabulador y nos mostrará los argumentos de dicha función</a:t>
            </a:r>
            <a:r>
              <a:rPr lang="es-ES" sz="1400" dirty="0" smtClean="0"/>
              <a:t>.</a:t>
            </a:r>
          </a:p>
          <a:p>
            <a:pPr algn="just"/>
            <a:endParaRPr lang="es-ES" sz="1400" dirty="0"/>
          </a:p>
        </p:txBody>
      </p:sp>
      <p:sp>
        <p:nvSpPr>
          <p:cNvPr id="5" name="4 Rectángulo"/>
          <p:cNvSpPr/>
          <p:nvPr/>
        </p:nvSpPr>
        <p:spPr>
          <a:xfrm>
            <a:off x="2202756" y="404664"/>
            <a:ext cx="1978427" cy="461665"/>
          </a:xfrm>
          <a:prstGeom prst="rect">
            <a:avLst/>
          </a:prstGeom>
        </p:spPr>
        <p:txBody>
          <a:bodyPr wrap="none">
            <a:spAutoFit/>
          </a:bodyPr>
          <a:lstStyle/>
          <a:p>
            <a:pPr algn="just"/>
            <a:r>
              <a:rPr lang="es-PE" b="1" dirty="0" smtClean="0">
                <a:solidFill>
                  <a:srgbClr val="000000"/>
                </a:solidFill>
              </a:rPr>
              <a:t>R </a:t>
            </a:r>
            <a:r>
              <a:rPr lang="es-PE" dirty="0" smtClean="0">
                <a:solidFill>
                  <a:srgbClr val="000000"/>
                </a:solidFill>
              </a:rPr>
              <a:t>&amp;</a:t>
            </a:r>
            <a:r>
              <a:rPr lang="es-PE" b="1" dirty="0" smtClean="0">
                <a:solidFill>
                  <a:srgbClr val="000000"/>
                </a:solidFill>
              </a:rPr>
              <a:t> RStudio</a:t>
            </a:r>
            <a:endParaRPr lang="es-PE" b="1" dirty="0">
              <a:solidFill>
                <a:srgbClr val="000000"/>
              </a:solidFill>
            </a:endParaRPr>
          </a:p>
        </p:txBody>
      </p:sp>
      <p:pic>
        <p:nvPicPr>
          <p:cNvPr id="2050" name="Picture 2" descr="http://4.bp.blogspot.com/-tS27YbTxg1w/Ur_0WS4NR4I/AAAAAAAAIDg/jIQY61GQwdc/s640/CropperCapture%5B7%5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78968" y="2094349"/>
            <a:ext cx="6096000" cy="1743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analgif.net/Gifs-animados/Oficina/Calculadoras/Imagen-animada-Calculadora-2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496430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2115840" y="4950241"/>
            <a:ext cx="5192464" cy="1169551"/>
          </a:xfrm>
          <a:prstGeom prst="rect">
            <a:avLst/>
          </a:prstGeom>
        </p:spPr>
        <p:txBody>
          <a:bodyPr wrap="square">
            <a:spAutoFit/>
          </a:bodyPr>
          <a:lstStyle/>
          <a:p>
            <a:pPr algn="just"/>
            <a:r>
              <a:rPr lang="es-ES" sz="1400" dirty="0"/>
              <a:t>En la consola observamos el prompt de R, que es el símbolo </a:t>
            </a:r>
            <a:r>
              <a:rPr lang="es-ES" sz="1400" b="1" dirty="0">
                <a:solidFill>
                  <a:srgbClr val="FF0000"/>
                </a:solidFill>
              </a:rPr>
              <a:t>&gt;</a:t>
            </a:r>
            <a:r>
              <a:rPr lang="es-ES" sz="1400" dirty="0"/>
              <a:t>, junto al que parpadea el cursor. Ese símbolo, y el cursor parpadeando, nos indican que ese es el prompt activo, y que R está esperando una orden. En esta primera sección, vamos a aprender a usar R (a través de RStudio) como una </a:t>
            </a:r>
            <a:r>
              <a:rPr lang="es-PE" sz="1400" dirty="0"/>
              <a:t>calculadora.</a:t>
            </a:r>
            <a:endParaRPr lang="es-ES" sz="1400" b="1" dirty="0"/>
          </a:p>
        </p:txBody>
      </p:sp>
      <p:sp>
        <p:nvSpPr>
          <p:cNvPr id="3" name="2 Rectángulo"/>
          <p:cNvSpPr/>
          <p:nvPr/>
        </p:nvSpPr>
        <p:spPr>
          <a:xfrm>
            <a:off x="7495728" y="5916805"/>
            <a:ext cx="1277888" cy="830997"/>
          </a:xfrm>
          <a:prstGeom prst="rect">
            <a:avLst/>
          </a:prstGeom>
        </p:spPr>
        <p:txBody>
          <a:bodyPr wrap="square">
            <a:spAutoFit/>
          </a:bodyPr>
          <a:lstStyle/>
          <a:p>
            <a:r>
              <a:rPr lang="es-PE" sz="800" dirty="0"/>
              <a:t>Recuperado: www.canalgif.net/Gifs-animados/Oficina/Calculadoras/Imagen-animada-Calculadora-20.gif</a:t>
            </a:r>
          </a:p>
        </p:txBody>
      </p:sp>
    </p:spTree>
    <p:extLst>
      <p:ext uri="{BB962C8B-B14F-4D97-AF65-F5344CB8AC3E}">
        <p14:creationId xmlns:p14="http://schemas.microsoft.com/office/powerpoint/2010/main" val="5750959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811" y="1124744"/>
            <a:ext cx="669028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2031851" y="5793928"/>
            <a:ext cx="1340432" cy="276999"/>
          </a:xfrm>
          <a:prstGeom prst="rect">
            <a:avLst/>
          </a:prstGeom>
        </p:spPr>
        <p:txBody>
          <a:bodyPr wrap="none">
            <a:spAutoFit/>
          </a:bodyPr>
          <a:lstStyle/>
          <a:p>
            <a:r>
              <a:rPr lang="es-PE" sz="1200" dirty="0"/>
              <a:t>&gt; detach(datos2)</a:t>
            </a:r>
          </a:p>
        </p:txBody>
      </p:sp>
    </p:spTree>
    <p:extLst>
      <p:ext uri="{BB962C8B-B14F-4D97-AF65-F5344CB8AC3E}">
        <p14:creationId xmlns:p14="http://schemas.microsoft.com/office/powerpoint/2010/main" val="12368897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fusion animado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40123" y="4221088"/>
            <a:ext cx="2381156" cy="2039858"/>
          </a:xfrm>
          <a:prstGeom prst="rect">
            <a:avLst/>
          </a:prstGeom>
          <a:noFill/>
          <a:extLst>
            <a:ext uri="{909E8E84-426E-40DD-AFC4-6F175D3DCCD1}">
              <a14:hiddenFill xmlns:a14="http://schemas.microsoft.com/office/drawing/2010/main">
                <a:solidFill>
                  <a:srgbClr val="FFFFFF"/>
                </a:solidFill>
              </a14:hiddenFill>
            </a:ext>
          </a:extLst>
        </p:spPr>
      </p:pic>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811" y="1049343"/>
            <a:ext cx="67341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2050231" y="4221088"/>
            <a:ext cx="4572000" cy="1815882"/>
          </a:xfrm>
          <a:prstGeom prst="rect">
            <a:avLst/>
          </a:prstGeom>
        </p:spPr>
        <p:txBody>
          <a:bodyPr>
            <a:spAutoFit/>
          </a:bodyPr>
          <a:lstStyle/>
          <a:p>
            <a:pPr algn="l"/>
            <a:r>
              <a:rPr lang="es-PE" sz="1400" dirty="0">
                <a:solidFill>
                  <a:srgbClr val="FF0000"/>
                </a:solidFill>
              </a:rPr>
              <a:t>datos4&lt;-</a:t>
            </a:r>
            <a:r>
              <a:rPr lang="es-PE" sz="1400" dirty="0" err="1">
                <a:solidFill>
                  <a:srgbClr val="FF0000"/>
                </a:solidFill>
              </a:rPr>
              <a:t>read.table</a:t>
            </a:r>
            <a:r>
              <a:rPr lang="es-PE" sz="1400" dirty="0">
                <a:solidFill>
                  <a:srgbClr val="FF0000"/>
                </a:solidFill>
              </a:rPr>
              <a:t>("tabla2.txt",header=</a:t>
            </a:r>
            <a:r>
              <a:rPr lang="es-PE" sz="1400" dirty="0" err="1">
                <a:solidFill>
                  <a:srgbClr val="FF0000"/>
                </a:solidFill>
              </a:rPr>
              <a:t>T,sep</a:t>
            </a:r>
            <a:r>
              <a:rPr lang="es-PE" sz="1400" dirty="0">
                <a:solidFill>
                  <a:srgbClr val="FF0000"/>
                </a:solidFill>
              </a:rPr>
              <a:t>="")</a:t>
            </a:r>
          </a:p>
          <a:p>
            <a:pPr algn="l"/>
            <a:endParaRPr lang="es-PE" sz="1400" dirty="0">
              <a:solidFill>
                <a:srgbClr val="FF0000"/>
              </a:solidFill>
            </a:endParaRPr>
          </a:p>
          <a:p>
            <a:pPr algn="l"/>
            <a:r>
              <a:rPr lang="es-PE" sz="1400" dirty="0">
                <a:solidFill>
                  <a:srgbClr val="FF0000"/>
                </a:solidFill>
              </a:rPr>
              <a:t>datos2</a:t>
            </a:r>
          </a:p>
          <a:p>
            <a:pPr algn="l"/>
            <a:r>
              <a:rPr lang="es-PE" sz="1400" dirty="0">
                <a:solidFill>
                  <a:srgbClr val="FF0000"/>
                </a:solidFill>
              </a:rPr>
              <a:t>datos4</a:t>
            </a:r>
          </a:p>
          <a:p>
            <a:pPr algn="l"/>
            <a:r>
              <a:rPr lang="es-PE" sz="1400" dirty="0" err="1">
                <a:solidFill>
                  <a:srgbClr val="FF0000"/>
                </a:solidFill>
              </a:rPr>
              <a:t>merge</a:t>
            </a:r>
            <a:r>
              <a:rPr lang="es-PE" sz="1400" dirty="0">
                <a:solidFill>
                  <a:srgbClr val="FF0000"/>
                </a:solidFill>
              </a:rPr>
              <a:t>(datos2,datos4)</a:t>
            </a:r>
          </a:p>
          <a:p>
            <a:pPr algn="l"/>
            <a:r>
              <a:rPr lang="es-PE" sz="1400" dirty="0" err="1">
                <a:solidFill>
                  <a:srgbClr val="FF0000"/>
                </a:solidFill>
              </a:rPr>
              <a:t>merge</a:t>
            </a:r>
            <a:r>
              <a:rPr lang="es-PE" sz="1400" dirty="0">
                <a:solidFill>
                  <a:srgbClr val="FF0000"/>
                </a:solidFill>
              </a:rPr>
              <a:t>(datos2,datos4,all=T)</a:t>
            </a:r>
          </a:p>
          <a:p>
            <a:pPr algn="l"/>
            <a:r>
              <a:rPr lang="es-PE" sz="1400" dirty="0" err="1">
                <a:solidFill>
                  <a:srgbClr val="FF0000"/>
                </a:solidFill>
              </a:rPr>
              <a:t>merge</a:t>
            </a:r>
            <a:r>
              <a:rPr lang="es-PE" sz="1400" dirty="0">
                <a:solidFill>
                  <a:srgbClr val="FF0000"/>
                </a:solidFill>
              </a:rPr>
              <a:t>(datos2,datos4,all.x=T)</a:t>
            </a:r>
          </a:p>
          <a:p>
            <a:pPr algn="l"/>
            <a:r>
              <a:rPr lang="es-PE" sz="1400" dirty="0" err="1">
                <a:solidFill>
                  <a:srgbClr val="FF0000"/>
                </a:solidFill>
              </a:rPr>
              <a:t>merge</a:t>
            </a:r>
            <a:r>
              <a:rPr lang="es-PE" sz="1400" dirty="0">
                <a:solidFill>
                  <a:srgbClr val="FF0000"/>
                </a:solidFill>
              </a:rPr>
              <a:t>(datos2,datos4,all.y=T)</a:t>
            </a:r>
          </a:p>
        </p:txBody>
      </p:sp>
      <p:sp>
        <p:nvSpPr>
          <p:cNvPr id="6" name="5 Rectángulo"/>
          <p:cNvSpPr/>
          <p:nvPr/>
        </p:nvSpPr>
        <p:spPr>
          <a:xfrm>
            <a:off x="2071810" y="2974826"/>
            <a:ext cx="6460629" cy="984885"/>
          </a:xfrm>
          <a:prstGeom prst="rect">
            <a:avLst/>
          </a:prstGeom>
        </p:spPr>
        <p:txBody>
          <a:bodyPr wrap="square">
            <a:spAutoFit/>
          </a:bodyPr>
          <a:lstStyle/>
          <a:p>
            <a:pPr algn="l"/>
            <a:r>
              <a:rPr lang="es-ES" sz="1400" dirty="0" smtClean="0">
                <a:solidFill>
                  <a:srgbClr val="FF0000"/>
                </a:solidFill>
              </a:rPr>
              <a:t>La función merge</a:t>
            </a:r>
          </a:p>
          <a:p>
            <a:pPr algn="l"/>
            <a:endParaRPr lang="es-ES" sz="1400" dirty="0" smtClean="0"/>
          </a:p>
          <a:p>
            <a:pPr algn="l"/>
            <a:r>
              <a:rPr lang="es-ES" sz="1400" dirty="0" smtClean="0"/>
              <a:t>Para </a:t>
            </a:r>
            <a:r>
              <a:rPr lang="es-ES" sz="1400" dirty="0"/>
              <a:t>unir data.frames en R existe la función merge que con todas sus opciones hace que esto sea una tarea </a:t>
            </a:r>
            <a:r>
              <a:rPr lang="es-ES" sz="1400" dirty="0" smtClean="0"/>
              <a:t>fácil.</a:t>
            </a:r>
            <a:endParaRPr lang="es-PE" sz="1400" dirty="0"/>
          </a:p>
        </p:txBody>
      </p:sp>
      <p:sp>
        <p:nvSpPr>
          <p:cNvPr id="7" name="6 Rectángulo"/>
          <p:cNvSpPr/>
          <p:nvPr/>
        </p:nvSpPr>
        <p:spPr>
          <a:xfrm>
            <a:off x="6847741" y="6237025"/>
            <a:ext cx="1565920" cy="400110"/>
          </a:xfrm>
          <a:prstGeom prst="rect">
            <a:avLst/>
          </a:prstGeom>
        </p:spPr>
        <p:txBody>
          <a:bodyPr wrap="square">
            <a:spAutoFit/>
          </a:bodyPr>
          <a:lstStyle/>
          <a:p>
            <a:r>
              <a:rPr lang="es-PE" sz="400" dirty="0"/>
              <a:t>https://www.google.com.pe/search?q=fusion&amp;rlz=1C1AOHY_esPE708PE708&amp;espv=2&amp;biw=1024&amp;bih=679&amp;source=lnms&amp;tbm=isch&amp;sa=X&amp;ved=0ahUKEwjlndTy6Z3PAhVDJB4KHXoVBRkQ_AUIBigB#tbm=isch&amp;q=fusion+animado+gif&amp;imgrc=3PQ9tpjQyXmx6M%3A</a:t>
            </a:r>
          </a:p>
        </p:txBody>
      </p:sp>
    </p:spTree>
    <p:extLst>
      <p:ext uri="{BB962C8B-B14F-4D97-AF65-F5344CB8AC3E}">
        <p14:creationId xmlns:p14="http://schemas.microsoft.com/office/powerpoint/2010/main" val="13444003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811" y="1176338"/>
            <a:ext cx="3924300"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2511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00110"/>
          </a:xfrm>
          <a:prstGeom prst="rect">
            <a:avLst/>
          </a:prstGeom>
        </p:spPr>
        <p:txBody>
          <a:bodyPr wrap="square">
            <a:spAutoFit/>
          </a:bodyPr>
          <a:lstStyle/>
          <a:p>
            <a:pPr algn="l"/>
            <a:r>
              <a:rPr lang="es-PE" sz="2000" dirty="0"/>
              <a:t>D</a:t>
            </a:r>
            <a:r>
              <a:rPr lang="es-PE" sz="2000" dirty="0" smtClean="0"/>
              <a:t>ata frames u hoja de datos</a:t>
            </a:r>
            <a:endParaRPr lang="es-PE" sz="2000" dirty="0"/>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579" y="1196752"/>
            <a:ext cx="295275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811" y="4149080"/>
            <a:ext cx="31432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Rectángulo"/>
          <p:cNvSpPr/>
          <p:nvPr/>
        </p:nvSpPr>
        <p:spPr>
          <a:xfrm>
            <a:off x="2088578" y="3429000"/>
            <a:ext cx="6299845" cy="523220"/>
          </a:xfrm>
          <a:prstGeom prst="rect">
            <a:avLst/>
          </a:prstGeom>
        </p:spPr>
        <p:txBody>
          <a:bodyPr wrap="square">
            <a:spAutoFit/>
          </a:bodyPr>
          <a:lstStyle/>
          <a:p>
            <a:pPr algn="l"/>
            <a:r>
              <a:rPr lang="es-ES" sz="1400" dirty="0"/>
              <a:t>Mediante </a:t>
            </a:r>
            <a:r>
              <a:rPr lang="es-ES" sz="1400" dirty="0" smtClean="0"/>
              <a:t>función </a:t>
            </a:r>
            <a:r>
              <a:rPr lang="es-ES" sz="1400" dirty="0">
                <a:solidFill>
                  <a:srgbClr val="FF0000"/>
                </a:solidFill>
              </a:rPr>
              <a:t>order() </a:t>
            </a:r>
            <a:r>
              <a:rPr lang="es-ES" sz="1400" dirty="0"/>
              <a:t>se pueden ordenar las filas de un </a:t>
            </a:r>
            <a:r>
              <a:rPr lang="es-ES" sz="1400" i="1" dirty="0">
                <a:solidFill>
                  <a:srgbClr val="FF0000"/>
                </a:solidFill>
              </a:rPr>
              <a:t>data frame </a:t>
            </a:r>
            <a:r>
              <a:rPr lang="es-ES" sz="1400" dirty="0" smtClean="0"/>
              <a:t>según </a:t>
            </a:r>
            <a:r>
              <a:rPr lang="es-ES" sz="1400" dirty="0"/>
              <a:t>una o </a:t>
            </a:r>
            <a:r>
              <a:rPr lang="es-ES" sz="1400" dirty="0" smtClean="0"/>
              <a:t>más</a:t>
            </a:r>
            <a:r>
              <a:rPr lang="es-ES" sz="1400" dirty="0"/>
              <a:t> </a:t>
            </a:r>
            <a:r>
              <a:rPr lang="es-PE" sz="1400" dirty="0" smtClean="0"/>
              <a:t>variables</a:t>
            </a:r>
            <a:r>
              <a:rPr lang="es-PE" sz="1400" dirty="0"/>
              <a:t>:</a:t>
            </a:r>
          </a:p>
        </p:txBody>
      </p:sp>
    </p:spTree>
    <p:extLst>
      <p:ext uri="{BB962C8B-B14F-4D97-AF65-F5344CB8AC3E}">
        <p14:creationId xmlns:p14="http://schemas.microsoft.com/office/powerpoint/2010/main" val="161172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6172597" cy="830997"/>
          </a:xfrm>
          <a:prstGeom prst="rect">
            <a:avLst/>
          </a:prstGeom>
        </p:spPr>
        <p:txBody>
          <a:bodyPr wrap="square">
            <a:spAutoFit/>
          </a:bodyPr>
          <a:lstStyle/>
          <a:p>
            <a:pPr algn="l"/>
            <a:r>
              <a:rPr lang="es-ES" b="1" dirty="0">
                <a:latin typeface="+mj-lt"/>
                <a:ea typeface="+mj-ea"/>
                <a:cs typeface="+mj-cs"/>
              </a:rPr>
              <a:t>Interacción con diferentes fuentes de datos origen</a:t>
            </a:r>
          </a:p>
        </p:txBody>
      </p:sp>
      <p:sp>
        <p:nvSpPr>
          <p:cNvPr id="2" name="1 Rectángulo"/>
          <p:cNvSpPr/>
          <p:nvPr/>
        </p:nvSpPr>
        <p:spPr>
          <a:xfrm>
            <a:off x="2071811" y="1916832"/>
            <a:ext cx="6606480" cy="2462213"/>
          </a:xfrm>
          <a:prstGeom prst="rect">
            <a:avLst/>
          </a:prstGeom>
        </p:spPr>
        <p:txBody>
          <a:bodyPr wrap="square">
            <a:spAutoFit/>
          </a:bodyPr>
          <a:lstStyle/>
          <a:p>
            <a:pPr algn="l"/>
            <a:r>
              <a:rPr lang="es-PE" sz="1400" dirty="0">
                <a:solidFill>
                  <a:srgbClr val="000000"/>
                </a:solidFill>
              </a:rPr>
              <a:t>L</a:t>
            </a:r>
            <a:r>
              <a:rPr lang="es-PE" sz="1400" dirty="0" smtClean="0">
                <a:solidFill>
                  <a:srgbClr val="000000"/>
                </a:solidFill>
              </a:rPr>
              <a:t>eer datos desde internet</a:t>
            </a:r>
          </a:p>
          <a:p>
            <a:pPr algn="l"/>
            <a:endParaRPr lang="es-PE" sz="1400" dirty="0">
              <a:solidFill>
                <a:srgbClr val="FF0000"/>
              </a:solidFill>
            </a:endParaRPr>
          </a:p>
          <a:p>
            <a:pPr algn="l"/>
            <a:r>
              <a:rPr lang="es-PE" sz="1400" dirty="0" err="1">
                <a:solidFill>
                  <a:srgbClr val="FF0000"/>
                </a:solidFill>
              </a:rPr>
              <a:t>url</a:t>
            </a:r>
            <a:r>
              <a:rPr lang="es-PE" sz="1400" dirty="0">
                <a:solidFill>
                  <a:srgbClr val="FF0000"/>
                </a:solidFill>
              </a:rPr>
              <a:t> = "http://www.ats.ucla.edu/stat/examples/ara/angell.txt"</a:t>
            </a:r>
          </a:p>
          <a:p>
            <a:pPr algn="l"/>
            <a:endParaRPr lang="es-PE" sz="1400" dirty="0">
              <a:solidFill>
                <a:srgbClr val="FF0000"/>
              </a:solidFill>
            </a:endParaRPr>
          </a:p>
          <a:p>
            <a:pPr algn="l"/>
            <a:r>
              <a:rPr lang="es-PE" sz="1400" dirty="0">
                <a:solidFill>
                  <a:srgbClr val="FF0000"/>
                </a:solidFill>
              </a:rPr>
              <a:t>datos &lt;- </a:t>
            </a:r>
            <a:r>
              <a:rPr lang="es-PE" sz="1400" dirty="0" err="1">
                <a:solidFill>
                  <a:srgbClr val="FF0000"/>
                </a:solidFill>
              </a:rPr>
              <a:t>read.table</a:t>
            </a:r>
            <a:r>
              <a:rPr lang="es-PE" sz="1400" dirty="0">
                <a:solidFill>
                  <a:srgbClr val="FF0000"/>
                </a:solidFill>
              </a:rPr>
              <a:t> ( </a:t>
            </a:r>
            <a:r>
              <a:rPr lang="es-PE" sz="1400" dirty="0" err="1">
                <a:solidFill>
                  <a:srgbClr val="FF0000"/>
                </a:solidFill>
              </a:rPr>
              <a:t>url</a:t>
            </a:r>
            <a:r>
              <a:rPr lang="es-PE" sz="1400" dirty="0">
                <a:solidFill>
                  <a:srgbClr val="FF0000"/>
                </a:solidFill>
              </a:rPr>
              <a:t> , </a:t>
            </a:r>
            <a:r>
              <a:rPr lang="es-PE" sz="1400" dirty="0" err="1">
                <a:solidFill>
                  <a:srgbClr val="FF0000"/>
                </a:solidFill>
              </a:rPr>
              <a:t>header</a:t>
            </a:r>
            <a:r>
              <a:rPr lang="es-PE" sz="1400" dirty="0">
                <a:solidFill>
                  <a:srgbClr val="FF0000"/>
                </a:solidFill>
              </a:rPr>
              <a:t> = T , </a:t>
            </a:r>
            <a:r>
              <a:rPr lang="es-PE" sz="1400" dirty="0" err="1">
                <a:solidFill>
                  <a:srgbClr val="FF0000"/>
                </a:solidFill>
              </a:rPr>
              <a:t>sep</a:t>
            </a:r>
            <a:r>
              <a:rPr lang="es-PE" sz="1400" dirty="0">
                <a:solidFill>
                  <a:srgbClr val="FF0000"/>
                </a:solidFill>
              </a:rPr>
              <a:t> = '\t' )</a:t>
            </a:r>
          </a:p>
          <a:p>
            <a:pPr algn="l"/>
            <a:r>
              <a:rPr lang="es-PE" sz="1400" dirty="0" smtClean="0">
                <a:solidFill>
                  <a:srgbClr val="FF0000"/>
                </a:solidFill>
              </a:rPr>
              <a:t>Datos</a:t>
            </a:r>
          </a:p>
          <a:p>
            <a:pPr algn="l"/>
            <a:endParaRPr lang="es-PE" sz="1400" dirty="0" smtClean="0">
              <a:solidFill>
                <a:srgbClr val="FF0000"/>
              </a:solidFill>
            </a:endParaRPr>
          </a:p>
          <a:p>
            <a:pPr algn="l"/>
            <a:r>
              <a:rPr lang="es-PE" sz="1400" dirty="0" smtClean="0">
                <a:solidFill>
                  <a:srgbClr val="000000"/>
                </a:solidFill>
              </a:rPr>
              <a:t>También puede llamar desde librerías</a:t>
            </a:r>
          </a:p>
          <a:p>
            <a:pPr algn="l"/>
            <a:endParaRPr lang="es-PE" sz="1400" dirty="0" smtClean="0"/>
          </a:p>
          <a:p>
            <a:pPr algn="l"/>
            <a:r>
              <a:rPr lang="es-PE" sz="1400" dirty="0" smtClean="0">
                <a:solidFill>
                  <a:srgbClr val="FF0000"/>
                </a:solidFill>
              </a:rPr>
              <a:t>data</a:t>
            </a:r>
            <a:r>
              <a:rPr lang="es-PE" sz="1400" dirty="0">
                <a:solidFill>
                  <a:srgbClr val="FF0000"/>
                </a:solidFill>
              </a:rPr>
              <a:t>() </a:t>
            </a:r>
            <a:endParaRPr lang="es-PE" sz="1400" dirty="0" smtClean="0">
              <a:solidFill>
                <a:srgbClr val="FF0000"/>
              </a:solidFill>
            </a:endParaRPr>
          </a:p>
          <a:p>
            <a:pPr algn="l"/>
            <a:r>
              <a:rPr lang="es-PE" sz="1400" dirty="0" smtClean="0">
                <a:solidFill>
                  <a:srgbClr val="FF0000"/>
                </a:solidFill>
              </a:rPr>
              <a:t>try(data(</a:t>
            </a:r>
            <a:r>
              <a:rPr lang="es-PE" sz="1400" dirty="0" err="1" smtClean="0">
                <a:solidFill>
                  <a:srgbClr val="FF0000"/>
                </a:solidFill>
              </a:rPr>
              <a:t>package</a:t>
            </a:r>
            <a:r>
              <a:rPr lang="es-PE" sz="1400" dirty="0" smtClean="0">
                <a:solidFill>
                  <a:srgbClr val="FF0000"/>
                </a:solidFill>
              </a:rPr>
              <a:t> </a:t>
            </a:r>
            <a:r>
              <a:rPr lang="es-PE" sz="1400" dirty="0">
                <a:solidFill>
                  <a:srgbClr val="FF0000"/>
                </a:solidFill>
              </a:rPr>
              <a:t>= "MASS") </a:t>
            </a:r>
            <a:r>
              <a:rPr lang="es-PE" sz="1400" dirty="0" smtClean="0">
                <a:solidFill>
                  <a:srgbClr val="FF0000"/>
                </a:solidFill>
              </a:rPr>
              <a:t>)</a:t>
            </a:r>
          </a:p>
        </p:txBody>
      </p:sp>
    </p:spTree>
    <p:extLst>
      <p:ext uri="{BB962C8B-B14F-4D97-AF65-F5344CB8AC3E}">
        <p14:creationId xmlns:p14="http://schemas.microsoft.com/office/powerpoint/2010/main" val="8017526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61665"/>
          </a:xfrm>
          <a:prstGeom prst="rect">
            <a:avLst/>
          </a:prstGeom>
        </p:spPr>
        <p:txBody>
          <a:bodyPr wrap="square">
            <a:spAutoFit/>
          </a:bodyPr>
          <a:lstStyle/>
          <a:p>
            <a:pPr algn="l"/>
            <a:r>
              <a:rPr lang="es-PE" b="1" dirty="0">
                <a:latin typeface="+mj-lt"/>
                <a:ea typeface="+mj-ea"/>
                <a:cs typeface="+mj-cs"/>
              </a:rPr>
              <a:t>Funciones</a:t>
            </a:r>
          </a:p>
        </p:txBody>
      </p:sp>
      <p:pic>
        <p:nvPicPr>
          <p:cNvPr id="6" name="5 Imagen"/>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2195736" y="1268760"/>
            <a:ext cx="5612130" cy="1163955"/>
          </a:xfrm>
          <a:prstGeom prst="rect">
            <a:avLst/>
          </a:prstGeom>
        </p:spPr>
      </p:pic>
      <p:pic>
        <p:nvPicPr>
          <p:cNvPr id="6148" name="Picture 4" descr="Resultado de image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49248" y="2680761"/>
            <a:ext cx="3105105" cy="729025"/>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4063449" y="3573016"/>
            <a:ext cx="1876704" cy="461665"/>
          </a:xfrm>
          <a:prstGeom prst="rect">
            <a:avLst/>
          </a:prstGeom>
        </p:spPr>
        <p:txBody>
          <a:bodyPr wrap="square">
            <a:spAutoFit/>
          </a:bodyPr>
          <a:lstStyle/>
          <a:p>
            <a:r>
              <a:rPr lang="es-PE" sz="800" dirty="0"/>
              <a:t>Recuperado: http://www.exhibitsalive.com/modular/IpoANI.gif</a:t>
            </a:r>
          </a:p>
        </p:txBody>
      </p:sp>
      <p:sp>
        <p:nvSpPr>
          <p:cNvPr id="4" name="3 Rectángulo"/>
          <p:cNvSpPr/>
          <p:nvPr/>
        </p:nvSpPr>
        <p:spPr>
          <a:xfrm>
            <a:off x="2195736" y="4365104"/>
            <a:ext cx="5612130" cy="2031325"/>
          </a:xfrm>
          <a:prstGeom prst="rect">
            <a:avLst/>
          </a:prstGeom>
        </p:spPr>
        <p:txBody>
          <a:bodyPr wrap="square">
            <a:spAutoFit/>
          </a:bodyPr>
          <a:lstStyle/>
          <a:p>
            <a:pPr algn="l"/>
            <a:r>
              <a:rPr lang="en-US" sz="1400" dirty="0" smtClean="0">
                <a:solidFill>
                  <a:srgbClr val="000000"/>
                </a:solidFill>
              </a:rPr>
              <a:t>Ejemplo </a:t>
            </a:r>
            <a:r>
              <a:rPr lang="en-US" sz="1400" dirty="0">
                <a:solidFill>
                  <a:srgbClr val="000000"/>
                </a:solidFill>
              </a:rPr>
              <a:t>1:</a:t>
            </a:r>
            <a:endParaRPr lang="es-PE" sz="1400" dirty="0">
              <a:solidFill>
                <a:srgbClr val="000000"/>
              </a:solidFill>
            </a:endParaRPr>
          </a:p>
          <a:p>
            <a:pPr algn="l"/>
            <a:r>
              <a:rPr lang="en-US" sz="1400" b="1" dirty="0">
                <a:solidFill>
                  <a:srgbClr val="FF0000"/>
                </a:solidFill>
              </a:rPr>
              <a:t> </a:t>
            </a:r>
            <a:endParaRPr lang="es-PE" sz="1400" dirty="0">
              <a:solidFill>
                <a:srgbClr val="FF0000"/>
              </a:solidFill>
            </a:endParaRPr>
          </a:p>
          <a:p>
            <a:pPr algn="l"/>
            <a:r>
              <a:rPr lang="en-US" sz="1400" b="1" dirty="0" err="1">
                <a:solidFill>
                  <a:srgbClr val="FF0000"/>
                </a:solidFill>
              </a:rPr>
              <a:t>sumaimp</a:t>
            </a:r>
            <a:r>
              <a:rPr lang="en-US" sz="1400" b="1" dirty="0">
                <a:solidFill>
                  <a:srgbClr val="FF0000"/>
                </a:solidFill>
              </a:rPr>
              <a:t> &lt;- function (n){</a:t>
            </a:r>
            <a:endParaRPr lang="es-PE" sz="1400" dirty="0">
              <a:solidFill>
                <a:srgbClr val="FF0000"/>
              </a:solidFill>
            </a:endParaRPr>
          </a:p>
          <a:p>
            <a:pPr algn="l"/>
            <a:r>
              <a:rPr lang="en-US" sz="1400" b="1" dirty="0">
                <a:solidFill>
                  <a:srgbClr val="FF0000"/>
                </a:solidFill>
              </a:rPr>
              <a:t>	sum(</a:t>
            </a:r>
            <a:r>
              <a:rPr lang="en-US" sz="1400" b="1" dirty="0" err="1">
                <a:solidFill>
                  <a:srgbClr val="FF0000"/>
                </a:solidFill>
              </a:rPr>
              <a:t>seq</a:t>
            </a:r>
            <a:r>
              <a:rPr lang="en-US" sz="1400" b="1" dirty="0">
                <a:solidFill>
                  <a:srgbClr val="FF0000"/>
                </a:solidFill>
              </a:rPr>
              <a:t>(1, n, by = 2))</a:t>
            </a:r>
            <a:endParaRPr lang="es-PE" sz="1400" dirty="0">
              <a:solidFill>
                <a:srgbClr val="FF0000"/>
              </a:solidFill>
            </a:endParaRPr>
          </a:p>
          <a:p>
            <a:pPr algn="l"/>
            <a:r>
              <a:rPr lang="es-PE" sz="1400" b="1" dirty="0">
                <a:solidFill>
                  <a:srgbClr val="FF0000"/>
                </a:solidFill>
              </a:rPr>
              <a:t>}</a:t>
            </a:r>
            <a:endParaRPr lang="es-PE" sz="1400" dirty="0">
              <a:solidFill>
                <a:srgbClr val="FF0000"/>
              </a:solidFill>
            </a:endParaRPr>
          </a:p>
          <a:p>
            <a:pPr algn="l"/>
            <a:r>
              <a:rPr lang="es-PE" sz="1400" b="1" dirty="0">
                <a:solidFill>
                  <a:srgbClr val="FF0000"/>
                </a:solidFill>
              </a:rPr>
              <a:t> </a:t>
            </a:r>
            <a:endParaRPr lang="es-PE" sz="1400" dirty="0">
              <a:solidFill>
                <a:srgbClr val="FF0000"/>
              </a:solidFill>
            </a:endParaRPr>
          </a:p>
          <a:p>
            <a:pPr algn="l"/>
            <a:r>
              <a:rPr lang="es-PE" sz="1400" b="1" dirty="0" err="1">
                <a:solidFill>
                  <a:srgbClr val="FF0000"/>
                </a:solidFill>
              </a:rPr>
              <a:t>suim</a:t>
            </a:r>
            <a:r>
              <a:rPr lang="es-PE" sz="1400" b="1" dirty="0">
                <a:solidFill>
                  <a:srgbClr val="FF0000"/>
                </a:solidFill>
              </a:rPr>
              <a:t>&lt;-</a:t>
            </a:r>
            <a:r>
              <a:rPr lang="es-PE" sz="1400" b="1" dirty="0" err="1">
                <a:solidFill>
                  <a:srgbClr val="FF0000"/>
                </a:solidFill>
              </a:rPr>
              <a:t>sumaimp</a:t>
            </a:r>
            <a:r>
              <a:rPr lang="es-PE" sz="1400" b="1" dirty="0">
                <a:solidFill>
                  <a:srgbClr val="FF0000"/>
                </a:solidFill>
              </a:rPr>
              <a:t>(5);</a:t>
            </a:r>
            <a:r>
              <a:rPr lang="es-PE" sz="1400" b="1" dirty="0" err="1">
                <a:solidFill>
                  <a:srgbClr val="FF0000"/>
                </a:solidFill>
              </a:rPr>
              <a:t>suim</a:t>
            </a:r>
            <a:r>
              <a:rPr lang="es-PE" sz="1400" b="1" dirty="0">
                <a:solidFill>
                  <a:srgbClr val="FF0000"/>
                </a:solidFill>
              </a:rPr>
              <a:t> </a:t>
            </a:r>
            <a:r>
              <a:rPr lang="es-PE" sz="1400" dirty="0">
                <a:solidFill>
                  <a:srgbClr val="FF0000"/>
                </a:solidFill>
              </a:rPr>
              <a:t># Aplica la función</a:t>
            </a:r>
          </a:p>
          <a:p>
            <a:pPr algn="l"/>
            <a:r>
              <a:rPr lang="es-PE" sz="1400" b="1" dirty="0" err="1">
                <a:solidFill>
                  <a:srgbClr val="FF0000"/>
                </a:solidFill>
              </a:rPr>
              <a:t>sumaimp</a:t>
            </a:r>
            <a:r>
              <a:rPr lang="es-PE" sz="1400" b="1" dirty="0">
                <a:solidFill>
                  <a:srgbClr val="FF0000"/>
                </a:solidFill>
              </a:rPr>
              <a:t> </a:t>
            </a:r>
            <a:r>
              <a:rPr lang="es-PE" sz="1400" dirty="0">
                <a:solidFill>
                  <a:srgbClr val="FF0000"/>
                </a:solidFill>
              </a:rPr>
              <a:t># Devuelve la definición de la función</a:t>
            </a:r>
          </a:p>
          <a:p>
            <a:pPr algn="l"/>
            <a:r>
              <a:rPr lang="es-PE" sz="1400" b="1" dirty="0">
                <a:solidFill>
                  <a:srgbClr val="FF0000"/>
                </a:solidFill>
              </a:rPr>
              <a:t> </a:t>
            </a:r>
            <a:endParaRPr lang="es-PE" sz="1400" dirty="0">
              <a:solidFill>
                <a:srgbClr val="FF0000"/>
              </a:solidFill>
            </a:endParaRPr>
          </a:p>
        </p:txBody>
      </p:sp>
    </p:spTree>
    <p:extLst>
      <p:ext uri="{BB962C8B-B14F-4D97-AF65-F5344CB8AC3E}">
        <p14:creationId xmlns:p14="http://schemas.microsoft.com/office/powerpoint/2010/main" val="26767639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61665"/>
          </a:xfrm>
          <a:prstGeom prst="rect">
            <a:avLst/>
          </a:prstGeom>
        </p:spPr>
        <p:txBody>
          <a:bodyPr wrap="square">
            <a:spAutoFit/>
          </a:bodyPr>
          <a:lstStyle/>
          <a:p>
            <a:pPr algn="l"/>
            <a:r>
              <a:rPr lang="es-PE" b="1" dirty="0">
                <a:latin typeface="+mj-lt"/>
                <a:ea typeface="+mj-ea"/>
                <a:cs typeface="+mj-cs"/>
              </a:rPr>
              <a:t>Funciones</a:t>
            </a:r>
          </a:p>
        </p:txBody>
      </p:sp>
      <p:sp>
        <p:nvSpPr>
          <p:cNvPr id="4" name="3 Rectángulo"/>
          <p:cNvSpPr/>
          <p:nvPr/>
        </p:nvSpPr>
        <p:spPr>
          <a:xfrm>
            <a:off x="2071810" y="1268760"/>
            <a:ext cx="6964685" cy="3754874"/>
          </a:xfrm>
          <a:prstGeom prst="rect">
            <a:avLst/>
          </a:prstGeom>
        </p:spPr>
        <p:txBody>
          <a:bodyPr wrap="square">
            <a:spAutoFit/>
          </a:bodyPr>
          <a:lstStyle/>
          <a:p>
            <a:pPr algn="l"/>
            <a:r>
              <a:rPr lang="es-PE" sz="1400" dirty="0">
                <a:solidFill>
                  <a:srgbClr val="000000"/>
                </a:solidFill>
              </a:rPr>
              <a:t>Ejemplo 2:</a:t>
            </a:r>
          </a:p>
          <a:p>
            <a:pPr algn="l"/>
            <a:endParaRPr lang="es-PE" sz="1400" b="1" dirty="0" smtClean="0">
              <a:solidFill>
                <a:srgbClr val="FF0000"/>
              </a:solidFill>
            </a:endParaRPr>
          </a:p>
          <a:p>
            <a:pPr algn="l"/>
            <a:r>
              <a:rPr lang="es-PE" sz="1400" b="1" dirty="0" smtClean="0">
                <a:solidFill>
                  <a:srgbClr val="FF0000"/>
                </a:solidFill>
              </a:rPr>
              <a:t>cuadrado </a:t>
            </a:r>
            <a:r>
              <a:rPr lang="es-PE" sz="1400" b="1" dirty="0">
                <a:solidFill>
                  <a:srgbClr val="FF0000"/>
                </a:solidFill>
              </a:rPr>
              <a:t>&lt;-</a:t>
            </a:r>
            <a:r>
              <a:rPr lang="es-PE" sz="1400" b="1" dirty="0" err="1">
                <a:solidFill>
                  <a:srgbClr val="FF0000"/>
                </a:solidFill>
              </a:rPr>
              <a:t>function</a:t>
            </a:r>
            <a:r>
              <a:rPr lang="es-PE" sz="1400" b="1" dirty="0">
                <a:solidFill>
                  <a:srgbClr val="FF0000"/>
                </a:solidFill>
              </a:rPr>
              <a:t>(x){</a:t>
            </a:r>
            <a:r>
              <a:rPr lang="es-PE" sz="1400" b="1" dirty="0" err="1">
                <a:solidFill>
                  <a:srgbClr val="FF0000"/>
                </a:solidFill>
              </a:rPr>
              <a:t>return</a:t>
            </a:r>
            <a:r>
              <a:rPr lang="es-PE" sz="1400" b="1" dirty="0">
                <a:solidFill>
                  <a:srgbClr val="FF0000"/>
                </a:solidFill>
              </a:rPr>
              <a:t>(x^2)}</a:t>
            </a:r>
            <a:endParaRPr lang="es-PE" sz="1400" dirty="0">
              <a:solidFill>
                <a:srgbClr val="FF0000"/>
              </a:solidFill>
            </a:endParaRPr>
          </a:p>
          <a:p>
            <a:pPr algn="l"/>
            <a:r>
              <a:rPr lang="es-PE" sz="1400" dirty="0">
                <a:solidFill>
                  <a:srgbClr val="FF0000"/>
                </a:solidFill>
              </a:rPr>
              <a:t>#</a:t>
            </a:r>
            <a:r>
              <a:rPr lang="es-PE" sz="1400" b="1" dirty="0">
                <a:solidFill>
                  <a:srgbClr val="FF0000"/>
                </a:solidFill>
              </a:rPr>
              <a:t> </a:t>
            </a:r>
            <a:r>
              <a:rPr lang="es-PE" sz="1400" dirty="0">
                <a:solidFill>
                  <a:srgbClr val="FF0000"/>
                </a:solidFill>
              </a:rPr>
              <a:t>Si no se quiere visualizar el resultado de  la función escribir</a:t>
            </a:r>
            <a:r>
              <a:rPr lang="es-PE" sz="1400" b="1" dirty="0">
                <a:solidFill>
                  <a:srgbClr val="FF0000"/>
                </a:solidFill>
              </a:rPr>
              <a:t> </a:t>
            </a:r>
            <a:r>
              <a:rPr lang="es-PE" sz="1400" b="1" dirty="0" err="1">
                <a:solidFill>
                  <a:srgbClr val="FF0000"/>
                </a:solidFill>
              </a:rPr>
              <a:t>return</a:t>
            </a:r>
            <a:r>
              <a:rPr lang="es-PE" sz="1400" b="1" dirty="0">
                <a:solidFill>
                  <a:srgbClr val="FF0000"/>
                </a:solidFill>
              </a:rPr>
              <a:t>(invisible(x))</a:t>
            </a:r>
            <a:endParaRPr lang="es-PE" sz="1400" dirty="0">
              <a:solidFill>
                <a:srgbClr val="FF0000"/>
              </a:solidFill>
            </a:endParaRPr>
          </a:p>
          <a:p>
            <a:pPr algn="l"/>
            <a:r>
              <a:rPr lang="en-US" sz="1400" b="1" dirty="0" err="1">
                <a:solidFill>
                  <a:srgbClr val="FF0000"/>
                </a:solidFill>
              </a:rPr>
              <a:t>cuadrado</a:t>
            </a:r>
            <a:r>
              <a:rPr lang="en-US" sz="1400" b="1" dirty="0">
                <a:solidFill>
                  <a:srgbClr val="FF0000"/>
                </a:solidFill>
              </a:rPr>
              <a:t> &lt;-function(x){</a:t>
            </a:r>
            <a:endParaRPr lang="es-PE" sz="1400" dirty="0">
              <a:solidFill>
                <a:srgbClr val="FF0000"/>
              </a:solidFill>
            </a:endParaRPr>
          </a:p>
          <a:p>
            <a:pPr algn="l"/>
            <a:r>
              <a:rPr lang="en-US" sz="1400" b="1" dirty="0">
                <a:solidFill>
                  <a:srgbClr val="FF0000"/>
                </a:solidFill>
              </a:rPr>
              <a:t>return(invisible(x^2))}</a:t>
            </a:r>
            <a:endParaRPr lang="es-PE" sz="1400" dirty="0">
              <a:solidFill>
                <a:srgbClr val="FF0000"/>
              </a:solidFill>
            </a:endParaRPr>
          </a:p>
          <a:p>
            <a:pPr algn="l"/>
            <a:r>
              <a:rPr lang="es-PE" sz="1400" b="1" dirty="0">
                <a:solidFill>
                  <a:srgbClr val="FF0000"/>
                </a:solidFill>
              </a:rPr>
              <a:t>cuadrado(5)</a:t>
            </a:r>
            <a:endParaRPr lang="es-PE" sz="1400" dirty="0">
              <a:solidFill>
                <a:srgbClr val="FF0000"/>
              </a:solidFill>
            </a:endParaRPr>
          </a:p>
          <a:p>
            <a:pPr algn="l"/>
            <a:r>
              <a:rPr lang="es-PE" sz="1400" b="1" dirty="0">
                <a:solidFill>
                  <a:srgbClr val="FF0000"/>
                </a:solidFill>
              </a:rPr>
              <a:t>a&lt;-cuadrado(5)</a:t>
            </a:r>
            <a:endParaRPr lang="es-PE" sz="1400" dirty="0">
              <a:solidFill>
                <a:srgbClr val="FF0000"/>
              </a:solidFill>
            </a:endParaRPr>
          </a:p>
          <a:p>
            <a:pPr algn="l"/>
            <a:r>
              <a:rPr lang="es-PE" sz="1400" b="1" dirty="0">
                <a:solidFill>
                  <a:srgbClr val="FF0000"/>
                </a:solidFill>
              </a:rPr>
              <a:t>a</a:t>
            </a:r>
            <a:endParaRPr lang="es-PE" sz="1400" dirty="0">
              <a:solidFill>
                <a:srgbClr val="FF0000"/>
              </a:solidFill>
            </a:endParaRPr>
          </a:p>
          <a:p>
            <a:pPr algn="l"/>
            <a:r>
              <a:rPr lang="es-PE" sz="1400" b="1" dirty="0">
                <a:solidFill>
                  <a:srgbClr val="FF0000"/>
                </a:solidFill>
              </a:rPr>
              <a:t> </a:t>
            </a:r>
            <a:endParaRPr lang="es-PE" sz="1400" dirty="0">
              <a:solidFill>
                <a:srgbClr val="FF0000"/>
              </a:solidFill>
            </a:endParaRPr>
          </a:p>
          <a:p>
            <a:pPr algn="l"/>
            <a:r>
              <a:rPr lang="es-PE" sz="1400" dirty="0">
                <a:solidFill>
                  <a:srgbClr val="000000"/>
                </a:solidFill>
              </a:rPr>
              <a:t>Ejemplo 3: </a:t>
            </a:r>
            <a:r>
              <a:rPr lang="es-PE" sz="1400" dirty="0" smtClean="0">
                <a:solidFill>
                  <a:srgbClr val="000000"/>
                </a:solidFill>
              </a:rPr>
              <a:t>Vectorización</a:t>
            </a:r>
          </a:p>
          <a:p>
            <a:pPr algn="l"/>
            <a:endParaRPr lang="es-PE" sz="1400" dirty="0">
              <a:solidFill>
                <a:srgbClr val="000000"/>
              </a:solidFill>
            </a:endParaRPr>
          </a:p>
          <a:p>
            <a:pPr algn="l"/>
            <a:r>
              <a:rPr lang="es-PE" sz="1400" b="1" dirty="0">
                <a:solidFill>
                  <a:srgbClr val="FF0000"/>
                </a:solidFill>
              </a:rPr>
              <a:t>n=1:1000</a:t>
            </a:r>
            <a:endParaRPr lang="es-PE" sz="1400" dirty="0">
              <a:solidFill>
                <a:srgbClr val="FF0000"/>
              </a:solidFill>
            </a:endParaRPr>
          </a:p>
          <a:p>
            <a:pPr algn="l"/>
            <a:r>
              <a:rPr lang="es-PE" sz="1400" b="1" dirty="0">
                <a:solidFill>
                  <a:srgbClr val="FF0000"/>
                </a:solidFill>
              </a:rPr>
              <a:t>suma=</a:t>
            </a:r>
            <a:r>
              <a:rPr lang="es-PE" sz="1400" b="1" dirty="0" err="1">
                <a:solidFill>
                  <a:srgbClr val="FF0000"/>
                </a:solidFill>
              </a:rPr>
              <a:t>cumsum</a:t>
            </a:r>
            <a:r>
              <a:rPr lang="es-PE" sz="1400" b="1" dirty="0">
                <a:solidFill>
                  <a:srgbClr val="FF0000"/>
                </a:solidFill>
              </a:rPr>
              <a:t>(n) </a:t>
            </a:r>
            <a:r>
              <a:rPr lang="es-PE" sz="1400" dirty="0">
                <a:solidFill>
                  <a:srgbClr val="FF0000"/>
                </a:solidFill>
              </a:rPr>
              <a:t># La suma de los n primeros números</a:t>
            </a:r>
          </a:p>
          <a:p>
            <a:pPr algn="l"/>
            <a:r>
              <a:rPr lang="es-PE" sz="1400" b="1" dirty="0">
                <a:solidFill>
                  <a:srgbClr val="FF0000"/>
                </a:solidFill>
              </a:rPr>
              <a:t>suma[suma&gt;1000][1] </a:t>
            </a:r>
            <a:r>
              <a:rPr lang="es-PE" sz="1400" dirty="0">
                <a:solidFill>
                  <a:srgbClr val="FF0000"/>
                </a:solidFill>
              </a:rPr>
              <a:t># El menor valor de la suma que supere el valor de 1000</a:t>
            </a:r>
          </a:p>
          <a:p>
            <a:pPr algn="l"/>
            <a:r>
              <a:rPr lang="es-PE" sz="1400" b="1" dirty="0">
                <a:solidFill>
                  <a:srgbClr val="FF0000"/>
                </a:solidFill>
              </a:rPr>
              <a:t>n[suma&gt;1000][1] </a:t>
            </a:r>
            <a:r>
              <a:rPr lang="es-PE" sz="1400" dirty="0">
                <a:solidFill>
                  <a:srgbClr val="FF0000"/>
                </a:solidFill>
              </a:rPr>
              <a:t># el momento que ocurre esto</a:t>
            </a:r>
          </a:p>
          <a:p>
            <a:pPr algn="l"/>
            <a:r>
              <a:rPr lang="es-PE" sz="1400" b="1" dirty="0">
                <a:solidFill>
                  <a:srgbClr val="FF0000"/>
                </a:solidFill>
              </a:rPr>
              <a:t> </a:t>
            </a:r>
            <a:endParaRPr lang="es-PE" sz="1400" dirty="0">
              <a:solidFill>
                <a:srgbClr val="FF0000"/>
              </a:solidFill>
            </a:endParaRPr>
          </a:p>
        </p:txBody>
      </p:sp>
    </p:spTree>
    <p:extLst>
      <p:ext uri="{BB962C8B-B14F-4D97-AF65-F5344CB8AC3E}">
        <p14:creationId xmlns:p14="http://schemas.microsoft.com/office/powerpoint/2010/main" val="16604011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056" y="4005064"/>
            <a:ext cx="2880321" cy="2632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2 Rectángulo"/>
          <p:cNvSpPr/>
          <p:nvPr/>
        </p:nvSpPr>
        <p:spPr>
          <a:xfrm>
            <a:off x="2071811" y="636657"/>
            <a:ext cx="3868341" cy="461665"/>
          </a:xfrm>
          <a:prstGeom prst="rect">
            <a:avLst/>
          </a:prstGeom>
        </p:spPr>
        <p:txBody>
          <a:bodyPr wrap="square">
            <a:spAutoFit/>
          </a:bodyPr>
          <a:lstStyle/>
          <a:p>
            <a:pPr algn="l"/>
            <a:r>
              <a:rPr lang="es-PE" b="1" dirty="0">
                <a:latin typeface="+mj-lt"/>
                <a:ea typeface="+mj-ea"/>
                <a:cs typeface="+mj-cs"/>
              </a:rPr>
              <a:t>Funciones</a:t>
            </a:r>
          </a:p>
        </p:txBody>
      </p:sp>
      <p:sp>
        <p:nvSpPr>
          <p:cNvPr id="4" name="3 Rectángulo"/>
          <p:cNvSpPr/>
          <p:nvPr/>
        </p:nvSpPr>
        <p:spPr>
          <a:xfrm>
            <a:off x="2071811" y="1268760"/>
            <a:ext cx="4948462" cy="3108543"/>
          </a:xfrm>
          <a:prstGeom prst="rect">
            <a:avLst/>
          </a:prstGeom>
        </p:spPr>
        <p:txBody>
          <a:bodyPr wrap="square">
            <a:spAutoFit/>
          </a:bodyPr>
          <a:lstStyle/>
          <a:p>
            <a:pPr algn="l"/>
            <a:r>
              <a:rPr lang="es-PE" sz="1400" dirty="0"/>
              <a:t>Ejemplo 4</a:t>
            </a:r>
            <a:r>
              <a:rPr lang="es-PE" sz="1400" dirty="0" smtClean="0"/>
              <a:t>:</a:t>
            </a:r>
          </a:p>
          <a:p>
            <a:pPr algn="l"/>
            <a:endParaRPr lang="es-PE" sz="1400" dirty="0"/>
          </a:p>
          <a:p>
            <a:pPr algn="l"/>
            <a:r>
              <a:rPr lang="es-PE" sz="1400" dirty="0">
                <a:solidFill>
                  <a:srgbClr val="FF0000"/>
                </a:solidFill>
              </a:rPr>
              <a:t># Conjunto de datos simulados de una normal </a:t>
            </a:r>
            <a:r>
              <a:rPr lang="es-PE" sz="1400" dirty="0" err="1">
                <a:solidFill>
                  <a:srgbClr val="FF0000"/>
                </a:solidFill>
              </a:rPr>
              <a:t>bivariada</a:t>
            </a:r>
            <a:endParaRPr lang="es-PE" sz="1400" dirty="0">
              <a:solidFill>
                <a:srgbClr val="FF0000"/>
              </a:solidFill>
            </a:endParaRPr>
          </a:p>
          <a:p>
            <a:pPr algn="l"/>
            <a:r>
              <a:rPr lang="es-PE" sz="1400" b="1" dirty="0" err="1">
                <a:solidFill>
                  <a:srgbClr val="FF0000"/>
                </a:solidFill>
              </a:rPr>
              <a:t>bivariada</a:t>
            </a:r>
            <a:r>
              <a:rPr lang="es-PE" sz="1400" b="1" dirty="0">
                <a:solidFill>
                  <a:srgbClr val="FF0000"/>
                </a:solidFill>
              </a:rPr>
              <a:t>&lt;-</a:t>
            </a:r>
            <a:r>
              <a:rPr lang="es-PE" sz="1400" b="1" dirty="0" err="1">
                <a:solidFill>
                  <a:srgbClr val="FF0000"/>
                </a:solidFill>
              </a:rPr>
              <a:t>function</a:t>
            </a:r>
            <a:r>
              <a:rPr lang="es-PE" sz="1400" b="1" dirty="0">
                <a:solidFill>
                  <a:srgbClr val="FF0000"/>
                </a:solidFill>
              </a:rPr>
              <a:t>(</a:t>
            </a:r>
            <a:r>
              <a:rPr lang="es-PE" sz="1400" b="1" dirty="0" err="1">
                <a:solidFill>
                  <a:srgbClr val="FF0000"/>
                </a:solidFill>
              </a:rPr>
              <a:t>n,mu.x,mu.y,sigma.x,sigma.y,ro</a:t>
            </a:r>
            <a:r>
              <a:rPr lang="es-PE" sz="1400" b="1" dirty="0">
                <a:solidFill>
                  <a:srgbClr val="FF0000"/>
                </a:solidFill>
              </a:rPr>
              <a:t>){</a:t>
            </a:r>
            <a:endParaRPr lang="es-PE" sz="1400" dirty="0">
              <a:solidFill>
                <a:srgbClr val="FF0000"/>
              </a:solidFill>
            </a:endParaRPr>
          </a:p>
          <a:p>
            <a:pPr algn="l"/>
            <a:r>
              <a:rPr lang="en-US" sz="1400" b="1" dirty="0">
                <a:solidFill>
                  <a:srgbClr val="FF0000"/>
                </a:solidFill>
              </a:rPr>
              <a:t>x&lt;-c(</a:t>
            </a:r>
            <a:r>
              <a:rPr lang="en-US" sz="1400" b="1" dirty="0" err="1">
                <a:solidFill>
                  <a:srgbClr val="FF0000"/>
                </a:solidFill>
              </a:rPr>
              <a:t>rnorm</a:t>
            </a:r>
            <a:r>
              <a:rPr lang="en-US" sz="1400" b="1" dirty="0">
                <a:solidFill>
                  <a:srgbClr val="FF0000"/>
                </a:solidFill>
              </a:rPr>
              <a:t>(</a:t>
            </a:r>
            <a:r>
              <a:rPr lang="en-US" sz="1400" b="1" dirty="0" err="1">
                <a:solidFill>
                  <a:srgbClr val="FF0000"/>
                </a:solidFill>
              </a:rPr>
              <a:t>n,mu.x,sigma.x</a:t>
            </a:r>
            <a:r>
              <a:rPr lang="en-US" sz="1400" b="1" dirty="0">
                <a:solidFill>
                  <a:srgbClr val="FF0000"/>
                </a:solidFill>
              </a:rPr>
              <a:t>))</a:t>
            </a:r>
            <a:endParaRPr lang="es-PE" sz="1400" dirty="0">
              <a:solidFill>
                <a:srgbClr val="FF0000"/>
              </a:solidFill>
            </a:endParaRPr>
          </a:p>
          <a:p>
            <a:pPr algn="l"/>
            <a:r>
              <a:rPr lang="es-PE" sz="1400" b="1" dirty="0" err="1">
                <a:solidFill>
                  <a:srgbClr val="FF0000"/>
                </a:solidFill>
              </a:rPr>
              <a:t>mu.y.x</a:t>
            </a:r>
            <a:r>
              <a:rPr lang="es-PE" sz="1400" b="1" dirty="0">
                <a:solidFill>
                  <a:srgbClr val="FF0000"/>
                </a:solidFill>
              </a:rPr>
              <a:t>&lt;-</a:t>
            </a:r>
            <a:r>
              <a:rPr lang="es-PE" sz="1400" b="1" dirty="0" err="1">
                <a:solidFill>
                  <a:srgbClr val="FF0000"/>
                </a:solidFill>
              </a:rPr>
              <a:t>mu.y+ro</a:t>
            </a:r>
            <a:r>
              <a:rPr lang="es-PE" sz="1400" b="1" dirty="0">
                <a:solidFill>
                  <a:srgbClr val="FF0000"/>
                </a:solidFill>
              </a:rPr>
              <a:t>*</a:t>
            </a:r>
            <a:r>
              <a:rPr lang="es-PE" sz="1400" b="1" dirty="0" err="1">
                <a:solidFill>
                  <a:srgbClr val="FF0000"/>
                </a:solidFill>
              </a:rPr>
              <a:t>sigma.y</a:t>
            </a:r>
            <a:r>
              <a:rPr lang="es-PE" sz="1400" b="1" dirty="0">
                <a:solidFill>
                  <a:srgbClr val="FF0000"/>
                </a:solidFill>
              </a:rPr>
              <a:t>*(x-</a:t>
            </a:r>
            <a:r>
              <a:rPr lang="es-PE" sz="1400" b="1" dirty="0" err="1">
                <a:solidFill>
                  <a:srgbClr val="FF0000"/>
                </a:solidFill>
              </a:rPr>
              <a:t>mu.x</a:t>
            </a:r>
            <a:r>
              <a:rPr lang="es-PE" sz="1400" b="1" dirty="0">
                <a:solidFill>
                  <a:srgbClr val="FF0000"/>
                </a:solidFill>
              </a:rPr>
              <a:t>)/</a:t>
            </a:r>
            <a:r>
              <a:rPr lang="es-PE" sz="1400" b="1" dirty="0" err="1">
                <a:solidFill>
                  <a:srgbClr val="FF0000"/>
                </a:solidFill>
              </a:rPr>
              <a:t>sigma.x</a:t>
            </a:r>
            <a:endParaRPr lang="es-PE" sz="1400" dirty="0">
              <a:solidFill>
                <a:srgbClr val="FF0000"/>
              </a:solidFill>
            </a:endParaRPr>
          </a:p>
          <a:p>
            <a:pPr algn="l"/>
            <a:r>
              <a:rPr lang="es-PE" sz="1400" b="1" dirty="0" err="1">
                <a:solidFill>
                  <a:srgbClr val="FF0000"/>
                </a:solidFill>
              </a:rPr>
              <a:t>sigma.y.x</a:t>
            </a:r>
            <a:r>
              <a:rPr lang="es-PE" sz="1400" b="1" dirty="0">
                <a:solidFill>
                  <a:srgbClr val="FF0000"/>
                </a:solidFill>
              </a:rPr>
              <a:t>&lt;-</a:t>
            </a:r>
            <a:r>
              <a:rPr lang="es-PE" sz="1400" b="1" dirty="0" err="1">
                <a:solidFill>
                  <a:srgbClr val="FF0000"/>
                </a:solidFill>
              </a:rPr>
              <a:t>sigma.y</a:t>
            </a:r>
            <a:r>
              <a:rPr lang="es-PE" sz="1400" b="1" dirty="0">
                <a:solidFill>
                  <a:srgbClr val="FF0000"/>
                </a:solidFill>
              </a:rPr>
              <a:t>*</a:t>
            </a:r>
            <a:r>
              <a:rPr lang="es-PE" sz="1400" b="1" dirty="0" err="1">
                <a:solidFill>
                  <a:srgbClr val="FF0000"/>
                </a:solidFill>
              </a:rPr>
              <a:t>sqrt</a:t>
            </a:r>
            <a:r>
              <a:rPr lang="es-PE" sz="1400" b="1" dirty="0">
                <a:solidFill>
                  <a:srgbClr val="FF0000"/>
                </a:solidFill>
              </a:rPr>
              <a:t>(1-ro^2)</a:t>
            </a:r>
            <a:endParaRPr lang="es-PE" sz="1400" dirty="0">
              <a:solidFill>
                <a:srgbClr val="FF0000"/>
              </a:solidFill>
            </a:endParaRPr>
          </a:p>
          <a:p>
            <a:pPr algn="l"/>
            <a:r>
              <a:rPr lang="es-PE" sz="1400" b="1" dirty="0">
                <a:solidFill>
                  <a:srgbClr val="FF0000"/>
                </a:solidFill>
              </a:rPr>
              <a:t>y&lt;-c(</a:t>
            </a:r>
            <a:r>
              <a:rPr lang="es-PE" sz="1400" b="1" dirty="0" err="1">
                <a:solidFill>
                  <a:srgbClr val="FF0000"/>
                </a:solidFill>
              </a:rPr>
              <a:t>rnorm</a:t>
            </a:r>
            <a:r>
              <a:rPr lang="es-PE" sz="1400" b="1" dirty="0">
                <a:solidFill>
                  <a:srgbClr val="FF0000"/>
                </a:solidFill>
              </a:rPr>
              <a:t>(</a:t>
            </a:r>
            <a:r>
              <a:rPr lang="es-PE" sz="1400" b="1" dirty="0" err="1">
                <a:solidFill>
                  <a:srgbClr val="FF0000"/>
                </a:solidFill>
              </a:rPr>
              <a:t>n,mu.y.x,sigma.y.x</a:t>
            </a:r>
            <a:r>
              <a:rPr lang="es-PE" sz="1400" b="1" dirty="0">
                <a:solidFill>
                  <a:srgbClr val="FF0000"/>
                </a:solidFill>
              </a:rPr>
              <a:t>))</a:t>
            </a:r>
            <a:endParaRPr lang="es-PE" sz="1400" dirty="0">
              <a:solidFill>
                <a:srgbClr val="FF0000"/>
              </a:solidFill>
            </a:endParaRPr>
          </a:p>
          <a:p>
            <a:pPr algn="l"/>
            <a:r>
              <a:rPr lang="es-PE" sz="1400" b="1" dirty="0">
                <a:solidFill>
                  <a:srgbClr val="FF0000"/>
                </a:solidFill>
              </a:rPr>
              <a:t>datos&lt;-</a:t>
            </a:r>
            <a:r>
              <a:rPr lang="es-PE" sz="1400" b="1" dirty="0" err="1">
                <a:solidFill>
                  <a:srgbClr val="FF0000"/>
                </a:solidFill>
              </a:rPr>
              <a:t>cbind</a:t>
            </a:r>
            <a:r>
              <a:rPr lang="es-PE" sz="1400" b="1" dirty="0">
                <a:solidFill>
                  <a:srgbClr val="FF0000"/>
                </a:solidFill>
              </a:rPr>
              <a:t>(</a:t>
            </a:r>
            <a:r>
              <a:rPr lang="es-PE" sz="1400" b="1" dirty="0" err="1">
                <a:solidFill>
                  <a:srgbClr val="FF0000"/>
                </a:solidFill>
              </a:rPr>
              <a:t>x,y</a:t>
            </a:r>
            <a:r>
              <a:rPr lang="es-PE" sz="1400" b="1" dirty="0">
                <a:solidFill>
                  <a:srgbClr val="FF0000"/>
                </a:solidFill>
              </a:rPr>
              <a:t>)</a:t>
            </a:r>
            <a:endParaRPr lang="es-PE" sz="1400" dirty="0">
              <a:solidFill>
                <a:srgbClr val="FF0000"/>
              </a:solidFill>
            </a:endParaRPr>
          </a:p>
          <a:p>
            <a:pPr algn="l"/>
            <a:r>
              <a:rPr lang="es-PE" sz="1400" b="1" dirty="0">
                <a:solidFill>
                  <a:srgbClr val="FF0000"/>
                </a:solidFill>
              </a:rPr>
              <a:t>datos</a:t>
            </a:r>
            <a:endParaRPr lang="es-PE" sz="1400" dirty="0">
              <a:solidFill>
                <a:srgbClr val="FF0000"/>
              </a:solidFill>
            </a:endParaRPr>
          </a:p>
          <a:p>
            <a:pPr algn="l"/>
            <a:r>
              <a:rPr lang="es-PE" sz="1400" b="1" dirty="0">
                <a:solidFill>
                  <a:srgbClr val="FF0000"/>
                </a:solidFill>
              </a:rPr>
              <a:t>}</a:t>
            </a:r>
            <a:endParaRPr lang="es-PE" sz="1400" dirty="0">
              <a:solidFill>
                <a:srgbClr val="FF0000"/>
              </a:solidFill>
            </a:endParaRPr>
          </a:p>
          <a:p>
            <a:pPr algn="l"/>
            <a:r>
              <a:rPr lang="es-PE" sz="1400" b="1" dirty="0" err="1">
                <a:solidFill>
                  <a:srgbClr val="FF0000"/>
                </a:solidFill>
              </a:rPr>
              <a:t>xy</a:t>
            </a:r>
            <a:r>
              <a:rPr lang="es-PE" sz="1400" b="1" dirty="0">
                <a:solidFill>
                  <a:srgbClr val="FF0000"/>
                </a:solidFill>
              </a:rPr>
              <a:t>&lt;-</a:t>
            </a:r>
            <a:r>
              <a:rPr lang="es-PE" sz="1400" b="1" dirty="0" err="1">
                <a:solidFill>
                  <a:srgbClr val="FF0000"/>
                </a:solidFill>
              </a:rPr>
              <a:t>bivariada</a:t>
            </a:r>
            <a:r>
              <a:rPr lang="es-PE" sz="1400" b="1" dirty="0">
                <a:solidFill>
                  <a:srgbClr val="FF0000"/>
                </a:solidFill>
              </a:rPr>
              <a:t>(1000,5,2,2,3,0.8)</a:t>
            </a:r>
            <a:endParaRPr lang="es-PE" sz="1400" dirty="0">
              <a:solidFill>
                <a:srgbClr val="FF0000"/>
              </a:solidFill>
            </a:endParaRPr>
          </a:p>
          <a:p>
            <a:pPr algn="l"/>
            <a:r>
              <a:rPr lang="es-PE" sz="1400" b="1" dirty="0" err="1">
                <a:solidFill>
                  <a:srgbClr val="FF0000"/>
                </a:solidFill>
              </a:rPr>
              <a:t>plot</a:t>
            </a:r>
            <a:r>
              <a:rPr lang="es-PE" sz="1400" b="1" dirty="0">
                <a:solidFill>
                  <a:srgbClr val="FF0000"/>
                </a:solidFill>
              </a:rPr>
              <a:t>(</a:t>
            </a:r>
            <a:r>
              <a:rPr lang="es-PE" sz="1400" b="1" dirty="0" err="1">
                <a:solidFill>
                  <a:srgbClr val="FF0000"/>
                </a:solidFill>
              </a:rPr>
              <a:t>xy</a:t>
            </a:r>
            <a:r>
              <a:rPr lang="es-PE" sz="1400" b="1" dirty="0">
                <a:solidFill>
                  <a:srgbClr val="FF0000"/>
                </a:solidFill>
              </a:rPr>
              <a:t>)</a:t>
            </a:r>
            <a:endParaRPr lang="es-PE" sz="1400" dirty="0">
              <a:solidFill>
                <a:srgbClr val="FF0000"/>
              </a:solidFill>
            </a:endParaRPr>
          </a:p>
          <a:p>
            <a:pPr algn="l"/>
            <a:r>
              <a:rPr lang="es-PE" sz="1400" b="1" dirty="0">
                <a:solidFill>
                  <a:srgbClr val="FF0000"/>
                </a:solidFill>
              </a:rPr>
              <a:t> </a:t>
            </a:r>
            <a:endParaRPr lang="es-PE" sz="1400" dirty="0">
              <a:solidFill>
                <a:srgbClr val="FF0000"/>
              </a:solidFill>
            </a:endParaRPr>
          </a:p>
        </p:txBody>
      </p:sp>
    </p:spTree>
    <p:extLst>
      <p:ext uri="{BB962C8B-B14F-4D97-AF65-F5344CB8AC3E}">
        <p14:creationId xmlns:p14="http://schemas.microsoft.com/office/powerpoint/2010/main" val="251859552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3868341" cy="461665"/>
          </a:xfrm>
          <a:prstGeom prst="rect">
            <a:avLst/>
          </a:prstGeom>
        </p:spPr>
        <p:txBody>
          <a:bodyPr wrap="square">
            <a:spAutoFit/>
          </a:bodyPr>
          <a:lstStyle/>
          <a:p>
            <a:pPr algn="l"/>
            <a:r>
              <a:rPr lang="es-PE" b="1" dirty="0">
                <a:latin typeface="+mj-lt"/>
                <a:ea typeface="+mj-ea"/>
                <a:cs typeface="+mj-cs"/>
              </a:rPr>
              <a:t>Funciones</a:t>
            </a:r>
          </a:p>
        </p:txBody>
      </p:sp>
      <p:sp>
        <p:nvSpPr>
          <p:cNvPr id="4" name="3 Rectángulo"/>
          <p:cNvSpPr/>
          <p:nvPr/>
        </p:nvSpPr>
        <p:spPr>
          <a:xfrm>
            <a:off x="2071810" y="1268760"/>
            <a:ext cx="6604645" cy="3323987"/>
          </a:xfrm>
          <a:prstGeom prst="rect">
            <a:avLst/>
          </a:prstGeom>
        </p:spPr>
        <p:txBody>
          <a:bodyPr wrap="square">
            <a:spAutoFit/>
          </a:bodyPr>
          <a:lstStyle/>
          <a:p>
            <a:pPr algn="l"/>
            <a:r>
              <a:rPr lang="es-PE" sz="1400" dirty="0"/>
              <a:t>Ejemplo </a:t>
            </a:r>
            <a:r>
              <a:rPr lang="es-PE" sz="1400" dirty="0" smtClean="0"/>
              <a:t>5:</a:t>
            </a:r>
          </a:p>
          <a:p>
            <a:pPr algn="l"/>
            <a:endParaRPr lang="es-PE" sz="1400" dirty="0"/>
          </a:p>
          <a:p>
            <a:pPr algn="l"/>
            <a:r>
              <a:rPr lang="es-ES" sz="1400" b="1" dirty="0" smtClean="0">
                <a:solidFill>
                  <a:srgbClr val="FF0000"/>
                </a:solidFill>
              </a:rPr>
              <a:t>Operadores Binarios</a:t>
            </a:r>
            <a:endParaRPr lang="es-PE" sz="1400" dirty="0" smtClean="0">
              <a:solidFill>
                <a:srgbClr val="FF0000"/>
              </a:solidFill>
            </a:endParaRPr>
          </a:p>
          <a:p>
            <a:pPr algn="l"/>
            <a:r>
              <a:rPr lang="es-ES" sz="1400" dirty="0"/>
              <a:t> </a:t>
            </a:r>
            <a:endParaRPr lang="es-PE" sz="1400" dirty="0"/>
          </a:p>
          <a:p>
            <a:pPr algn="l"/>
            <a:r>
              <a:rPr lang="es-ES" sz="1400" dirty="0"/>
              <a:t>Si el nombre de la función se incluye entre % (es necesario entonces entrecomillarlo), se considera que es un operador binario.</a:t>
            </a:r>
            <a:endParaRPr lang="es-PE" sz="1400" dirty="0"/>
          </a:p>
          <a:p>
            <a:pPr algn="l"/>
            <a:r>
              <a:rPr lang="es-ES" sz="1400" dirty="0"/>
              <a:t> </a:t>
            </a:r>
            <a:endParaRPr lang="es-PE" sz="1400" dirty="0"/>
          </a:p>
          <a:p>
            <a:pPr algn="l"/>
            <a:r>
              <a:rPr lang="es-ES" sz="1400" dirty="0"/>
              <a:t>"%r%" &lt;- function (</a:t>
            </a:r>
            <a:r>
              <a:rPr lang="es-ES" sz="1400" dirty="0" err="1"/>
              <a:t>x,y</a:t>
            </a:r>
            <a:r>
              <a:rPr lang="es-ES" sz="1400" dirty="0"/>
              <a:t>)</a:t>
            </a:r>
            <a:endParaRPr lang="es-PE" sz="1400" dirty="0"/>
          </a:p>
          <a:p>
            <a:pPr algn="l"/>
            <a:r>
              <a:rPr lang="es-ES" sz="1400" dirty="0"/>
              <a:t>  {</a:t>
            </a:r>
            <a:r>
              <a:rPr lang="es-ES" sz="1400" dirty="0" err="1"/>
              <a:t>max</a:t>
            </a:r>
            <a:r>
              <a:rPr lang="es-ES" sz="1400" dirty="0"/>
              <a:t>(x - y, 0)}</a:t>
            </a:r>
            <a:endParaRPr lang="es-PE" sz="1400" dirty="0"/>
          </a:p>
          <a:p>
            <a:pPr algn="l"/>
            <a:r>
              <a:rPr lang="es-ES" sz="1400" dirty="0"/>
              <a:t> </a:t>
            </a:r>
            <a:endParaRPr lang="es-PE" sz="1400" dirty="0"/>
          </a:p>
          <a:p>
            <a:pPr algn="l"/>
            <a:r>
              <a:rPr lang="es-ES" sz="1400" dirty="0"/>
              <a:t>"%r%"(5, 2)</a:t>
            </a:r>
            <a:endParaRPr lang="es-PE" sz="1400" dirty="0"/>
          </a:p>
          <a:p>
            <a:pPr algn="l"/>
            <a:r>
              <a:rPr lang="es-ES" sz="1400" dirty="0"/>
              <a:t>"%r%"(2, 5)</a:t>
            </a:r>
            <a:endParaRPr lang="es-PE" sz="1400" dirty="0"/>
          </a:p>
          <a:p>
            <a:pPr algn="l"/>
            <a:r>
              <a:rPr lang="es-ES" sz="1400" dirty="0"/>
              <a:t>5 %r% 2</a:t>
            </a:r>
            <a:endParaRPr lang="es-PE" sz="1400" dirty="0"/>
          </a:p>
          <a:p>
            <a:pPr algn="l"/>
            <a:r>
              <a:rPr lang="es-ES" sz="1400" dirty="0"/>
              <a:t>2 %r% 5</a:t>
            </a:r>
            <a:endParaRPr lang="es-PE" sz="1400" dirty="0"/>
          </a:p>
          <a:p>
            <a:r>
              <a:rPr lang="es-ES" sz="1400" dirty="0"/>
              <a:t> </a:t>
            </a:r>
            <a:endParaRPr lang="es-PE" sz="1400" dirty="0"/>
          </a:p>
        </p:txBody>
      </p:sp>
    </p:spTree>
    <p:extLst>
      <p:ext uri="{BB962C8B-B14F-4D97-AF65-F5344CB8AC3E}">
        <p14:creationId xmlns:p14="http://schemas.microsoft.com/office/powerpoint/2010/main" val="37500289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071811" y="636657"/>
            <a:ext cx="6532637" cy="5878532"/>
          </a:xfrm>
          <a:prstGeom prst="rect">
            <a:avLst/>
          </a:prstGeom>
        </p:spPr>
        <p:txBody>
          <a:bodyPr wrap="square">
            <a:spAutoFit/>
          </a:bodyPr>
          <a:lstStyle/>
          <a:p>
            <a:pPr algn="ctr"/>
            <a:r>
              <a:rPr lang="es-ES" b="1" dirty="0" smtClean="0">
                <a:solidFill>
                  <a:srgbClr val="FF0000"/>
                </a:solidFill>
                <a:latin typeface="+mj-lt"/>
                <a:ea typeface="+mj-ea"/>
                <a:cs typeface="+mj-cs"/>
              </a:rPr>
              <a:t>FUNCIONES Y ESTRUCTURAS DE CONTROL</a:t>
            </a:r>
          </a:p>
          <a:p>
            <a:pPr algn="ctr"/>
            <a:r>
              <a:rPr lang="es-ES" b="1" dirty="0" smtClean="0">
                <a:solidFill>
                  <a:srgbClr val="FF0000"/>
                </a:solidFill>
                <a:latin typeface="+mj-lt"/>
                <a:ea typeface="+mj-ea"/>
                <a:cs typeface="+mj-cs"/>
              </a:rPr>
              <a:t>IF, FOR, WHILE, REPEAT, IFELSE</a:t>
            </a:r>
          </a:p>
          <a:p>
            <a:endParaRPr lang="es-ES" dirty="0" smtClean="0"/>
          </a:p>
          <a:p>
            <a:r>
              <a:rPr lang="es-ES" sz="1400" dirty="0"/>
              <a:t>La diferencia que existen entre la sentencia de control </a:t>
            </a:r>
            <a:r>
              <a:rPr lang="es-ES" sz="1400" b="1" dirty="0" err="1"/>
              <a:t>for</a:t>
            </a:r>
            <a:r>
              <a:rPr lang="es-ES" sz="1400" dirty="0"/>
              <a:t> y la</a:t>
            </a:r>
            <a:r>
              <a:rPr lang="es-ES" sz="1400" b="1" dirty="0"/>
              <a:t> </a:t>
            </a:r>
            <a:r>
              <a:rPr lang="es-ES" sz="1400" b="1" dirty="0" err="1"/>
              <a:t>while</a:t>
            </a:r>
            <a:r>
              <a:rPr lang="es-ES" sz="1400" dirty="0"/>
              <a:t> es que, mientras que en la </a:t>
            </a:r>
            <a:r>
              <a:rPr lang="es-ES" sz="1400" i="1" dirty="0" err="1"/>
              <a:t>for</a:t>
            </a:r>
            <a:r>
              <a:rPr lang="es-ES" sz="1400" dirty="0"/>
              <a:t>, se repite un trozo de código determinado un número de veces ya establecido de antemano, en el bucle</a:t>
            </a:r>
            <a:r>
              <a:rPr lang="es-ES" sz="1400" i="1" dirty="0"/>
              <a:t> </a:t>
            </a:r>
            <a:r>
              <a:rPr lang="es-ES" sz="1400" i="1" dirty="0" err="1"/>
              <a:t>while</a:t>
            </a:r>
            <a:r>
              <a:rPr lang="es-ES" sz="1400" dirty="0"/>
              <a:t>, se repiten mientras se cumpla la condición establecida.</a:t>
            </a:r>
            <a:br>
              <a:rPr lang="es-ES" sz="1400" dirty="0"/>
            </a:br>
            <a:r>
              <a:rPr lang="es-ES" sz="1400" dirty="0"/>
              <a:t/>
            </a:r>
            <a:br>
              <a:rPr lang="es-ES" sz="1400" dirty="0"/>
            </a:br>
            <a:r>
              <a:rPr lang="es-ES" sz="1400" dirty="0"/>
              <a:t>La sintaxis de la sentencia de control</a:t>
            </a:r>
            <a:r>
              <a:rPr lang="es-ES" sz="1400" b="1" dirty="0"/>
              <a:t> </a:t>
            </a:r>
            <a:r>
              <a:rPr lang="es-ES" sz="1400" b="1" dirty="0" err="1">
                <a:solidFill>
                  <a:srgbClr val="FF0000"/>
                </a:solidFill>
              </a:rPr>
              <a:t>while</a:t>
            </a:r>
            <a:r>
              <a:rPr lang="es-ES" sz="1400" dirty="0"/>
              <a:t>, es la siguiente:</a:t>
            </a:r>
            <a:br>
              <a:rPr lang="es-ES" sz="1400" dirty="0"/>
            </a:br>
            <a:endParaRPr lang="es-ES" sz="1400" dirty="0"/>
          </a:p>
          <a:p>
            <a:r>
              <a:rPr lang="es-ES" sz="1400" dirty="0" err="1"/>
              <a:t>while</a:t>
            </a:r>
            <a:r>
              <a:rPr lang="es-ES" sz="1400" dirty="0"/>
              <a:t>(condición)</a:t>
            </a:r>
            <a:br>
              <a:rPr lang="es-ES" sz="1400" dirty="0"/>
            </a:br>
            <a:r>
              <a:rPr lang="es-ES" sz="1400" dirty="0"/>
              <a:t>{</a:t>
            </a:r>
            <a:br>
              <a:rPr lang="es-ES" sz="1400" dirty="0"/>
            </a:br>
            <a:r>
              <a:rPr lang="es-ES" sz="1400" dirty="0"/>
              <a:t>expresión 1</a:t>
            </a:r>
            <a:br>
              <a:rPr lang="es-ES" sz="1400" dirty="0"/>
            </a:br>
            <a:r>
              <a:rPr lang="es-ES" sz="1400" dirty="0"/>
              <a:t>expresión 2</a:t>
            </a:r>
            <a:br>
              <a:rPr lang="es-ES" sz="1400" dirty="0"/>
            </a:br>
            <a:r>
              <a:rPr lang="es-ES" sz="1400" dirty="0"/>
              <a:t>···</a:t>
            </a:r>
            <a:br>
              <a:rPr lang="es-ES" sz="1400" dirty="0"/>
            </a:br>
            <a:r>
              <a:rPr lang="es-ES" sz="1400" dirty="0"/>
              <a:t>expresión N</a:t>
            </a:r>
            <a:br>
              <a:rPr lang="es-ES" sz="1400" dirty="0"/>
            </a:br>
            <a:r>
              <a:rPr lang="es-ES" sz="1400" dirty="0"/>
              <a:t>}</a:t>
            </a:r>
            <a:br>
              <a:rPr lang="es-ES" sz="1400" dirty="0"/>
            </a:br>
            <a:r>
              <a:rPr lang="es-ES" sz="1400" dirty="0"/>
              <a:t/>
            </a:r>
            <a:br>
              <a:rPr lang="es-ES" sz="1400" dirty="0"/>
            </a:br>
            <a:r>
              <a:rPr lang="es-ES" sz="1400" dirty="0"/>
              <a:t>Por ejemplo, empleamos la función </a:t>
            </a:r>
            <a:r>
              <a:rPr lang="es-ES" sz="1400" i="1" dirty="0" err="1"/>
              <a:t>while</a:t>
            </a:r>
            <a:r>
              <a:rPr lang="es-ES" sz="1400" dirty="0"/>
              <a:t> para que muestre por pantalla el valor de la variable</a:t>
            </a:r>
            <a:r>
              <a:rPr lang="es-ES" sz="1400" i="1" dirty="0"/>
              <a:t> x</a:t>
            </a:r>
            <a:r>
              <a:rPr lang="es-ES" sz="1400" dirty="0"/>
              <a:t> hasta que sea menor que 11:</a:t>
            </a:r>
            <a:br>
              <a:rPr lang="es-ES" sz="1400" dirty="0"/>
            </a:br>
            <a:r>
              <a:rPr lang="es-ES" sz="1400" dirty="0"/>
              <a:t/>
            </a:r>
            <a:br>
              <a:rPr lang="es-ES" sz="1400" dirty="0"/>
            </a:br>
            <a:r>
              <a:rPr lang="es-ES" sz="1400" dirty="0" smtClean="0"/>
              <a:t>x </a:t>
            </a:r>
            <a:r>
              <a:rPr lang="es-ES" sz="1400" dirty="0"/>
              <a:t>&lt;- </a:t>
            </a:r>
            <a:r>
              <a:rPr lang="es-ES" sz="1400" dirty="0" smtClean="0"/>
              <a:t>0</a:t>
            </a:r>
          </a:p>
          <a:p>
            <a:r>
              <a:rPr lang="es-ES" sz="1400" dirty="0" err="1" smtClean="0"/>
              <a:t>while</a:t>
            </a:r>
            <a:r>
              <a:rPr lang="es-ES" sz="1400" dirty="0" smtClean="0"/>
              <a:t>(x </a:t>
            </a:r>
            <a:r>
              <a:rPr lang="es-ES" sz="1400" dirty="0"/>
              <a:t>&lt; 11){</a:t>
            </a:r>
            <a:br>
              <a:rPr lang="es-ES" sz="1400" dirty="0"/>
            </a:br>
            <a:r>
              <a:rPr lang="es-ES" sz="1400" dirty="0" err="1" smtClean="0"/>
              <a:t>print</a:t>
            </a:r>
            <a:r>
              <a:rPr lang="es-ES" sz="1400" dirty="0" smtClean="0"/>
              <a:t>(x</a:t>
            </a:r>
            <a:r>
              <a:rPr lang="es-ES" sz="1400" dirty="0"/>
              <a:t>)</a:t>
            </a:r>
            <a:br>
              <a:rPr lang="es-ES" sz="1400" dirty="0"/>
            </a:br>
            <a:r>
              <a:rPr lang="es-ES" sz="1400" dirty="0" smtClean="0"/>
              <a:t>x </a:t>
            </a:r>
            <a:r>
              <a:rPr lang="es-ES" sz="1400" dirty="0"/>
              <a:t>&lt;- x+1</a:t>
            </a:r>
            <a:br>
              <a:rPr lang="es-ES" sz="1400" dirty="0"/>
            </a:br>
            <a:r>
              <a:rPr lang="es-ES" sz="1400" dirty="0" smtClean="0"/>
              <a:t>}</a:t>
            </a:r>
            <a:endParaRPr lang="es-PE" sz="1400" b="1" dirty="0">
              <a:latin typeface="+mj-lt"/>
              <a:ea typeface="+mj-ea"/>
              <a:cs typeface="+mj-cs"/>
            </a:endParaRPr>
          </a:p>
        </p:txBody>
      </p:sp>
    </p:spTree>
    <p:extLst>
      <p:ext uri="{BB962C8B-B14F-4D97-AF65-F5344CB8AC3E}">
        <p14:creationId xmlns:p14="http://schemas.microsoft.com/office/powerpoint/2010/main" val="3406571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Claridad">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2007</TotalTime>
  <Words>8348</Words>
  <Application>Microsoft Office PowerPoint</Application>
  <PresentationFormat>Presentación en pantalla (4:3)</PresentationFormat>
  <Paragraphs>1679</Paragraphs>
  <Slides>214</Slides>
  <Notes>112</Notes>
  <HiddenSlides>0</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214</vt:i4>
      </vt:variant>
    </vt:vector>
  </HeadingPairs>
  <TitlesOfParts>
    <vt:vector size="226" baseType="lpstr">
      <vt:lpstr>Arial Unicode MS</vt:lpstr>
      <vt:lpstr>ＭＳ Ｐゴシック</vt:lpstr>
      <vt:lpstr>Arial</vt:lpstr>
      <vt:lpstr>Arial Narrow</vt:lpstr>
      <vt:lpstr>Calibri</vt:lpstr>
      <vt:lpstr>Cantarell</vt:lpstr>
      <vt:lpstr>Consolas</vt:lpstr>
      <vt:lpstr>Symbol</vt:lpstr>
      <vt:lpstr>Times New Roman</vt:lpstr>
      <vt:lpstr>Wingdings</vt:lpstr>
      <vt:lpstr>Tema de Office</vt:lpstr>
      <vt:lpstr>Equation</vt:lpstr>
      <vt:lpstr>Curso: R-Studio con aplicaciones en regresión lineal y pruebas no paramétricas</vt:lpstr>
      <vt:lpstr>Presentación de PowerPoint</vt:lpstr>
      <vt:lpstr>SESIÓN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2</vt:lpstr>
      <vt:lpstr>Importación y exportación de datos</vt:lpstr>
      <vt:lpstr>Importación y exportación de datos</vt:lpstr>
      <vt:lpstr>Importación y exportación de datos</vt:lpstr>
      <vt:lpstr>Importación y exportación de datos</vt:lpstr>
      <vt:lpstr>Importación y exportación de datos</vt:lpstr>
      <vt:lpstr>Importación y exportación de datos</vt:lpstr>
      <vt:lpstr>Importación y exportación de datos</vt:lpstr>
      <vt:lpstr>Importación y exportación de datos</vt:lpstr>
      <vt:lpstr>Importación y exportación de datos</vt:lpstr>
      <vt:lpstr>R Commander: Importación y exportación de datos</vt:lpstr>
      <vt:lpstr>R Commander: Importación y exportación de datos</vt:lpstr>
      <vt:lpstr>R Commander: Importación y exportación de datos</vt:lpstr>
      <vt:lpstr>Estructuras y tipos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3</vt:lpstr>
      <vt:lpstr>Introducción a los gráficos</vt:lpstr>
      <vt:lpstr>Parámetros gráficos</vt:lpstr>
      <vt:lpstr>Parámetros gráficos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Aplicación:</vt:lpstr>
      <vt:lpstr>Presentación de PowerPoint</vt:lpstr>
      <vt:lpstr>SESIÓN 5</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R-Studio con aplicaciones en regresión lineal y pruebas no paramétricas</dc:title>
  <dc:creator>LUISC</dc:creator>
  <cp:lastModifiedBy>WIN7</cp:lastModifiedBy>
  <cp:revision>161</cp:revision>
  <dcterms:created xsi:type="dcterms:W3CDTF">2017-03-24T21:45:21Z</dcterms:created>
  <dcterms:modified xsi:type="dcterms:W3CDTF">2018-02-03T11:54:54Z</dcterms:modified>
</cp:coreProperties>
</file>